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6" r:id="rId5"/>
    <p:sldMasterId id="2147483839" r:id="rId6"/>
    <p:sldMasterId id="2147483851" r:id="rId7"/>
    <p:sldMasterId id="2147483865" r:id="rId8"/>
  </p:sldMasterIdLst>
  <p:notesMasterIdLst>
    <p:notesMasterId r:id="rId27"/>
  </p:notesMasterIdLst>
  <p:handoutMasterIdLst>
    <p:handoutMasterId r:id="rId28"/>
  </p:handoutMasterIdLst>
  <p:sldIdLst>
    <p:sldId id="2147478689" r:id="rId9"/>
    <p:sldId id="2147479409" r:id="rId10"/>
    <p:sldId id="2147478438" r:id="rId11"/>
    <p:sldId id="2147477440" r:id="rId12"/>
    <p:sldId id="276" r:id="rId13"/>
    <p:sldId id="2147478433" r:id="rId14"/>
    <p:sldId id="2147478658" r:id="rId15"/>
    <p:sldId id="2147478660" r:id="rId16"/>
    <p:sldId id="2147478659" r:id="rId17"/>
    <p:sldId id="2147478747" r:id="rId18"/>
    <p:sldId id="2147478662" r:id="rId19"/>
    <p:sldId id="2147478665" r:id="rId20"/>
    <p:sldId id="2147478664" r:id="rId21"/>
    <p:sldId id="2147478748" r:id="rId22"/>
    <p:sldId id="2147478668" r:id="rId23"/>
    <p:sldId id="2147478667" r:id="rId24"/>
    <p:sldId id="2147478749" r:id="rId25"/>
    <p:sldId id="2147478751" r:id="rId26"/>
  </p:sldIdLst>
  <p:sldSz cx="18288000" cy="10287000"/>
  <p:notesSz cx="6858000" cy="9144000"/>
  <p:embeddedFontLst>
    <p:embeddedFont>
      <p:font typeface="Anova" panose="020B0604020202020204" charset="0"/>
      <p:regular r:id="rId29"/>
      <p:bold r:id="rId30"/>
      <p:italic r:id="rId31"/>
      <p:boldItalic r:id="rId32"/>
    </p:embeddedFont>
    <p:embeddedFont>
      <p:font typeface="Anova Bold" panose="020B0604020202020204" charset="0"/>
      <p:regular r:id="rId33"/>
      <p:bold r:id="rId34"/>
      <p:italic r:id="rId35"/>
      <p:boldItalic r:id="rId36"/>
    </p:embeddedFont>
    <p:embeddedFont>
      <p:font typeface="Anova Light" panose="020B0604020202020204" charset="0"/>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AFE8BC9-21AB-4977-860C-117FCD4F6596}">
          <p14:sldIdLst>
            <p14:sldId id="2147478689"/>
            <p14:sldId id="2147479409"/>
            <p14:sldId id="2147478438"/>
            <p14:sldId id="2147477440"/>
          </p14:sldIdLst>
        </p14:section>
        <p14:section name="SAS Viya" id="{75425EEC-3DE3-4EA2-9783-7B0ED8D7B2C4}">
          <p14:sldIdLst>
            <p14:sldId id="276"/>
            <p14:sldId id="2147478433"/>
          </p14:sldIdLst>
        </p14:section>
        <p14:section name="Four Benefits" id="{4060C19B-8BC2-4E31-B804-6281573607D7}">
          <p14:sldIdLst>
            <p14:sldId id="2147478658"/>
          </p14:sldIdLst>
        </p14:section>
        <p14:section name="Benefit 1: Accelerate decision making" id="{F6307832-FD8F-46F4-98EB-66C69513319F}">
          <p14:sldIdLst>
            <p14:sldId id="2147478660"/>
            <p14:sldId id="2147478659"/>
          </p14:sldIdLst>
        </p14:section>
        <p14:section name="1: National Board of Social Services uses SAS to correlate and visualize all information on treatment programs to improve the matching of clients and treatment programs and to ensure effective follow-up on the results.  Qualitative and quantitative data" id="{38EE4FDB-5FC4-47C1-988D-0220323BEA86}">
          <p14:sldIdLst>
            <p14:sldId id="2147478747"/>
          </p14:sldIdLst>
        </p14:section>
        <p14:section name="Benefit 2: Optimize workloads to empower fr" id="{581001C4-74AD-4A3A-AC06-B7ED475B64C5}">
          <p14:sldIdLst>
            <p14:sldId id="2147478662"/>
          </p14:sldIdLst>
        </p14:section>
        <p14:section name="Benefit 3: Improve targeting of programs that make an impact" id="{C415716D-FA2F-47FC-8460-A11E6B1A2C88}">
          <p14:sldIdLst>
            <p14:sldId id="2147478665"/>
            <p14:sldId id="2147478664"/>
            <p14:sldId id="2147478748"/>
          </p14:sldIdLst>
        </p14:section>
        <p14:section name="Benefit 4: Increase detection of fraud and non-compliance" id="{60739DC2-4FD8-4A96-ABDA-A37069F1E3B8}">
          <p14:sldIdLst>
            <p14:sldId id="2147478668"/>
            <p14:sldId id="2147478667"/>
            <p14:sldId id="2147478749"/>
          </p14:sldIdLst>
        </p14:section>
        <p14:section name="Thank you" id="{DEBE7D9E-54C0-4004-8A28-F1C69B533253}">
          <p14:sldIdLst>
            <p14:sldId id="21474787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708D14-BD54-920F-18BB-8395E60AE589}" name="Alice McClure" initials="AM" userId="S::alice.mcclure@sas.com::6210c489-566a-4639-8da1-84bcfd842f43" providerId="AD"/>
  <p188:author id="{6DFEA739-C4EE-3CDE-94E6-A95954A908DE}" name="Tine Haaber" initials="TH" userId="S::Tine.Haaber@SAS.COM::b28dffea-6139-4081-9090-e82e8f843744" providerId="AD"/>
  <p188:author id="{4711F45D-9A4C-C270-559F-E09685DD1391}" name="Elisabeth Peter" initials="EP" userId="S::Elisabeth.Peter@sas.com::e2c5cfb3-f426-4aa6-8c12-a369aa6686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27"/>
    <p:restoredTop sz="61905"/>
  </p:normalViewPr>
  <p:slideViewPr>
    <p:cSldViewPr snapToGrid="0">
      <p:cViewPr varScale="1">
        <p:scale>
          <a:sx n="37" d="100"/>
          <a:sy n="37" d="100"/>
        </p:scale>
        <p:origin x="1208" y="2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1.fntdata"/><Relationship Id="rId21" Type="http://schemas.openxmlformats.org/officeDocument/2006/relationships/slide" Target="slides/slide13.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55.xml"/><Relationship Id="rId1" Type="http://schemas.openxmlformats.org/officeDocument/2006/relationships/theme" Target="../theme/theme6.xml"/><Relationship Id="rId4" Type="http://schemas.openxmlformats.org/officeDocument/2006/relationships/image" Target="../media/image2.sv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1A56FA-0DF4-15B7-A216-DB01CF5CEB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CE34E3-7E5C-436A-9E6D-2FFC8FFCFCBF}" type="datetimeFigureOut">
              <a:rPr lang="en-US" smtClean="0">
                <a:latin typeface="Anova Light" panose="020B0403020203020204" pitchFamily="34" charset="0"/>
              </a:rPr>
              <a:t>11/10/2025</a:t>
            </a:fld>
            <a:endParaRPr lang="en-US">
              <a:latin typeface="Anova Light" panose="020B0403020203020204" pitchFamily="34" charset="0"/>
            </a:endParaRPr>
          </a:p>
        </p:txBody>
      </p:sp>
      <p:sp>
        <p:nvSpPr>
          <p:cNvPr id="5" name="Slide Number Placeholder 4">
            <a:extLst>
              <a:ext uri="{FF2B5EF4-FFF2-40B4-BE49-F238E27FC236}">
                <a16:creationId xmlns:a16="http://schemas.microsoft.com/office/drawing/2014/main" id="{BA52EC1A-046B-DC8F-4AAC-4BB03667CCC0}"/>
              </a:ext>
            </a:extLst>
          </p:cNvPr>
          <p:cNvSpPr>
            <a:spLocks noGrp="1"/>
          </p:cNvSpPr>
          <p:nvPr>
            <p:ph type="sldNum" sz="quarter" idx="3"/>
          </p:nvPr>
        </p:nvSpPr>
        <p:spPr>
          <a:xfrm>
            <a:off x="0" y="0"/>
            <a:ext cx="2971800" cy="458787"/>
          </a:xfrm>
          <a:prstGeom prst="rect">
            <a:avLst/>
          </a:prstGeom>
        </p:spPr>
        <p:txBody>
          <a:bodyPr vert="horz" lIns="91440" tIns="45720" rIns="91440" bIns="45720" rtlCol="0" anchor="b"/>
          <a:lstStyle>
            <a:lvl1pPr algn="r">
              <a:defRPr sz="1200"/>
            </a:lvl1pPr>
          </a:lstStyle>
          <a:p>
            <a:pPr algn="l"/>
            <a:fld id="{C4EF46A2-9381-4C51-8277-3C7F2938E9F9}" type="slidenum">
              <a:rPr lang="en-US" smtClean="0">
                <a:latin typeface="Anova Light" panose="020B0403020203020204" pitchFamily="34" charset="0"/>
              </a:rPr>
              <a:pPr algn="l"/>
              <a:t>‹#›</a:t>
            </a:fld>
            <a:endParaRPr lang="en-US">
              <a:latin typeface="Anova Light" panose="020B0403020203020204" pitchFamily="34" charset="0"/>
            </a:endParaRPr>
          </a:p>
        </p:txBody>
      </p:sp>
      <p:sp>
        <p:nvSpPr>
          <p:cNvPr id="2" name="TextBox 4">
            <a:extLst>
              <a:ext uri="{FF2B5EF4-FFF2-40B4-BE49-F238E27FC236}">
                <a16:creationId xmlns:a16="http://schemas.microsoft.com/office/drawing/2014/main" id="{7A8A3785-BF0E-6C8B-8B7B-0521D7696A29}"/>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3F6C63C1-B02C-0586-DDA1-7B0EB003F6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DEF6B2A-6211-F846-C47F-DC10CAA8C891}"/>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a:solidFill>
                  <a:schemeClr val="accent4"/>
                </a:solidFill>
                <a:latin typeface="Anova Light" panose="020B0403020203020204" pitchFamily="34" charset="0"/>
              </a:rPr>
              <a:t>sas.com</a:t>
            </a:r>
          </a:p>
        </p:txBody>
      </p:sp>
    </p:spTree>
    <p:custDataLst>
      <p:tags r:id="rId2"/>
    </p:custDataLst>
    <p:extLst>
      <p:ext uri="{BB962C8B-B14F-4D97-AF65-F5344CB8AC3E}">
        <p14:creationId xmlns:p14="http://schemas.microsoft.com/office/powerpoint/2010/main" val="262689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solidFill>
                  <a:schemeClr val="tx1"/>
                </a:solidFill>
                <a:latin typeface="Anova Light" panose="020B0403020203020204" pitchFamily="34" charset="0"/>
              </a:defRPr>
            </a:lvl1pPr>
          </a:lstStyle>
          <a:p>
            <a:fld id="{D46682E9-A1D3-F04F-A14F-ABAA4D2618F2}" type="datetimeFigureOut">
              <a:rPr lang="en-US" smtClean="0"/>
              <a:pPr/>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4">
            <a:extLst>
              <a:ext uri="{FF2B5EF4-FFF2-40B4-BE49-F238E27FC236}">
                <a16:creationId xmlns:a16="http://schemas.microsoft.com/office/drawing/2014/main" id="{CFAEC8D7-15A6-6F9F-E0B7-CB248431A52A}"/>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Slide Number Placeholder 4">
            <a:extLst>
              <a:ext uri="{FF2B5EF4-FFF2-40B4-BE49-F238E27FC236}">
                <a16:creationId xmlns:a16="http://schemas.microsoft.com/office/drawing/2014/main" id="{9DE3AD8C-AE96-943C-8DAF-3D5594863A36}"/>
              </a:ext>
            </a:extLst>
          </p:cNvPr>
          <p:cNvSpPr>
            <a:spLocks noGrp="1"/>
          </p:cNvSpPr>
          <p:nvPr>
            <p:ph type="sldNum" sz="quarter" idx="5"/>
          </p:nvPr>
        </p:nvSpPr>
        <p:spPr>
          <a:xfrm>
            <a:off x="0" y="0"/>
            <a:ext cx="2971800" cy="458787"/>
          </a:xfrm>
          <a:prstGeom prst="rect">
            <a:avLst/>
          </a:prstGeom>
        </p:spPr>
        <p:txBody>
          <a:bodyPr vert="horz" lIns="91440" tIns="45720" rIns="91440" bIns="45720" rtlCol="0" anchor="b"/>
          <a:lstStyle>
            <a:lvl1pPr algn="r">
              <a:defRPr sz="1200" b="0" i="0">
                <a:solidFill>
                  <a:schemeClr val="tx1"/>
                </a:solidFill>
                <a:latin typeface="Anova Light" panose="020B0403020203020204" pitchFamily="34" charset="0"/>
              </a:defRPr>
            </a:lvl1pPr>
          </a:lstStyle>
          <a:p>
            <a:pPr algn="l"/>
            <a:fld id="{C4EF46A2-9381-4C51-8277-3C7F2938E9F9}" type="slidenum">
              <a:rPr lang="en-US" smtClean="0"/>
              <a:pPr algn="l"/>
              <a:t>‹#›</a:t>
            </a:fld>
            <a:endParaRPr lang="en-US"/>
          </a:p>
        </p:txBody>
      </p:sp>
      <p:pic>
        <p:nvPicPr>
          <p:cNvPr id="2" name="Picture 6">
            <a:extLst>
              <a:ext uri="{FF2B5EF4-FFF2-40B4-BE49-F238E27FC236}">
                <a16:creationId xmlns:a16="http://schemas.microsoft.com/office/drawing/2014/main" id="{D7A2D390-EEAD-C632-F276-85D15BA57F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607DE50-086C-7432-5C71-ADF401D86D53}"/>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a:solidFill>
                  <a:schemeClr val="tx1"/>
                </a:solidFill>
                <a:latin typeface="Anova Light" panose="020B0403020203020204" pitchFamily="34" charset="0"/>
              </a:rPr>
              <a:t>sas.com</a:t>
            </a:r>
          </a:p>
        </p:txBody>
      </p:sp>
    </p:spTree>
    <p:extLst>
      <p:ext uri="{BB962C8B-B14F-4D97-AF65-F5344CB8AC3E}">
        <p14:creationId xmlns:p14="http://schemas.microsoft.com/office/powerpoint/2010/main" val="3625376775"/>
      </p:ext>
    </p:extLst>
  </p:cSld>
  <p:clrMap bg1="lt1" tx1="dk1" bg2="lt2" tx2="dk2" accent1="accent1" accent2="accent2" accent3="accent3" accent4="accent4" accent5="accent5" accent6="accent6" hlink="hlink" folHlink="folHlink"/>
  <p:notesStyle>
    <a:lvl1pPr marL="342900" indent="-342900" algn="l" defTabSz="1828800" rtl="0" eaLnBrk="1" latinLnBrk="0" hangingPunct="1">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1257300" indent="-342900" algn="l" defTabSz="1828800" rtl="0" eaLnBrk="1" latinLnBrk="0" hangingPunct="1">
      <a:buClr>
        <a:schemeClr val="accent5"/>
      </a:buClr>
      <a:buFont typeface="Anova Light" panose="020B0403020203020204" pitchFamily="34" charset="0"/>
      <a:buChar char="–"/>
      <a:defRPr sz="2000" b="0" i="0" kern="1200">
        <a:solidFill>
          <a:schemeClr val="tx1"/>
        </a:solidFill>
        <a:latin typeface="+mn-lt"/>
        <a:ea typeface="+mn-ea"/>
        <a:cs typeface="+mn-cs"/>
      </a:defRPr>
    </a:lvl2pPr>
    <a:lvl3pPr marL="2171700" indent="-342900" algn="l" defTabSz="1828800" rtl="0" eaLnBrk="1" latinLnBrk="0" hangingPunct="1">
      <a:buClr>
        <a:schemeClr val="accent5"/>
      </a:buClr>
      <a:buFont typeface="Anova Light" panose="020B0403020203020204" pitchFamily="34" charset="0"/>
      <a:buChar char="•"/>
      <a:defRPr sz="1800" b="0" i="0" kern="1200">
        <a:solidFill>
          <a:schemeClr val="tx1"/>
        </a:solidFill>
        <a:latin typeface="+mn-lt"/>
        <a:ea typeface="+mn-ea"/>
        <a:cs typeface="+mn-cs"/>
      </a:defRPr>
    </a:lvl3pPr>
    <a:lvl4pPr marL="3086100" indent="-342900" algn="l" defTabSz="1828800" rtl="0" eaLnBrk="1" latinLnBrk="0" hangingPunct="1">
      <a:buClr>
        <a:schemeClr val="accent5"/>
      </a:buClr>
      <a:buFont typeface="Anova Light" panose="020B0403020203020204" pitchFamily="34" charset="0"/>
      <a:buChar char="–"/>
      <a:defRPr sz="1600" b="0" i="0" kern="1200">
        <a:solidFill>
          <a:schemeClr val="tx1"/>
        </a:solidFill>
        <a:latin typeface="+mn-lt"/>
        <a:ea typeface="+mn-ea"/>
        <a:cs typeface="+mn-cs"/>
      </a:defRPr>
    </a:lvl4pPr>
    <a:lvl5pPr marL="4000500" indent="-342900" algn="l" defTabSz="1828800" rtl="0" eaLnBrk="1" latinLnBrk="0" hangingPunct="1">
      <a:buClr>
        <a:schemeClr val="accent5"/>
      </a:buClr>
      <a:buFont typeface="Anova Light" panose="020B0403020203020204" pitchFamily="34" charset="0"/>
      <a:buChar char="•"/>
      <a:defRPr sz="1400" b="0" i="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err="1">
                <a:solidFill>
                  <a:schemeClr val="tx1"/>
                </a:solidFill>
                <a:effectLst/>
                <a:latin typeface="+mn-lt"/>
                <a:ea typeface="+mn-ea"/>
                <a:cs typeface="+mn-cs"/>
              </a:rPr>
              <a:t>Bună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ziua</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Numele</a:t>
            </a:r>
            <a:r>
              <a:rPr lang="en-US" sz="2400" b="0" i="0" kern="1200" dirty="0">
                <a:solidFill>
                  <a:schemeClr val="tx1"/>
                </a:solidFill>
                <a:effectLst/>
                <a:latin typeface="+mn-lt"/>
                <a:ea typeface="+mn-ea"/>
                <a:cs typeface="+mn-cs"/>
              </a:rPr>
              <a:t> meu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Denisa Crețu,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astăzi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vom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discuta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despre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modul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care </a:t>
            </a:r>
            <a:r>
              <a:rPr lang="en-US" sz="2400" b="0" i="0" kern="1200" dirty="0" err="1">
                <a:solidFill>
                  <a:schemeClr val="tx1"/>
                </a:solidFill>
                <a:effectLst/>
                <a:latin typeface="+mn-lt"/>
                <a:ea typeface="+mn-ea"/>
                <a:cs typeface="+mn-cs"/>
              </a:rPr>
              <a:t>compania</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ajută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institutiile</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sectorul</a:t>
            </a:r>
            <a:r>
              <a:rPr lang="en-US" sz="2400" b="0" i="0" kern="1200" dirty="0">
                <a:solidFill>
                  <a:schemeClr val="tx1"/>
                </a:solidFill>
                <a:effectLst/>
                <a:latin typeface="+mn-lt"/>
                <a:ea typeface="+mn-ea"/>
                <a:cs typeface="+mn-cs"/>
              </a:rPr>
              <a:t> public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nu </a:t>
            </a:r>
            <a:r>
              <a:rPr lang="en-US" sz="2400" b="0" i="0" kern="1200" dirty="0" err="1">
                <a:solidFill>
                  <a:schemeClr val="tx1"/>
                </a:solidFill>
                <a:effectLst/>
                <a:latin typeface="+mn-lt"/>
                <a:ea typeface="+mn-ea"/>
                <a:cs typeface="+mn-cs"/>
              </a:rPr>
              <a:t>numai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să-și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îmbunătățească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procesele</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investigare</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printr</a:t>
            </a:r>
            <a:r>
              <a:rPr lang="en-US" sz="2400" b="0" i="0" kern="1200" dirty="0">
                <a:solidFill>
                  <a:schemeClr val="tx1"/>
                </a:solidFill>
                <a:effectLst/>
                <a:latin typeface="+mn-lt"/>
                <a:ea typeface="+mn-ea"/>
                <a:cs typeface="+mn-cs"/>
              </a:rPr>
              <a:t>-o </a:t>
            </a:r>
            <a:r>
              <a:rPr lang="en-US" sz="2400" b="0" i="0" kern="1200" dirty="0" err="1">
                <a:solidFill>
                  <a:schemeClr val="tx1"/>
                </a:solidFill>
                <a:effectLst/>
                <a:latin typeface="+mn-lt"/>
                <a:ea typeface="+mn-ea"/>
                <a:cs typeface="+mn-cs"/>
              </a:rPr>
              <a:t>platformă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bazată</a:t>
            </a:r>
            <a:r>
              <a:rPr lang="en-US" sz="2400" b="0" i="0" kern="1200" dirty="0">
                <a:solidFill>
                  <a:schemeClr val="tx1"/>
                </a:solidFill>
                <a:effectLst/>
                <a:latin typeface="+mn-lt"/>
                <a:ea typeface="+mn-ea"/>
                <a:cs typeface="+mn-cs"/>
              </a:rPr>
              <a:t> pe </a:t>
            </a:r>
            <a:r>
              <a:rPr lang="en-US" sz="2400" b="0" i="0" kern="1200" dirty="0" err="1">
                <a:solidFill>
                  <a:schemeClr val="tx1"/>
                </a:solidFill>
                <a:effectLst/>
                <a:latin typeface="+mn-lt"/>
                <a:ea typeface="+mn-ea"/>
                <a:cs typeface="+mn-cs"/>
              </a:rPr>
              <a:t>inteligență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artificială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Platforma</a:t>
            </a:r>
            <a:r>
              <a:rPr lang="en-US" sz="2400" b="0" i="0" kern="1200" dirty="0">
                <a:solidFill>
                  <a:schemeClr val="tx1"/>
                </a:solidFill>
                <a:effectLst/>
                <a:latin typeface="+mn-lt"/>
                <a:ea typeface="+mn-ea"/>
                <a:cs typeface="+mn-cs"/>
              </a:rPr>
              <a:t> SAS a </a:t>
            </a:r>
            <a:r>
              <a:rPr lang="en-US" sz="2400" b="0" i="0" kern="1200" dirty="0" err="1">
                <a:solidFill>
                  <a:schemeClr val="tx1"/>
                </a:solidFill>
                <a:effectLst/>
                <a:latin typeface="+mn-lt"/>
                <a:ea typeface="+mn-ea"/>
                <a:cs typeface="+mn-cs"/>
              </a:rPr>
              <a:t>fost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concepută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consolideze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controlul</a:t>
            </a:r>
            <a:r>
              <a:rPr lang="en-US" sz="2400" b="0" i="0" kern="1200" dirty="0">
                <a:solidFill>
                  <a:schemeClr val="tx1"/>
                </a:solidFill>
                <a:effectLst/>
                <a:latin typeface="+mn-lt"/>
                <a:ea typeface="+mn-ea"/>
                <a:cs typeface="+mn-cs"/>
              </a:rPr>
              <a:t> intern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ajute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institutiile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construiască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încrederea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cetatenilor</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Vom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vedea</a:t>
            </a:r>
            <a:r>
              <a:rPr lang="en-US" sz="2400" b="0" i="0" kern="1200" dirty="0">
                <a:solidFill>
                  <a:schemeClr val="tx1"/>
                </a:solidFill>
                <a:effectLst/>
                <a:latin typeface="+mn-lt"/>
                <a:ea typeface="+mn-ea"/>
                <a:cs typeface="+mn-cs"/>
              </a:rPr>
              <a:t> cum </a:t>
            </a:r>
            <a:r>
              <a:rPr lang="en-US" sz="2400" b="0" i="0" kern="1200" dirty="0" err="1">
                <a:solidFill>
                  <a:schemeClr val="tx1"/>
                </a:solidFill>
                <a:effectLst/>
                <a:latin typeface="+mn-lt"/>
                <a:ea typeface="+mn-ea"/>
                <a:cs typeface="+mn-cs"/>
              </a:rPr>
              <a:t>analiza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avansată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automatizarea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managementul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cazurilor</a:t>
            </a:r>
            <a:r>
              <a:rPr lang="en-US" sz="2400" b="0" i="0" kern="1200" dirty="0">
                <a:solidFill>
                  <a:schemeClr val="tx1"/>
                </a:solidFill>
                <a:effectLst/>
                <a:latin typeface="+mn-lt"/>
                <a:ea typeface="+mn-ea"/>
                <a:cs typeface="+mn-cs"/>
              </a:rPr>
              <a:t> se </a:t>
            </a:r>
            <a:r>
              <a:rPr lang="en-US" sz="2400" b="0" i="0" kern="1200" dirty="0" err="1">
                <a:solidFill>
                  <a:schemeClr val="tx1"/>
                </a:solidFill>
                <a:effectLst/>
                <a:latin typeface="+mn-lt"/>
                <a:ea typeface="+mn-ea"/>
                <a:cs typeface="+mn-cs"/>
              </a:rPr>
              <a:t>combină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 face </a:t>
            </a:r>
            <a:r>
              <a:rPr lang="en-US" sz="2400" b="0" i="0" kern="1200" dirty="0" err="1">
                <a:solidFill>
                  <a:schemeClr val="tx1"/>
                </a:solidFill>
                <a:effectLst/>
                <a:latin typeface="+mn-lt"/>
                <a:ea typeface="+mn-ea"/>
                <a:cs typeface="+mn-cs"/>
              </a:rPr>
              <a:t>investigațiile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rapide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transparente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eficiente</a:t>
            </a:r>
            <a:r>
              <a:rPr lang="en-US" sz="2400" b="0" i="0" kern="1200" dirty="0">
                <a:solidFill>
                  <a:schemeClr val="tx1"/>
                </a:solidFill>
                <a:effectLst/>
                <a:latin typeface="+mn-lt"/>
                <a:ea typeface="+mn-ea"/>
                <a:cs typeface="+mn-cs"/>
              </a:rPr>
              <a:t>.</a:t>
            </a:r>
            <a:r>
              <a:rPr lang="en-US" dirty="0">
                <a:effectLst/>
              </a:rPr>
              <a:t> </a:t>
            </a:r>
          </a:p>
          <a:p>
            <a:endParaRPr lang="en-US" dirty="0">
              <a:effectLst/>
            </a:endParaRPr>
          </a:p>
          <a:p>
            <a:endParaRPr lang="en-US" dirty="0">
              <a:effectLst/>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b="0" i="0" kern="1200" dirty="0" err="1">
                <a:solidFill>
                  <a:schemeClr val="tx1"/>
                </a:solidFill>
                <a:effectLst/>
                <a:latin typeface="+mn-lt"/>
                <a:ea typeface="+mn-ea"/>
                <a:cs typeface="+mn-cs"/>
              </a:rPr>
              <a:t>Bună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ziua</a:t>
            </a:r>
            <a:r>
              <a:rPr lang="en-US" sz="2400" b="0" i="0" kern="1200" dirty="0">
                <a:solidFill>
                  <a:schemeClr val="tx1"/>
                </a:solidFill>
                <a:effectLst/>
                <a:latin typeface="+mn-lt"/>
                <a:ea typeface="+mn-ea"/>
                <a:cs typeface="+mn-cs"/>
              </a:rPr>
              <a:t>! Eu sunt Denisa Crețu. Si </a:t>
            </a:r>
            <a:r>
              <a:rPr lang="en-US" sz="2400" b="0" i="0" kern="1200" dirty="0" err="1">
                <a:solidFill>
                  <a:schemeClr val="tx1"/>
                </a:solidFill>
                <a:effectLst/>
                <a:latin typeface="+mn-lt"/>
                <a:ea typeface="+mn-ea"/>
                <a:cs typeface="+mn-cs"/>
              </a:rPr>
              <a:t>astăzi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povestim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putin</a:t>
            </a:r>
            <a:r>
              <a:rPr lang="en-US" sz="2400" b="0" i="0" kern="1200" dirty="0">
                <a:solidFill>
                  <a:schemeClr val="tx1"/>
                </a:solidFill>
                <a:effectLst/>
                <a:latin typeface="+mn-lt"/>
                <a:ea typeface="+mn-ea"/>
                <a:cs typeface="+mn-cs"/>
              </a:rPr>
              <a:t> cum SAS </a:t>
            </a:r>
            <a:r>
              <a:rPr lang="en-US" sz="2400" b="0" i="0" kern="1200" dirty="0" err="1">
                <a:solidFill>
                  <a:schemeClr val="tx1"/>
                </a:solidFill>
                <a:effectLst/>
                <a:latin typeface="+mn-lt"/>
                <a:ea typeface="+mn-ea"/>
                <a:cs typeface="+mn-cs"/>
              </a:rPr>
              <a:t>ajută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instituțiile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publice</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nu </a:t>
            </a:r>
            <a:r>
              <a:rPr lang="en-US" sz="2400" b="0" i="0" kern="1200" dirty="0" err="1">
                <a:solidFill>
                  <a:schemeClr val="tx1"/>
                </a:solidFill>
                <a:effectLst/>
                <a:latin typeface="+mn-lt"/>
                <a:ea typeface="+mn-ea"/>
                <a:cs typeface="+mn-cs"/>
              </a:rPr>
              <a:t>numai</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să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transforme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procesul</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investigații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prin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analiza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avansată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AI. </a:t>
            </a:r>
            <a:r>
              <a:rPr lang="en-US" sz="2400" b="0" i="0" kern="1200" dirty="0" err="1">
                <a:solidFill>
                  <a:schemeClr val="tx1"/>
                </a:solidFill>
                <a:effectLst/>
                <a:latin typeface="+mn-lt"/>
                <a:ea typeface="+mn-ea"/>
                <a:cs typeface="+mn-cs"/>
              </a:rPr>
              <a:t>Scopul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nostru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investigații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rapide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transparente</a:t>
            </a:r>
            <a:r>
              <a:rPr lang="en-US" sz="2400" b="0" i="0" kern="1200" dirty="0">
                <a:solidFill>
                  <a:schemeClr val="tx1"/>
                </a:solidFill>
                <a:effectLst/>
                <a:latin typeface="+mn-lt"/>
                <a:ea typeface="+mn-ea"/>
                <a:cs typeface="+mn-cs"/>
              </a:rPr>
              <a:t>, cu impact real.”</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b="0" i="0" kern="1200" dirty="0">
                <a:solidFill>
                  <a:schemeClr val="tx1"/>
                </a:solidFill>
                <a:effectLst/>
                <a:latin typeface="+mn-lt"/>
                <a:ea typeface="+mn-ea"/>
                <a:cs typeface="+mn-cs"/>
              </a:rPr>
              <a:t>Hai </a:t>
            </a:r>
            <a:r>
              <a:rPr lang="en-US" sz="2400" b="0" i="0" kern="1200" dirty="0" err="1">
                <a:solidFill>
                  <a:schemeClr val="tx1"/>
                </a:solidFill>
                <a:effectLst/>
                <a:latin typeface="+mn-lt"/>
                <a:ea typeface="+mn-ea"/>
                <a:cs typeface="+mn-cs"/>
              </a:rPr>
              <a:t>să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vedem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întâi</a:t>
            </a:r>
            <a:r>
              <a:rPr lang="en-US" sz="2400" b="0" i="0" kern="1200" dirty="0">
                <a:solidFill>
                  <a:schemeClr val="tx1"/>
                </a:solidFill>
                <a:effectLst/>
                <a:latin typeface="+mn-lt"/>
                <a:ea typeface="+mn-ea"/>
                <a:cs typeface="+mn-cs"/>
              </a:rPr>
              <a:t> cine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contam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atat</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mult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sectorul</a:t>
            </a:r>
            <a:r>
              <a:rPr lang="en-US" sz="2400" b="0" i="0" kern="1200" dirty="0">
                <a:solidFill>
                  <a:schemeClr val="tx1"/>
                </a:solidFill>
                <a:effectLst/>
                <a:latin typeface="+mn-lt"/>
                <a:ea typeface="+mn-ea"/>
                <a:cs typeface="+mn-cs"/>
              </a:rPr>
              <a:t> public.</a:t>
            </a:r>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a:t>
            </a:fld>
            <a:endParaRPr lang="en-US"/>
          </a:p>
        </p:txBody>
      </p:sp>
    </p:spTree>
    <p:extLst>
      <p:ext uri="{BB962C8B-B14F-4D97-AF65-F5344CB8AC3E}">
        <p14:creationId xmlns:p14="http://schemas.microsoft.com/office/powerpoint/2010/main" val="284931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r>
              <a:rPr lang="en-US" sz="1200" dirty="0"/>
              <a:t>Un </a:t>
            </a:r>
            <a:r>
              <a:rPr lang="en-US" sz="1200" dirty="0" err="1"/>
              <a:t>exemplu</a:t>
            </a:r>
            <a:r>
              <a:rPr lang="en-US" sz="1200" dirty="0"/>
              <a:t> </a:t>
            </a:r>
            <a:r>
              <a:rPr lang="en-US" sz="1200" dirty="0" err="1"/>
              <a:t>excelent</a:t>
            </a:r>
            <a:r>
              <a:rPr lang="en-US" sz="1200" dirty="0"/>
              <a:t> care </a:t>
            </a:r>
            <a:r>
              <a:rPr lang="en-US" sz="1200" dirty="0" err="1"/>
              <a:t>arată</a:t>
            </a:r>
            <a:r>
              <a:rPr lang="en-US" sz="1200" dirty="0"/>
              <a:t> </a:t>
            </a:r>
            <a:r>
              <a:rPr lang="en-US" sz="1200" dirty="0" err="1"/>
              <a:t>valoarea</a:t>
            </a:r>
            <a:r>
              <a:rPr lang="en-US" sz="1200" dirty="0"/>
              <a:t> </a:t>
            </a:r>
            <a:r>
              <a:rPr lang="en-US" sz="1200" dirty="0" err="1"/>
              <a:t>concretă</a:t>
            </a:r>
            <a:r>
              <a:rPr lang="en-US" sz="1200" dirty="0"/>
              <a:t> a </a:t>
            </a:r>
            <a:r>
              <a:rPr lang="en-US" sz="1200" dirty="0" err="1"/>
              <a:t>soluției</a:t>
            </a:r>
            <a:r>
              <a:rPr lang="en-US" sz="1200" dirty="0"/>
              <a:t> SAS vine din Australia.</a:t>
            </a:r>
          </a:p>
          <a:p>
            <a:r>
              <a:rPr lang="en-US" sz="1200" dirty="0" err="1"/>
              <a:t>Poliția</a:t>
            </a:r>
            <a:r>
              <a:rPr lang="en-US" sz="1200" dirty="0"/>
              <a:t> </a:t>
            </a:r>
            <a:r>
              <a:rPr lang="en-US" sz="1200" dirty="0" err="1"/>
              <a:t>Federală</a:t>
            </a:r>
            <a:r>
              <a:rPr lang="en-US" sz="1200" dirty="0"/>
              <a:t> </a:t>
            </a:r>
            <a:r>
              <a:rPr lang="en-US" sz="1200" dirty="0" err="1"/>
              <a:t>Australiană</a:t>
            </a:r>
            <a:r>
              <a:rPr lang="en-US" sz="1200" dirty="0"/>
              <a:t> – </a:t>
            </a:r>
            <a:r>
              <a:rPr lang="en-US" sz="1200" dirty="0" err="1"/>
              <a:t>sau</a:t>
            </a:r>
            <a:r>
              <a:rPr lang="en-US" sz="1200" dirty="0"/>
              <a:t> AFP – </a:t>
            </a:r>
            <a:r>
              <a:rPr lang="en-US" sz="1200" dirty="0" err="1"/>
              <a:t>și</a:t>
            </a:r>
            <a:r>
              <a:rPr lang="en-US" sz="1200" dirty="0"/>
              <a:t>-a </a:t>
            </a:r>
            <a:r>
              <a:rPr lang="en-US" sz="1200" dirty="0" err="1"/>
              <a:t>propus</a:t>
            </a:r>
            <a:r>
              <a:rPr lang="en-US" sz="1200" dirty="0"/>
              <a:t> de </a:t>
            </a:r>
            <a:r>
              <a:rPr lang="en-US" sz="1200" dirty="0" err="1"/>
              <a:t>mai</a:t>
            </a:r>
            <a:r>
              <a:rPr lang="en-US" sz="1200" dirty="0"/>
              <a:t> bine de 15 ani </a:t>
            </a:r>
            <a:r>
              <a:rPr lang="en-US" sz="1200" dirty="0" err="1"/>
              <a:t>să</a:t>
            </a:r>
            <a:r>
              <a:rPr lang="en-US" sz="1200" dirty="0"/>
              <a:t> </a:t>
            </a:r>
            <a:r>
              <a:rPr lang="en-US" sz="1200" dirty="0" err="1"/>
              <a:t>ajungă</a:t>
            </a:r>
            <a:r>
              <a:rPr lang="en-US" sz="1200" dirty="0"/>
              <a:t> la un </a:t>
            </a:r>
            <a:r>
              <a:rPr lang="en-US" sz="1200" dirty="0" err="1"/>
              <a:t>nivel</a:t>
            </a:r>
            <a:r>
              <a:rPr lang="en-US" sz="1200" dirty="0"/>
              <a:t> de </a:t>
            </a:r>
            <a:r>
              <a:rPr lang="en-US" sz="1200" dirty="0" err="1"/>
              <a:t>integrare</a:t>
            </a:r>
            <a:r>
              <a:rPr lang="en-US" sz="1200" dirty="0"/>
              <a:t> </a:t>
            </a:r>
            <a:r>
              <a:rPr lang="en-US" sz="1200" dirty="0" err="1"/>
              <a:t>și</a:t>
            </a:r>
            <a:r>
              <a:rPr lang="en-US" sz="1200" dirty="0"/>
              <a:t> </a:t>
            </a:r>
            <a:r>
              <a:rPr lang="en-US" sz="1200" dirty="0" err="1"/>
              <a:t>automatizare</a:t>
            </a:r>
            <a:r>
              <a:rPr lang="en-US" sz="1200" dirty="0"/>
              <a:t> </a:t>
            </a:r>
            <a:r>
              <a:rPr lang="en-US" sz="1200" dirty="0" err="1"/>
              <a:t>completă</a:t>
            </a:r>
            <a:r>
              <a:rPr lang="en-US" sz="1200" dirty="0"/>
              <a:t> </a:t>
            </a:r>
            <a:r>
              <a:rPr lang="en-US" sz="1200" dirty="0" err="1"/>
              <a:t>în</a:t>
            </a:r>
            <a:r>
              <a:rPr lang="en-US" sz="1200" dirty="0"/>
              <a:t> </a:t>
            </a:r>
            <a:r>
              <a:rPr lang="en-US" sz="1200" dirty="0" err="1"/>
              <a:t>gestionarea</a:t>
            </a:r>
            <a:r>
              <a:rPr lang="en-US" sz="1200" dirty="0"/>
              <a:t> </a:t>
            </a:r>
            <a:r>
              <a:rPr lang="en-US" sz="1200" dirty="0" err="1"/>
              <a:t>investigațiilor</a:t>
            </a:r>
            <a:r>
              <a:rPr lang="en-US" sz="1200" dirty="0"/>
              <a:t>.</a:t>
            </a:r>
            <a:br>
              <a:rPr lang="en-US" sz="1200" dirty="0"/>
            </a:br>
            <a:r>
              <a:rPr lang="en-US" sz="1200" dirty="0"/>
              <a:t>Cu </a:t>
            </a:r>
            <a:r>
              <a:rPr lang="en-US" sz="1200" dirty="0" err="1"/>
              <a:t>ajutorul</a:t>
            </a:r>
            <a:r>
              <a:rPr lang="en-US" sz="1200" dirty="0"/>
              <a:t> SAS, au </a:t>
            </a:r>
            <a:r>
              <a:rPr lang="en-US" sz="1200" dirty="0" err="1"/>
              <a:t>reușit</a:t>
            </a:r>
            <a:r>
              <a:rPr lang="en-US" sz="1200" dirty="0"/>
              <a:t> </a:t>
            </a:r>
            <a:r>
              <a:rPr lang="en-US" sz="1200" dirty="0" err="1"/>
              <a:t>să</a:t>
            </a:r>
            <a:r>
              <a:rPr lang="en-US" sz="1200" dirty="0"/>
              <a:t> </a:t>
            </a:r>
            <a:r>
              <a:rPr lang="en-US" sz="1200" dirty="0" err="1"/>
              <a:t>atingă</a:t>
            </a:r>
            <a:r>
              <a:rPr lang="en-US" sz="1200" dirty="0"/>
              <a:t> </a:t>
            </a:r>
            <a:r>
              <a:rPr lang="en-US" sz="1200" dirty="0" err="1"/>
              <a:t>acest</a:t>
            </a:r>
            <a:r>
              <a:rPr lang="en-US" sz="1200" dirty="0"/>
              <a:t> </a:t>
            </a:r>
            <a:r>
              <a:rPr lang="en-US" sz="1200" dirty="0" err="1"/>
              <a:t>obiectiv</a:t>
            </a:r>
            <a:r>
              <a:rPr lang="en-US" sz="1200" dirty="0"/>
              <a:t> </a:t>
            </a:r>
            <a:r>
              <a:rPr lang="en-US" sz="1200" dirty="0" err="1"/>
              <a:t>și</a:t>
            </a:r>
            <a:r>
              <a:rPr lang="en-US" sz="1200" dirty="0"/>
              <a:t> </a:t>
            </a:r>
            <a:r>
              <a:rPr lang="en-US" sz="1200" dirty="0" err="1"/>
              <a:t>astăzi</a:t>
            </a:r>
            <a:r>
              <a:rPr lang="en-US" sz="1200" dirty="0"/>
              <a:t> spun, </a:t>
            </a:r>
            <a:r>
              <a:rPr lang="en-US" sz="1200" dirty="0" err="1"/>
              <a:t>citez</a:t>
            </a:r>
            <a:r>
              <a:rPr lang="en-US" sz="1200" dirty="0"/>
              <a:t>: </a:t>
            </a:r>
            <a:r>
              <a:rPr lang="en-US" sz="1200" i="1" dirty="0"/>
              <a:t>„</a:t>
            </a:r>
            <a:r>
              <a:rPr lang="en-US" sz="1200" i="1" dirty="0" err="1"/>
              <a:t>Avem</a:t>
            </a:r>
            <a:r>
              <a:rPr lang="en-US" sz="1200" i="1" dirty="0"/>
              <a:t> </a:t>
            </a:r>
            <a:r>
              <a:rPr lang="en-US" sz="1200" i="1" dirty="0" err="1"/>
              <a:t>cea</a:t>
            </a:r>
            <a:r>
              <a:rPr lang="en-US" sz="1200" i="1" dirty="0"/>
              <a:t> </a:t>
            </a:r>
            <a:r>
              <a:rPr lang="en-US" sz="1200" i="1" dirty="0" err="1"/>
              <a:t>mai</a:t>
            </a:r>
            <a:r>
              <a:rPr lang="en-US" sz="1200" i="1" dirty="0"/>
              <a:t> </a:t>
            </a:r>
            <a:r>
              <a:rPr lang="en-US" sz="1200" i="1" dirty="0" err="1"/>
              <a:t>avansată</a:t>
            </a:r>
            <a:r>
              <a:rPr lang="en-US" sz="1200" i="1" dirty="0"/>
              <a:t> </a:t>
            </a:r>
            <a:r>
              <a:rPr lang="en-US" sz="1200" i="1" dirty="0" err="1"/>
              <a:t>soluție</a:t>
            </a:r>
            <a:r>
              <a:rPr lang="en-US" sz="1200" i="1" dirty="0"/>
              <a:t> de management al </a:t>
            </a:r>
            <a:r>
              <a:rPr lang="en-US" sz="1200" i="1" dirty="0" err="1"/>
              <a:t>investigațiilor</a:t>
            </a:r>
            <a:r>
              <a:rPr lang="en-US" sz="1200" i="1" dirty="0"/>
              <a:t> din </a:t>
            </a:r>
            <a:r>
              <a:rPr lang="en-US" sz="1200" i="1" dirty="0" err="1"/>
              <a:t>lume</a:t>
            </a:r>
            <a:r>
              <a:rPr lang="en-US" sz="1200" i="1" dirty="0"/>
              <a:t>.”</a:t>
            </a:r>
            <a:endParaRPr lang="en-US" sz="1200" dirty="0"/>
          </a:p>
          <a:p>
            <a:r>
              <a:rPr lang="en-US" sz="1200" dirty="0"/>
              <a:t>Este un </a:t>
            </a:r>
            <a:r>
              <a:rPr lang="en-US" sz="1200" dirty="0" err="1"/>
              <a:t>rezultat</a:t>
            </a:r>
            <a:r>
              <a:rPr lang="en-US" sz="1200" dirty="0"/>
              <a:t> care </a:t>
            </a:r>
            <a:r>
              <a:rPr lang="en-US" sz="1200" dirty="0" err="1"/>
              <a:t>vorbește</a:t>
            </a:r>
            <a:r>
              <a:rPr lang="en-US" sz="1200" dirty="0"/>
              <a:t> de la sine — o </a:t>
            </a:r>
            <a:r>
              <a:rPr lang="en-US" sz="1200" dirty="0" err="1"/>
              <a:t>combinație</a:t>
            </a:r>
            <a:r>
              <a:rPr lang="en-US" sz="1200" dirty="0"/>
              <a:t> </a:t>
            </a:r>
            <a:r>
              <a:rPr lang="en-US" sz="1200" dirty="0" err="1"/>
              <a:t>între</a:t>
            </a:r>
            <a:r>
              <a:rPr lang="en-US" sz="1200" dirty="0"/>
              <a:t> </a:t>
            </a:r>
            <a:r>
              <a:rPr lang="en-US" sz="1200" dirty="0" err="1"/>
              <a:t>tehnologie</a:t>
            </a:r>
            <a:r>
              <a:rPr lang="en-US" sz="1200" dirty="0"/>
              <a:t> </a:t>
            </a:r>
            <a:r>
              <a:rPr lang="en-US" sz="1200" dirty="0" err="1"/>
              <a:t>performantă</a:t>
            </a:r>
            <a:r>
              <a:rPr lang="en-US" sz="1200" dirty="0"/>
              <a:t>, </a:t>
            </a:r>
            <a:r>
              <a:rPr lang="en-US" sz="1200" dirty="0" err="1"/>
              <a:t>experiență</a:t>
            </a:r>
            <a:r>
              <a:rPr lang="en-US" sz="1200" dirty="0"/>
              <a:t> </a:t>
            </a:r>
            <a:r>
              <a:rPr lang="en-US" sz="1200" dirty="0" err="1"/>
              <a:t>în</a:t>
            </a:r>
            <a:r>
              <a:rPr lang="en-US" sz="1200" dirty="0"/>
              <a:t> </a:t>
            </a:r>
            <a:r>
              <a:rPr lang="en-US" sz="1200" dirty="0" err="1"/>
              <a:t>domeniul</a:t>
            </a:r>
            <a:r>
              <a:rPr lang="en-US" sz="1200" dirty="0"/>
              <a:t> </a:t>
            </a:r>
            <a:r>
              <a:rPr lang="en-US" sz="1200" dirty="0" err="1"/>
              <a:t>investigațiilor</a:t>
            </a:r>
            <a:r>
              <a:rPr lang="en-US" sz="1200" dirty="0"/>
              <a:t> </a:t>
            </a:r>
            <a:r>
              <a:rPr lang="en-US" sz="1200" dirty="0" err="1"/>
              <a:t>și</a:t>
            </a:r>
            <a:r>
              <a:rPr lang="en-US" sz="1200" dirty="0"/>
              <a:t> o </a:t>
            </a:r>
            <a:r>
              <a:rPr lang="en-US" sz="1200" dirty="0" err="1"/>
              <a:t>implementare</a:t>
            </a:r>
            <a:r>
              <a:rPr lang="en-US" sz="1200" dirty="0"/>
              <a:t> </a:t>
            </a:r>
            <a:r>
              <a:rPr lang="en-US" sz="1200" dirty="0" err="1"/>
              <a:t>adaptată</a:t>
            </a:r>
            <a:r>
              <a:rPr lang="en-US" sz="1200" dirty="0"/>
              <a:t> </a:t>
            </a:r>
            <a:r>
              <a:rPr lang="en-US" sz="1200" dirty="0" err="1"/>
              <a:t>realității</a:t>
            </a:r>
            <a:r>
              <a:rPr lang="en-US" sz="1200" dirty="0"/>
              <a:t> lor </a:t>
            </a:r>
            <a:r>
              <a:rPr lang="en-US" sz="1200" dirty="0" err="1"/>
              <a:t>operaționale</a:t>
            </a:r>
            <a:r>
              <a:rPr lang="en-US" sz="1200" dirty="0"/>
              <a:t>.</a:t>
            </a:r>
          </a:p>
          <a:p>
            <a:r>
              <a:rPr lang="en-US" sz="1200" dirty="0" err="1"/>
              <a:t>Acest</a:t>
            </a:r>
            <a:r>
              <a:rPr lang="en-US" sz="1200" dirty="0"/>
              <a:t> </a:t>
            </a:r>
            <a:r>
              <a:rPr lang="en-US" sz="1200" dirty="0" err="1"/>
              <a:t>studiu</a:t>
            </a:r>
            <a:r>
              <a:rPr lang="en-US" sz="1200" dirty="0"/>
              <a:t> de </a:t>
            </a:r>
            <a:r>
              <a:rPr lang="en-US" sz="1200" dirty="0" err="1"/>
              <a:t>caz</a:t>
            </a:r>
            <a:r>
              <a:rPr lang="en-US" sz="1200" dirty="0"/>
              <a:t> ne </a:t>
            </a:r>
            <a:r>
              <a:rPr lang="en-US" sz="1200" dirty="0" err="1"/>
              <a:t>arată</a:t>
            </a:r>
            <a:r>
              <a:rPr lang="en-US" sz="1200" dirty="0"/>
              <a:t> </a:t>
            </a:r>
            <a:r>
              <a:rPr lang="en-US" sz="1200" dirty="0" err="1"/>
              <a:t>că</a:t>
            </a:r>
            <a:r>
              <a:rPr lang="en-US" sz="1200" dirty="0"/>
              <a:t>, </a:t>
            </a:r>
            <a:r>
              <a:rPr lang="en-US" sz="1200" dirty="0" err="1"/>
              <a:t>atunci</a:t>
            </a:r>
            <a:r>
              <a:rPr lang="en-US" sz="1200" dirty="0"/>
              <a:t> </a:t>
            </a:r>
            <a:r>
              <a:rPr lang="en-US" sz="1200" dirty="0" err="1"/>
              <a:t>când</a:t>
            </a:r>
            <a:r>
              <a:rPr lang="en-US" sz="1200" dirty="0"/>
              <a:t> </a:t>
            </a:r>
            <a:r>
              <a:rPr lang="en-US" sz="1200" dirty="0" err="1"/>
              <a:t>analitica</a:t>
            </a:r>
            <a:r>
              <a:rPr lang="en-US" sz="1200" dirty="0"/>
              <a:t> </a:t>
            </a:r>
            <a:r>
              <a:rPr lang="en-US" sz="1200" dirty="0" err="1"/>
              <a:t>și</a:t>
            </a:r>
            <a:r>
              <a:rPr lang="en-US" sz="1200" dirty="0"/>
              <a:t> AI sunt </a:t>
            </a:r>
            <a:r>
              <a:rPr lang="en-US" sz="1200" dirty="0" err="1"/>
              <a:t>folosite</a:t>
            </a:r>
            <a:r>
              <a:rPr lang="en-US" sz="1200" dirty="0"/>
              <a:t> strategic, </a:t>
            </a:r>
            <a:r>
              <a:rPr lang="en-US" sz="1200" dirty="0" err="1"/>
              <a:t>impactul</a:t>
            </a:r>
            <a:r>
              <a:rPr lang="en-US" sz="1200" dirty="0"/>
              <a:t> </a:t>
            </a:r>
            <a:r>
              <a:rPr lang="en-US" sz="1200" dirty="0" err="1"/>
              <a:t>este</a:t>
            </a:r>
            <a:r>
              <a:rPr lang="en-US" sz="1200" dirty="0"/>
              <a:t> real: </a:t>
            </a:r>
            <a:r>
              <a:rPr lang="en-US" sz="1200" dirty="0" err="1"/>
              <a:t>mai</a:t>
            </a:r>
            <a:r>
              <a:rPr lang="en-US" sz="1200" dirty="0"/>
              <a:t> </a:t>
            </a:r>
            <a:r>
              <a:rPr lang="en-US" sz="1200" dirty="0" err="1"/>
              <a:t>puțin</a:t>
            </a:r>
            <a:r>
              <a:rPr lang="en-US" sz="1200" dirty="0"/>
              <a:t> </a:t>
            </a:r>
            <a:r>
              <a:rPr lang="en-US" sz="1200" dirty="0" err="1"/>
              <a:t>timp</a:t>
            </a:r>
            <a:r>
              <a:rPr lang="en-US" sz="1200" dirty="0"/>
              <a:t> </a:t>
            </a:r>
            <a:r>
              <a:rPr lang="en-US" sz="1200" dirty="0" err="1"/>
              <a:t>pierdut</a:t>
            </a:r>
            <a:r>
              <a:rPr lang="en-US" sz="1200" dirty="0"/>
              <a:t> pe </a:t>
            </a:r>
            <a:r>
              <a:rPr lang="en-US" sz="1200" dirty="0" err="1"/>
              <a:t>activități</a:t>
            </a:r>
            <a:r>
              <a:rPr lang="en-US" sz="1200" dirty="0"/>
              <a:t> cu </a:t>
            </a:r>
            <a:r>
              <a:rPr lang="en-US" sz="1200" dirty="0" err="1"/>
              <a:t>valoare</a:t>
            </a:r>
            <a:r>
              <a:rPr lang="en-US" sz="1200" dirty="0"/>
              <a:t> </a:t>
            </a:r>
            <a:r>
              <a:rPr lang="en-US" sz="1200" dirty="0" err="1"/>
              <a:t>scăzută</a:t>
            </a:r>
            <a:r>
              <a:rPr lang="en-US" sz="1200" dirty="0"/>
              <a:t> </a:t>
            </a:r>
            <a:r>
              <a:rPr lang="en-US" sz="1200" dirty="0" err="1"/>
              <a:t>și</a:t>
            </a:r>
            <a:r>
              <a:rPr lang="en-US" sz="1200" dirty="0"/>
              <a:t> </a:t>
            </a:r>
            <a:r>
              <a:rPr lang="en-US" sz="1200" dirty="0" err="1"/>
              <a:t>mai</a:t>
            </a:r>
            <a:r>
              <a:rPr lang="en-US" sz="1200" dirty="0"/>
              <a:t> </a:t>
            </a:r>
            <a:r>
              <a:rPr lang="en-US" sz="1200" dirty="0" err="1"/>
              <a:t>multă</a:t>
            </a:r>
            <a:r>
              <a:rPr lang="en-US" sz="1200" dirty="0"/>
              <a:t> </a:t>
            </a:r>
            <a:r>
              <a:rPr lang="en-US" sz="1200" dirty="0" err="1"/>
              <a:t>concentrare</a:t>
            </a:r>
            <a:r>
              <a:rPr lang="en-US" sz="1200" dirty="0"/>
              <a:t> pe </a:t>
            </a:r>
            <a:r>
              <a:rPr lang="en-US" sz="1200" dirty="0" err="1"/>
              <a:t>cazurile</a:t>
            </a:r>
            <a:r>
              <a:rPr lang="en-US" sz="1200" dirty="0"/>
              <a:t> care </a:t>
            </a:r>
            <a:r>
              <a:rPr lang="en-US" sz="1200" dirty="0" err="1"/>
              <a:t>contează</a:t>
            </a:r>
            <a:r>
              <a:rPr lang="en-US" sz="1200" dirty="0"/>
              <a:t> cu </a:t>
            </a:r>
            <a:r>
              <a:rPr lang="en-US" sz="1200" dirty="0" err="1"/>
              <a:t>adevărat</a:t>
            </a:r>
            <a:r>
              <a:rPr lang="en-US" sz="1200" dirty="0"/>
              <a:t>.</a:t>
            </a:r>
          </a:p>
          <a:p>
            <a:endParaRPr lang="en-US" sz="1200" dirty="0">
              <a:cs typeface="Calibri"/>
            </a:endParaRPr>
          </a:p>
          <a:p>
            <a:endParaRPr lang="en-US" sz="1200" dirty="0">
              <a:cs typeface="Calibri"/>
            </a:endParaRPr>
          </a:p>
          <a:p>
            <a:r>
              <a:rPr lang="en-US" sz="2400" b="0" i="0" kern="1200" dirty="0" err="1">
                <a:solidFill>
                  <a:schemeClr val="tx1"/>
                </a:solidFill>
                <a:effectLst/>
                <a:latin typeface="+mn-lt"/>
                <a:ea typeface="+mn-ea"/>
                <a:cs typeface="+mn-cs"/>
              </a:rPr>
              <a:t>Politia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Federala</a:t>
            </a:r>
            <a:r>
              <a:rPr lang="en-US" sz="2400" b="0" i="0" kern="1200" dirty="0">
                <a:solidFill>
                  <a:schemeClr val="tx1"/>
                </a:solidFill>
                <a:effectLst/>
                <a:latin typeface="+mn-lt"/>
                <a:ea typeface="+mn-ea"/>
                <a:cs typeface="+mn-cs"/>
              </a:rPr>
              <a:t> Australiana a </a:t>
            </a:r>
            <a:r>
              <a:rPr lang="en-US" sz="2400" b="0" i="0" kern="1200" dirty="0" err="1">
                <a:solidFill>
                  <a:schemeClr val="tx1"/>
                </a:solidFill>
                <a:effectLst/>
                <a:latin typeface="+mn-lt"/>
                <a:ea typeface="+mn-ea"/>
                <a:cs typeface="+mn-cs"/>
              </a:rPr>
              <a:t>urmărit</a:t>
            </a:r>
            <a:r>
              <a:rPr lang="en-US" sz="2400" b="0" i="0" kern="1200" dirty="0">
                <a:solidFill>
                  <a:schemeClr val="tx1"/>
                </a:solidFill>
                <a:effectLst/>
                <a:latin typeface="+mn-lt"/>
                <a:ea typeface="+mn-ea"/>
                <a:cs typeface="+mn-cs"/>
              </a:rPr>
              <a:t> 15 ani </a:t>
            </a:r>
            <a:r>
              <a:rPr lang="en-US" sz="2400" b="0" i="0" kern="1200" dirty="0" err="1">
                <a:solidFill>
                  <a:schemeClr val="tx1"/>
                </a:solidFill>
                <a:effectLst/>
                <a:latin typeface="+mn-lt"/>
                <a:ea typeface="+mn-ea"/>
                <a:cs typeface="+mn-cs"/>
              </a:rPr>
              <a:t>acel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obiectiv</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integrare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totala</a:t>
            </a:r>
            <a:r>
              <a:rPr lang="en-US" sz="2400" b="0" i="0" kern="1200" dirty="0">
                <a:solidFill>
                  <a:schemeClr val="tx1"/>
                </a:solidFill>
                <a:effectLst/>
                <a:latin typeface="+mn-lt"/>
                <a:ea typeface="+mn-ea"/>
                <a:cs typeface="+mn-cs"/>
              </a:rPr>
              <a:t>; Dupa </a:t>
            </a:r>
            <a:r>
              <a:rPr lang="en-US" sz="2400" b="0" i="0" kern="1200" dirty="0" err="1">
                <a:solidFill>
                  <a:schemeClr val="tx1"/>
                </a:solidFill>
                <a:effectLst/>
                <a:latin typeface="+mn-lt"/>
                <a:ea typeface="+mn-ea"/>
                <a:cs typeface="+mn-cs"/>
              </a:rPr>
              <a:t>finalizarea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implementarii</a:t>
            </a:r>
            <a:r>
              <a:rPr lang="en-US" sz="2400" b="0" i="0" kern="1200" dirty="0">
                <a:solidFill>
                  <a:schemeClr val="tx1"/>
                </a:solidFill>
                <a:effectLst/>
                <a:latin typeface="+mn-lt"/>
                <a:ea typeface="+mn-ea"/>
                <a:cs typeface="+mn-cs"/>
              </a:rPr>
              <a:t> SAS, au </a:t>
            </a:r>
            <a:r>
              <a:rPr lang="en-US" sz="2400" b="0" i="0" kern="1200" dirty="0" err="1">
                <a:solidFill>
                  <a:schemeClr val="tx1"/>
                </a:solidFill>
                <a:effectLst/>
                <a:latin typeface="+mn-lt"/>
                <a:ea typeface="+mn-ea"/>
                <a:cs typeface="+mn-cs"/>
              </a:rPr>
              <a:t>spus</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avem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avansată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soluție</a:t>
            </a:r>
            <a:r>
              <a:rPr lang="en-US" sz="2400" b="0" i="0" kern="1200" dirty="0">
                <a:solidFill>
                  <a:schemeClr val="tx1"/>
                </a:solidFill>
                <a:effectLst/>
                <a:latin typeface="+mn-lt"/>
                <a:ea typeface="+mn-ea"/>
                <a:cs typeface="+mn-cs"/>
              </a:rPr>
              <a:t> de management al </a:t>
            </a:r>
            <a:r>
              <a:rPr lang="en-US" sz="2400" b="0" i="0" kern="1200" dirty="0" err="1">
                <a:solidFill>
                  <a:schemeClr val="tx1"/>
                </a:solidFill>
                <a:effectLst/>
                <a:latin typeface="+mn-lt"/>
                <a:ea typeface="+mn-ea"/>
                <a:cs typeface="+mn-cs"/>
              </a:rPr>
              <a:t>investigațiilor</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lume</a:t>
            </a:r>
            <a:r>
              <a:rPr lang="en-US" sz="2400" b="0" i="0" kern="1200" dirty="0">
                <a:solidFill>
                  <a:schemeClr val="tx1"/>
                </a:solidFill>
                <a:effectLst/>
                <a:latin typeface="+mn-lt"/>
                <a:ea typeface="+mn-ea"/>
                <a:cs typeface="+mn-cs"/>
              </a:rPr>
              <a:t>’. E o </a:t>
            </a:r>
            <a:r>
              <a:rPr lang="en-US" sz="2400" b="0" i="0" kern="1200" dirty="0" err="1">
                <a:solidFill>
                  <a:schemeClr val="tx1"/>
                </a:solidFill>
                <a:effectLst/>
                <a:latin typeface="+mn-lt"/>
                <a:ea typeface="+mn-ea"/>
                <a:cs typeface="+mn-cs"/>
              </a:rPr>
              <a:t>dovadă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intr</a:t>
            </a:r>
            <a:r>
              <a:rPr lang="en-US" sz="2400" b="0" i="0" kern="1200" dirty="0">
                <a:solidFill>
                  <a:schemeClr val="tx1"/>
                </a:solidFill>
                <a:effectLst/>
                <a:latin typeface="+mn-lt"/>
                <a:ea typeface="+mn-ea"/>
                <a:cs typeface="+mn-cs"/>
              </a:rPr>
              <a:t>-o </a:t>
            </a:r>
            <a:r>
              <a:rPr lang="en-US" sz="2400" b="0" i="0" kern="1200" dirty="0" err="1">
                <a:solidFill>
                  <a:schemeClr val="tx1"/>
                </a:solidFill>
                <a:effectLst/>
                <a:latin typeface="+mn-lt"/>
                <a:ea typeface="+mn-ea"/>
                <a:cs typeface="+mn-cs"/>
              </a:rPr>
              <a:t>combinatie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strategica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tehnologia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implementarea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schimbă</a:t>
            </a:r>
            <a:r>
              <a:rPr lang="en-US" sz="2400" b="0" i="0" kern="1200" dirty="0">
                <a:solidFill>
                  <a:schemeClr val="tx1"/>
                </a:solidFill>
                <a:effectLst/>
                <a:latin typeface="+mn-lt"/>
                <a:ea typeface="+mn-ea"/>
                <a:cs typeface="+mn-cs"/>
              </a:rPr>
              <a:t> radical </a:t>
            </a:r>
            <a:r>
              <a:rPr lang="en-US" sz="2400" b="0" i="0" kern="1200" dirty="0" err="1">
                <a:solidFill>
                  <a:schemeClr val="tx1"/>
                </a:solidFill>
                <a:effectLst/>
                <a:latin typeface="+mn-lt"/>
                <a:ea typeface="+mn-ea"/>
                <a:cs typeface="+mn-cs"/>
              </a:rPr>
              <a:t>eficiența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operațională</a:t>
            </a:r>
            <a:r>
              <a:rPr lang="en-US" sz="2400" b="0" i="0" kern="1200" dirty="0">
                <a:solidFill>
                  <a:schemeClr val="tx1"/>
                </a:solidFill>
                <a:effectLst/>
                <a:latin typeface="+mn-lt"/>
                <a:ea typeface="+mn-ea"/>
                <a:cs typeface="+mn-cs"/>
              </a:rPr>
              <a:t>.”</a:t>
            </a:r>
            <a:endParaRPr lang="en-US" sz="1200" dirty="0">
              <a:cs typeface="Calibri"/>
            </a:endParaRPr>
          </a:p>
        </p:txBody>
      </p:sp>
    </p:spTree>
    <p:extLst>
      <p:ext uri="{BB962C8B-B14F-4D97-AF65-F5344CB8AC3E}">
        <p14:creationId xmlns:p14="http://schemas.microsoft.com/office/powerpoint/2010/main" val="1257129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6463" y="6022975"/>
            <a:ext cx="28889326" cy="16251238"/>
          </a:xfrm>
        </p:spPr>
      </p:sp>
      <p:sp>
        <p:nvSpPr>
          <p:cNvPr id="3" name="Notes Placeholder 2"/>
          <p:cNvSpPr>
            <a:spLocks noGrp="1"/>
          </p:cNvSpPr>
          <p:nvPr>
            <p:ph type="body" idx="1"/>
          </p:nvPr>
        </p:nvSpPr>
        <p:spPr/>
        <p:txBody>
          <a:bodyPr/>
          <a:lstStyle/>
          <a:p>
            <a:r>
              <a:rPr lang="en-US" dirty="0"/>
              <a:t>Al </a:t>
            </a:r>
            <a:r>
              <a:rPr lang="en-US" b="1" dirty="0" err="1"/>
              <a:t>doilea</a:t>
            </a:r>
            <a:r>
              <a:rPr lang="en-US" b="1" dirty="0"/>
              <a:t> </a:t>
            </a:r>
            <a:r>
              <a:rPr lang="en-US" b="1" dirty="0" err="1"/>
              <a:t>beneficiu</a:t>
            </a:r>
            <a:r>
              <a:rPr lang="en-US" dirty="0"/>
              <a:t> </a:t>
            </a:r>
            <a:r>
              <a:rPr lang="en-US" dirty="0" err="1"/>
              <a:t>este</a:t>
            </a:r>
            <a:r>
              <a:rPr lang="en-US" dirty="0"/>
              <a:t> </a:t>
            </a:r>
            <a:r>
              <a:rPr lang="en-US" dirty="0" err="1"/>
              <a:t>că</a:t>
            </a:r>
            <a:r>
              <a:rPr lang="en-US" dirty="0"/>
              <a:t> SAS </a:t>
            </a:r>
            <a:r>
              <a:rPr lang="en-US" dirty="0" err="1"/>
              <a:t>ajută</a:t>
            </a:r>
            <a:r>
              <a:rPr lang="en-US" dirty="0"/>
              <a:t> la </a:t>
            </a:r>
            <a:r>
              <a:rPr lang="en-US" b="1" dirty="0" err="1"/>
              <a:t>optimizarea</a:t>
            </a:r>
            <a:r>
              <a:rPr lang="en-US" b="1" dirty="0"/>
              <a:t> </a:t>
            </a:r>
            <a:r>
              <a:rPr lang="en-US" b="1" dirty="0" err="1"/>
              <a:t>volumului</a:t>
            </a:r>
            <a:r>
              <a:rPr lang="en-US" b="1" dirty="0"/>
              <a:t> de </a:t>
            </a:r>
            <a:r>
              <a:rPr lang="en-US" b="1" dirty="0" err="1"/>
              <a:t>muncă</a:t>
            </a:r>
            <a:r>
              <a:rPr lang="en-US" dirty="0"/>
              <a:t> </a:t>
            </a:r>
            <a:r>
              <a:rPr lang="en-US" dirty="0" err="1"/>
              <a:t>și</a:t>
            </a:r>
            <a:r>
              <a:rPr lang="en-US" dirty="0"/>
              <a:t> la </a:t>
            </a:r>
            <a:r>
              <a:rPr lang="en-US" b="1" dirty="0" err="1"/>
              <a:t>împuternicirea</a:t>
            </a:r>
            <a:r>
              <a:rPr lang="en-US" b="1" dirty="0"/>
              <a:t> </a:t>
            </a:r>
            <a:r>
              <a:rPr lang="en-US" b="1" dirty="0" err="1"/>
              <a:t>personalului</a:t>
            </a:r>
            <a:r>
              <a:rPr lang="en-US" b="1" dirty="0"/>
              <a:t> din prima </a:t>
            </a:r>
            <a:r>
              <a:rPr lang="en-US" b="1" dirty="0" err="1"/>
              <a:t>linie</a:t>
            </a:r>
            <a:r>
              <a:rPr lang="en-US" dirty="0"/>
              <a:t>.</a:t>
            </a:r>
            <a:br>
              <a:rPr lang="en-US" dirty="0"/>
            </a:br>
            <a:r>
              <a:rPr lang="en-US" dirty="0" err="1"/>
              <a:t>Există</a:t>
            </a:r>
            <a:r>
              <a:rPr lang="en-US" dirty="0"/>
              <a:t> </a:t>
            </a:r>
            <a:r>
              <a:rPr lang="en-US" b="1" dirty="0" err="1"/>
              <a:t>prea</a:t>
            </a:r>
            <a:r>
              <a:rPr lang="en-US" b="1" dirty="0"/>
              <a:t> </a:t>
            </a:r>
            <a:r>
              <a:rPr lang="en-US" b="1" dirty="0" err="1"/>
              <a:t>multe</a:t>
            </a:r>
            <a:r>
              <a:rPr lang="en-US" b="1" dirty="0"/>
              <a:t> </a:t>
            </a:r>
            <a:r>
              <a:rPr lang="en-US" b="1" dirty="0" err="1"/>
              <a:t>cazuri</a:t>
            </a:r>
            <a:r>
              <a:rPr lang="en-US" dirty="0"/>
              <a:t> </a:t>
            </a:r>
            <a:r>
              <a:rPr lang="en-US" dirty="0" err="1"/>
              <a:t>și</a:t>
            </a:r>
            <a:r>
              <a:rPr lang="en-US" dirty="0"/>
              <a:t> </a:t>
            </a:r>
            <a:r>
              <a:rPr lang="en-US" b="1" dirty="0" err="1"/>
              <a:t>prea</a:t>
            </a:r>
            <a:r>
              <a:rPr lang="en-US" b="1" dirty="0"/>
              <a:t> </a:t>
            </a:r>
            <a:r>
              <a:rPr lang="en-US" b="1" dirty="0" err="1"/>
              <a:t>puține</a:t>
            </a:r>
            <a:r>
              <a:rPr lang="en-US" b="1" dirty="0"/>
              <a:t> </a:t>
            </a:r>
            <a:r>
              <a:rPr lang="en-US" b="1" dirty="0" err="1"/>
              <a:t>resurse</a:t>
            </a:r>
            <a:r>
              <a:rPr lang="en-US" dirty="0"/>
              <a:t>, </a:t>
            </a:r>
            <a:r>
              <a:rPr lang="en-US" dirty="0" err="1"/>
              <a:t>iar</a:t>
            </a:r>
            <a:r>
              <a:rPr lang="en-US" dirty="0"/>
              <a:t> </a:t>
            </a:r>
            <a:r>
              <a:rPr lang="en-US" dirty="0" err="1"/>
              <a:t>această</a:t>
            </a:r>
            <a:r>
              <a:rPr lang="en-US" dirty="0"/>
              <a:t> </a:t>
            </a:r>
            <a:r>
              <a:rPr lang="en-US" dirty="0" err="1"/>
              <a:t>combinație</a:t>
            </a:r>
            <a:r>
              <a:rPr lang="en-US" dirty="0"/>
              <a:t> duce </a:t>
            </a:r>
            <a:r>
              <a:rPr lang="en-US" dirty="0" err="1"/>
              <a:t>inevitabil</a:t>
            </a:r>
            <a:r>
              <a:rPr lang="en-US" dirty="0"/>
              <a:t> la </a:t>
            </a:r>
            <a:r>
              <a:rPr lang="en-US" dirty="0" err="1"/>
              <a:t>epuizarea</a:t>
            </a:r>
            <a:r>
              <a:rPr lang="en-US" dirty="0"/>
              <a:t> </a:t>
            </a:r>
            <a:r>
              <a:rPr lang="en-US" dirty="0" err="1"/>
              <a:t>celor</a:t>
            </a:r>
            <a:r>
              <a:rPr lang="en-US" dirty="0"/>
              <a:t> </a:t>
            </a:r>
            <a:r>
              <a:rPr lang="en-US" dirty="0" err="1"/>
              <a:t>mai</a:t>
            </a:r>
            <a:r>
              <a:rPr lang="en-US" dirty="0"/>
              <a:t> </a:t>
            </a:r>
            <a:r>
              <a:rPr lang="en-US" dirty="0" err="1"/>
              <a:t>buni</a:t>
            </a:r>
            <a:r>
              <a:rPr lang="en-US" dirty="0"/>
              <a:t> </a:t>
            </a:r>
            <a:r>
              <a:rPr lang="en-US" dirty="0" err="1"/>
              <a:t>și</a:t>
            </a:r>
            <a:r>
              <a:rPr lang="en-US" dirty="0"/>
              <a:t> </a:t>
            </a:r>
            <a:r>
              <a:rPr lang="en-US" dirty="0" err="1"/>
              <a:t>mai</a:t>
            </a:r>
            <a:r>
              <a:rPr lang="en-US" dirty="0"/>
              <a:t> </a:t>
            </a:r>
            <a:r>
              <a:rPr lang="en-US" dirty="0" err="1"/>
              <a:t>dedicați</a:t>
            </a:r>
            <a:r>
              <a:rPr lang="en-US" dirty="0"/>
              <a:t> </a:t>
            </a:r>
            <a:r>
              <a:rPr lang="en-US" dirty="0" err="1"/>
              <a:t>angajați</a:t>
            </a:r>
            <a:r>
              <a:rPr lang="en-US" dirty="0"/>
              <a:t>.</a:t>
            </a:r>
          </a:p>
          <a:p>
            <a:r>
              <a:rPr lang="en-US" dirty="0"/>
              <a:t>Cu </a:t>
            </a:r>
            <a:r>
              <a:rPr lang="en-US" dirty="0" err="1"/>
              <a:t>alte</a:t>
            </a:r>
            <a:r>
              <a:rPr lang="en-US" dirty="0"/>
              <a:t> </a:t>
            </a:r>
            <a:r>
              <a:rPr lang="en-US" dirty="0" err="1"/>
              <a:t>cuvinte</a:t>
            </a:r>
            <a:r>
              <a:rPr lang="en-US" dirty="0"/>
              <a:t>, </a:t>
            </a:r>
            <a:r>
              <a:rPr lang="en-US" dirty="0" err="1"/>
              <a:t>multe</a:t>
            </a:r>
            <a:r>
              <a:rPr lang="en-US" dirty="0"/>
              <a:t> </a:t>
            </a:r>
            <a:r>
              <a:rPr lang="en-US" dirty="0" err="1"/>
              <a:t>institutii</a:t>
            </a:r>
            <a:r>
              <a:rPr lang="en-US" dirty="0"/>
              <a:t> sunt </a:t>
            </a:r>
            <a:r>
              <a:rPr lang="en-US" dirty="0" err="1"/>
              <a:t>pur</a:t>
            </a:r>
            <a:r>
              <a:rPr lang="en-US" dirty="0"/>
              <a:t> </a:t>
            </a:r>
            <a:r>
              <a:rPr lang="en-US" dirty="0" err="1"/>
              <a:t>și</a:t>
            </a:r>
            <a:r>
              <a:rPr lang="en-US" dirty="0"/>
              <a:t> </a:t>
            </a:r>
            <a:r>
              <a:rPr lang="en-US" dirty="0" err="1"/>
              <a:t>simplu</a:t>
            </a:r>
            <a:r>
              <a:rPr lang="en-US" dirty="0"/>
              <a:t> </a:t>
            </a:r>
            <a:r>
              <a:rPr lang="en-US" b="1" dirty="0" err="1"/>
              <a:t>copleșite</a:t>
            </a:r>
            <a:r>
              <a:rPr lang="en-US" dirty="0"/>
              <a:t>.</a:t>
            </a:r>
            <a:br>
              <a:rPr lang="en-US" dirty="0"/>
            </a:br>
            <a:r>
              <a:rPr lang="en-US" dirty="0"/>
              <a:t>Se </a:t>
            </a:r>
            <a:r>
              <a:rPr lang="en-US" dirty="0" err="1"/>
              <a:t>confruntă</a:t>
            </a:r>
            <a:r>
              <a:rPr lang="en-US" dirty="0"/>
              <a:t> </a:t>
            </a:r>
            <a:r>
              <a:rPr lang="en-US" dirty="0" err="1"/>
              <a:t>zilnic</a:t>
            </a:r>
            <a:r>
              <a:rPr lang="en-US" dirty="0"/>
              <a:t> cu volume </a:t>
            </a:r>
            <a:r>
              <a:rPr lang="en-US" dirty="0" err="1"/>
              <a:t>uriașe</a:t>
            </a:r>
            <a:r>
              <a:rPr lang="en-US" dirty="0"/>
              <a:t> de date fragmentate </a:t>
            </a:r>
            <a:r>
              <a:rPr lang="en-US" dirty="0" err="1"/>
              <a:t>și</a:t>
            </a:r>
            <a:r>
              <a:rPr lang="en-US" dirty="0"/>
              <a:t> cu un flux constant de </a:t>
            </a:r>
            <a:r>
              <a:rPr lang="en-US" dirty="0" err="1"/>
              <a:t>cazuri</a:t>
            </a:r>
            <a:r>
              <a:rPr lang="en-US" dirty="0"/>
              <a:t> </a:t>
            </a:r>
            <a:r>
              <a:rPr lang="en-US" dirty="0" err="1"/>
              <a:t>noi</a:t>
            </a:r>
            <a:r>
              <a:rPr lang="en-US" dirty="0"/>
              <a:t>.</a:t>
            </a:r>
            <a:br>
              <a:rPr lang="en-US" dirty="0"/>
            </a:br>
            <a:r>
              <a:rPr lang="en-US" dirty="0" err="1"/>
              <a:t>Investigatiile</a:t>
            </a:r>
            <a:r>
              <a:rPr lang="en-US" dirty="0"/>
              <a:t> de zi cu zi </a:t>
            </a:r>
            <a:r>
              <a:rPr lang="en-US" dirty="0" err="1"/>
              <a:t>devin</a:t>
            </a:r>
            <a:r>
              <a:rPr lang="en-US" dirty="0"/>
              <a:t> </a:t>
            </a:r>
            <a:r>
              <a:rPr lang="en-US" dirty="0" err="1"/>
              <a:t>haotice</a:t>
            </a:r>
            <a:r>
              <a:rPr lang="en-US" dirty="0"/>
              <a:t>, </a:t>
            </a:r>
            <a:r>
              <a:rPr lang="en-US" dirty="0" err="1"/>
              <a:t>iar</a:t>
            </a:r>
            <a:r>
              <a:rPr lang="en-US" dirty="0"/>
              <a:t> </a:t>
            </a:r>
            <a:r>
              <a:rPr lang="en-US" dirty="0" err="1"/>
              <a:t>presiunea</a:t>
            </a:r>
            <a:r>
              <a:rPr lang="en-US" dirty="0"/>
              <a:t> duce la </a:t>
            </a:r>
            <a:r>
              <a:rPr lang="en-US" dirty="0" err="1"/>
              <a:t>oboseală</a:t>
            </a:r>
            <a:r>
              <a:rPr lang="en-US" dirty="0"/>
              <a:t> </a:t>
            </a:r>
            <a:r>
              <a:rPr lang="en-US" dirty="0" err="1"/>
              <a:t>și</a:t>
            </a:r>
            <a:r>
              <a:rPr lang="en-US" dirty="0"/>
              <a:t> </a:t>
            </a:r>
            <a:r>
              <a:rPr lang="en-US" dirty="0" err="1"/>
              <a:t>frustrare</a:t>
            </a:r>
            <a:r>
              <a:rPr lang="en-US" dirty="0"/>
              <a:t>.</a:t>
            </a:r>
            <a:br>
              <a:rPr lang="en-US" dirty="0"/>
            </a:br>
            <a:r>
              <a:rPr lang="en-US" dirty="0"/>
              <a:t>Apar </a:t>
            </a:r>
            <a:r>
              <a:rPr lang="en-US" dirty="0" err="1"/>
              <a:t>întrebări</a:t>
            </a:r>
            <a:r>
              <a:rPr lang="en-US" dirty="0"/>
              <a:t> </a:t>
            </a:r>
            <a:r>
              <a:rPr lang="en-US" dirty="0" err="1"/>
              <a:t>dureroase</a:t>
            </a:r>
            <a:r>
              <a:rPr lang="en-US" dirty="0"/>
              <a:t>: </a:t>
            </a:r>
            <a:r>
              <a:rPr lang="en-US" i="1" dirty="0" err="1"/>
              <a:t>Reușim</a:t>
            </a:r>
            <a:r>
              <a:rPr lang="en-US" i="1" dirty="0"/>
              <a:t> </a:t>
            </a:r>
            <a:r>
              <a:rPr lang="en-US" i="1" dirty="0" err="1"/>
              <a:t>să</a:t>
            </a:r>
            <a:r>
              <a:rPr lang="en-US" i="1" dirty="0"/>
              <a:t> </a:t>
            </a:r>
            <a:r>
              <a:rPr lang="en-US" i="1" dirty="0" err="1"/>
              <a:t>acționăm</a:t>
            </a:r>
            <a:r>
              <a:rPr lang="en-US" i="1" dirty="0"/>
              <a:t> </a:t>
            </a:r>
            <a:r>
              <a:rPr lang="en-US" i="1" dirty="0" err="1"/>
              <a:t>suficient</a:t>
            </a:r>
            <a:r>
              <a:rPr lang="en-US" i="1" dirty="0"/>
              <a:t> de </a:t>
            </a:r>
            <a:r>
              <a:rPr lang="en-US" i="1" dirty="0" err="1"/>
              <a:t>repede</a:t>
            </a:r>
            <a:r>
              <a:rPr lang="en-US" i="1" dirty="0"/>
              <a:t>? </a:t>
            </a:r>
            <a:r>
              <a:rPr lang="en-US" i="1" dirty="0" err="1"/>
              <a:t>Lăsăm</a:t>
            </a:r>
            <a:r>
              <a:rPr lang="en-US" i="1" dirty="0"/>
              <a:t> </a:t>
            </a:r>
            <a:r>
              <a:rPr lang="en-US" i="1" dirty="0" err="1"/>
              <a:t>oameni</a:t>
            </a:r>
            <a:r>
              <a:rPr lang="en-US" i="1" dirty="0"/>
              <a:t> </a:t>
            </a:r>
            <a:r>
              <a:rPr lang="en-US" i="1" dirty="0" err="1"/>
              <a:t>să</a:t>
            </a:r>
            <a:r>
              <a:rPr lang="en-US" i="1" dirty="0"/>
              <a:t> </a:t>
            </a:r>
            <a:r>
              <a:rPr lang="en-US" i="1" dirty="0" err="1"/>
              <a:t>sufere</a:t>
            </a:r>
            <a:r>
              <a:rPr lang="en-US" i="1" dirty="0"/>
              <a:t>? Oare </a:t>
            </a:r>
            <a:r>
              <a:rPr lang="en-US" i="1" dirty="0" err="1"/>
              <a:t>ratăm</a:t>
            </a:r>
            <a:r>
              <a:rPr lang="en-US" i="1" dirty="0"/>
              <a:t> </a:t>
            </a:r>
            <a:r>
              <a:rPr lang="en-US" i="1" dirty="0" err="1"/>
              <a:t>semnale</a:t>
            </a:r>
            <a:r>
              <a:rPr lang="en-US" i="1" dirty="0"/>
              <a:t> care </a:t>
            </a:r>
            <a:r>
              <a:rPr lang="en-US" i="1" dirty="0" err="1"/>
              <a:t>ar</a:t>
            </a:r>
            <a:r>
              <a:rPr lang="en-US" i="1" dirty="0"/>
              <a:t> </a:t>
            </a:r>
            <a:r>
              <a:rPr lang="en-US" i="1" dirty="0" err="1"/>
              <a:t>putea</a:t>
            </a:r>
            <a:r>
              <a:rPr lang="en-US" i="1" dirty="0"/>
              <a:t> </a:t>
            </a:r>
            <a:r>
              <a:rPr lang="en-US" i="1" dirty="0" err="1"/>
              <a:t>preveni</a:t>
            </a:r>
            <a:r>
              <a:rPr lang="en-US" i="1" dirty="0"/>
              <a:t> </a:t>
            </a:r>
            <a:r>
              <a:rPr lang="en-US" i="1" dirty="0" err="1"/>
              <a:t>situații</a:t>
            </a:r>
            <a:r>
              <a:rPr lang="en-US" i="1" dirty="0"/>
              <a:t> </a:t>
            </a:r>
            <a:r>
              <a:rPr lang="en-US" i="1" dirty="0" err="1"/>
              <a:t>critice</a:t>
            </a:r>
            <a:r>
              <a:rPr lang="en-US" i="1" dirty="0"/>
              <a:t> </a:t>
            </a:r>
            <a:r>
              <a:rPr lang="en-US" i="1" dirty="0" err="1"/>
              <a:t>pentru</a:t>
            </a:r>
            <a:r>
              <a:rPr lang="en-US" i="1" dirty="0"/>
              <a:t> </a:t>
            </a:r>
            <a:r>
              <a:rPr lang="en-US" i="1" dirty="0" err="1"/>
              <a:t>copii</a:t>
            </a:r>
            <a:r>
              <a:rPr lang="en-US" i="1" dirty="0"/>
              <a:t>, </a:t>
            </a:r>
            <a:r>
              <a:rPr lang="en-US" i="1" dirty="0" err="1"/>
              <a:t>vârstnici</a:t>
            </a:r>
            <a:r>
              <a:rPr lang="en-US" i="1" dirty="0"/>
              <a:t> </a:t>
            </a:r>
            <a:r>
              <a:rPr lang="en-US" i="1" dirty="0" err="1"/>
              <a:t>sau</a:t>
            </a:r>
            <a:r>
              <a:rPr lang="en-US" i="1" dirty="0"/>
              <a:t> </a:t>
            </a:r>
            <a:r>
              <a:rPr lang="en-US" i="1" dirty="0" err="1"/>
              <a:t>persoane</a:t>
            </a:r>
            <a:r>
              <a:rPr lang="en-US" i="1" dirty="0"/>
              <a:t> </a:t>
            </a:r>
            <a:r>
              <a:rPr lang="en-US" i="1" dirty="0" err="1"/>
              <a:t>vulnerabile</a:t>
            </a:r>
            <a:r>
              <a:rPr lang="en-US" i="1" dirty="0"/>
              <a:t>?</a:t>
            </a:r>
            <a:endParaRPr lang="en-US" dirty="0"/>
          </a:p>
          <a:p>
            <a:r>
              <a:rPr lang="en-US" dirty="0" err="1"/>
              <a:t>Aici</a:t>
            </a:r>
            <a:r>
              <a:rPr lang="en-US" dirty="0"/>
              <a:t> </a:t>
            </a:r>
            <a:r>
              <a:rPr lang="en-US" dirty="0" err="1"/>
              <a:t>intervine</a:t>
            </a:r>
            <a:r>
              <a:rPr lang="en-US" dirty="0"/>
              <a:t> SAS.</a:t>
            </a:r>
            <a:br>
              <a:rPr lang="en-US" dirty="0"/>
            </a:br>
            <a:r>
              <a:rPr lang="en-US" dirty="0"/>
              <a:t>Prin </a:t>
            </a:r>
            <a:r>
              <a:rPr lang="en-US" dirty="0" err="1"/>
              <a:t>capabilitățile</a:t>
            </a:r>
            <a:r>
              <a:rPr lang="en-US" dirty="0"/>
              <a:t> sale de </a:t>
            </a:r>
            <a:r>
              <a:rPr lang="en-US" b="1" dirty="0"/>
              <a:t>management </a:t>
            </a:r>
            <a:r>
              <a:rPr lang="en-US" b="1" dirty="0" err="1"/>
              <a:t>avansat</a:t>
            </a:r>
            <a:r>
              <a:rPr lang="en-US" b="1" dirty="0"/>
              <a:t> al </a:t>
            </a:r>
            <a:r>
              <a:rPr lang="en-US" b="1" dirty="0" err="1"/>
              <a:t>datelor</a:t>
            </a:r>
            <a:r>
              <a:rPr lang="en-US" dirty="0"/>
              <a:t>, SAS </a:t>
            </a:r>
            <a:r>
              <a:rPr lang="en-US" dirty="0" err="1"/>
              <a:t>te</a:t>
            </a:r>
            <a:r>
              <a:rPr lang="en-US" dirty="0"/>
              <a:t> </a:t>
            </a:r>
            <a:r>
              <a:rPr lang="en-US" dirty="0" err="1"/>
              <a:t>ajută</a:t>
            </a:r>
            <a:r>
              <a:rPr lang="en-US" dirty="0"/>
              <a:t> </a:t>
            </a:r>
            <a:r>
              <a:rPr lang="en-US" dirty="0" err="1"/>
              <a:t>să</a:t>
            </a:r>
            <a:r>
              <a:rPr lang="en-US" dirty="0"/>
              <a:t> </a:t>
            </a:r>
            <a:r>
              <a:rPr lang="en-US" dirty="0" err="1"/>
              <a:t>colectezi</a:t>
            </a:r>
            <a:r>
              <a:rPr lang="en-US" dirty="0"/>
              <a:t>, </a:t>
            </a:r>
            <a:r>
              <a:rPr lang="en-US" dirty="0" err="1"/>
              <a:t>să</a:t>
            </a:r>
            <a:r>
              <a:rPr lang="en-US" dirty="0"/>
              <a:t> </a:t>
            </a:r>
            <a:r>
              <a:rPr lang="en-US" dirty="0" err="1"/>
              <a:t>integrezi</a:t>
            </a:r>
            <a:r>
              <a:rPr lang="en-US" dirty="0"/>
              <a:t> </a:t>
            </a:r>
            <a:r>
              <a:rPr lang="en-US" dirty="0" err="1"/>
              <a:t>și</a:t>
            </a:r>
            <a:r>
              <a:rPr lang="en-US" dirty="0"/>
              <a:t> </a:t>
            </a:r>
            <a:r>
              <a:rPr lang="en-US" dirty="0" err="1"/>
              <a:t>să</a:t>
            </a:r>
            <a:r>
              <a:rPr lang="en-US" dirty="0"/>
              <a:t> </a:t>
            </a:r>
            <a:r>
              <a:rPr lang="en-US" dirty="0" err="1"/>
              <a:t>administrezi</a:t>
            </a:r>
            <a:r>
              <a:rPr lang="en-US" dirty="0"/>
              <a:t> </a:t>
            </a:r>
            <a:r>
              <a:rPr lang="en-US" dirty="0" err="1"/>
              <a:t>toate</a:t>
            </a:r>
            <a:r>
              <a:rPr lang="en-US" dirty="0"/>
              <a:t> </a:t>
            </a:r>
            <a:r>
              <a:rPr lang="en-US" dirty="0" err="1"/>
              <a:t>informațiile</a:t>
            </a:r>
            <a:r>
              <a:rPr lang="en-US" dirty="0"/>
              <a:t> </a:t>
            </a:r>
            <a:r>
              <a:rPr lang="en-US" dirty="0" err="1"/>
              <a:t>relevante</a:t>
            </a:r>
            <a:r>
              <a:rPr lang="en-US" dirty="0"/>
              <a:t>, de </a:t>
            </a:r>
            <a:r>
              <a:rPr lang="en-US" dirty="0" err="1"/>
              <a:t>oriunde</a:t>
            </a:r>
            <a:r>
              <a:rPr lang="en-US" dirty="0"/>
              <a:t> </a:t>
            </a:r>
            <a:r>
              <a:rPr lang="en-US" dirty="0" err="1"/>
              <a:t>ar</a:t>
            </a:r>
            <a:r>
              <a:rPr lang="en-US" dirty="0"/>
              <a:t> fi </a:t>
            </a:r>
            <a:r>
              <a:rPr lang="en-US" dirty="0" err="1"/>
              <a:t>ele</a:t>
            </a:r>
            <a:r>
              <a:rPr lang="en-US" dirty="0"/>
              <a:t>.</a:t>
            </a:r>
            <a:br>
              <a:rPr lang="en-US" dirty="0"/>
            </a:br>
            <a:r>
              <a:rPr lang="en-US" dirty="0" err="1"/>
              <a:t>Poți</a:t>
            </a:r>
            <a:r>
              <a:rPr lang="en-US" dirty="0"/>
              <a:t> </a:t>
            </a:r>
            <a:r>
              <a:rPr lang="en-US" dirty="0" err="1"/>
              <a:t>combina</a:t>
            </a:r>
            <a:r>
              <a:rPr lang="en-US" dirty="0"/>
              <a:t> cu </a:t>
            </a:r>
            <a:r>
              <a:rPr lang="en-US" dirty="0" err="1"/>
              <a:t>ușurință</a:t>
            </a:r>
            <a:r>
              <a:rPr lang="en-US" dirty="0"/>
              <a:t> </a:t>
            </a:r>
            <a:r>
              <a:rPr lang="en-US" b="1" dirty="0"/>
              <a:t>date </a:t>
            </a:r>
            <a:r>
              <a:rPr lang="en-US" b="1" dirty="0" err="1"/>
              <a:t>istorice</a:t>
            </a:r>
            <a:r>
              <a:rPr lang="en-US" b="1" dirty="0"/>
              <a:t> </a:t>
            </a:r>
            <a:r>
              <a:rPr lang="en-US" b="1" dirty="0" err="1"/>
              <a:t>și</a:t>
            </a:r>
            <a:r>
              <a:rPr lang="en-US" b="1" dirty="0"/>
              <a:t> date </a:t>
            </a:r>
            <a:r>
              <a:rPr lang="en-US" b="1" dirty="0" err="1"/>
              <a:t>în</a:t>
            </a:r>
            <a:r>
              <a:rPr lang="en-US" b="1" dirty="0"/>
              <a:t> </a:t>
            </a:r>
            <a:r>
              <a:rPr lang="en-US" b="1" dirty="0" err="1"/>
              <a:t>timp</a:t>
            </a:r>
            <a:r>
              <a:rPr lang="en-US" b="1" dirty="0"/>
              <a:t> real</a:t>
            </a:r>
            <a:r>
              <a:rPr lang="en-US" dirty="0"/>
              <a:t> din </a:t>
            </a:r>
            <a:r>
              <a:rPr lang="en-US" dirty="0" err="1"/>
              <a:t>mai</a:t>
            </a:r>
            <a:r>
              <a:rPr lang="en-US" dirty="0"/>
              <a:t> </a:t>
            </a:r>
            <a:r>
              <a:rPr lang="en-US" dirty="0" err="1"/>
              <a:t>multe</a:t>
            </a:r>
            <a:r>
              <a:rPr lang="en-US" dirty="0"/>
              <a:t> </a:t>
            </a:r>
            <a:r>
              <a:rPr lang="en-US" dirty="0" err="1"/>
              <a:t>sisteme</a:t>
            </a:r>
            <a:r>
              <a:rPr lang="en-US" dirty="0"/>
              <a:t> </a:t>
            </a:r>
            <a:r>
              <a:rPr lang="en-US" dirty="0" err="1"/>
              <a:t>și</a:t>
            </a:r>
            <a:r>
              <a:rPr lang="en-US" dirty="0"/>
              <a:t> </a:t>
            </a:r>
            <a:r>
              <a:rPr lang="en-US" dirty="0" err="1"/>
              <a:t>servicii</a:t>
            </a:r>
            <a:r>
              <a:rPr lang="en-US" dirty="0"/>
              <a:t>, </a:t>
            </a:r>
            <a:r>
              <a:rPr lang="en-US" dirty="0" err="1"/>
              <a:t>pentru</a:t>
            </a:r>
            <a:r>
              <a:rPr lang="en-US" dirty="0"/>
              <a:t> a </a:t>
            </a:r>
            <a:r>
              <a:rPr lang="en-US" dirty="0" err="1"/>
              <a:t>identifica</a:t>
            </a:r>
            <a:r>
              <a:rPr lang="en-US" dirty="0"/>
              <a:t> </a:t>
            </a:r>
            <a:r>
              <a:rPr lang="en-US" dirty="0" err="1"/>
              <a:t>zonele</a:t>
            </a:r>
            <a:r>
              <a:rPr lang="en-US" dirty="0"/>
              <a:t> de </a:t>
            </a:r>
            <a:r>
              <a:rPr lang="en-US" dirty="0" err="1"/>
              <a:t>eficiență</a:t>
            </a:r>
            <a:r>
              <a:rPr lang="en-US" dirty="0"/>
              <a:t> </a:t>
            </a:r>
            <a:r>
              <a:rPr lang="en-US" dirty="0" err="1"/>
              <a:t>operațională</a:t>
            </a:r>
            <a:r>
              <a:rPr lang="en-US" dirty="0"/>
              <a:t>.</a:t>
            </a:r>
            <a:br>
              <a:rPr lang="en-US" dirty="0"/>
            </a:br>
            <a:r>
              <a:rPr lang="en-US" dirty="0" err="1"/>
              <a:t>Astfel</a:t>
            </a:r>
            <a:r>
              <a:rPr lang="en-US" dirty="0"/>
              <a:t>, </a:t>
            </a:r>
            <a:r>
              <a:rPr lang="en-US" dirty="0" err="1"/>
              <a:t>personalul</a:t>
            </a:r>
            <a:r>
              <a:rPr lang="en-US" dirty="0"/>
              <a:t> din prima </a:t>
            </a:r>
            <a:r>
              <a:rPr lang="en-US" dirty="0" err="1"/>
              <a:t>linie</a:t>
            </a:r>
            <a:r>
              <a:rPr lang="en-US" dirty="0"/>
              <a:t> are </a:t>
            </a:r>
            <a:r>
              <a:rPr lang="en-US" dirty="0" err="1"/>
              <a:t>mai</a:t>
            </a:r>
            <a:r>
              <a:rPr lang="en-US" dirty="0"/>
              <a:t> </a:t>
            </a:r>
            <a:r>
              <a:rPr lang="en-US" dirty="0" err="1"/>
              <a:t>puțin</a:t>
            </a:r>
            <a:r>
              <a:rPr lang="en-US" dirty="0"/>
              <a:t> de </a:t>
            </a:r>
            <a:r>
              <a:rPr lang="en-US" dirty="0" err="1"/>
              <a:t>gestionat</a:t>
            </a:r>
            <a:r>
              <a:rPr lang="en-US" dirty="0"/>
              <a:t> manual </a:t>
            </a:r>
            <a:r>
              <a:rPr lang="en-US" dirty="0" err="1"/>
              <a:t>și</a:t>
            </a:r>
            <a:r>
              <a:rPr lang="en-US" dirty="0"/>
              <a:t> </a:t>
            </a:r>
            <a:r>
              <a:rPr lang="en-US" dirty="0" err="1"/>
              <a:t>mai</a:t>
            </a:r>
            <a:r>
              <a:rPr lang="en-US" dirty="0"/>
              <a:t> </a:t>
            </a:r>
            <a:r>
              <a:rPr lang="en-US" dirty="0" err="1"/>
              <a:t>mult</a:t>
            </a:r>
            <a:r>
              <a:rPr lang="en-US" dirty="0"/>
              <a:t> </a:t>
            </a:r>
            <a:r>
              <a:rPr lang="en-US" dirty="0" err="1"/>
              <a:t>timp</a:t>
            </a:r>
            <a:r>
              <a:rPr lang="en-US" dirty="0"/>
              <a:t> </a:t>
            </a:r>
            <a:r>
              <a:rPr lang="en-US" dirty="0" err="1"/>
              <a:t>pentru</a:t>
            </a:r>
            <a:r>
              <a:rPr lang="en-US" dirty="0"/>
              <a:t> </a:t>
            </a:r>
            <a:r>
              <a:rPr lang="en-US" dirty="0" err="1"/>
              <a:t>ceea</a:t>
            </a:r>
            <a:r>
              <a:rPr lang="en-US" dirty="0"/>
              <a:t> </a:t>
            </a:r>
            <a:r>
              <a:rPr lang="en-US" dirty="0" err="1"/>
              <a:t>ce</a:t>
            </a:r>
            <a:r>
              <a:rPr lang="en-US" dirty="0"/>
              <a:t> </a:t>
            </a:r>
            <a:r>
              <a:rPr lang="en-US" dirty="0" err="1"/>
              <a:t>contează</a:t>
            </a:r>
            <a:r>
              <a:rPr lang="en-US" dirty="0"/>
              <a:t> cu </a:t>
            </a:r>
            <a:r>
              <a:rPr lang="en-US" dirty="0" err="1"/>
              <a:t>adevărat</a:t>
            </a:r>
            <a:r>
              <a:rPr lang="en-US" dirty="0"/>
              <a:t> — </a:t>
            </a:r>
            <a:r>
              <a:rPr lang="en-US" dirty="0" err="1"/>
              <a:t>sprijinirea</a:t>
            </a:r>
            <a:r>
              <a:rPr lang="en-US" dirty="0"/>
              <a:t> </a:t>
            </a:r>
            <a:r>
              <a:rPr lang="en-US" dirty="0" err="1"/>
              <a:t>cetatenilor</a:t>
            </a:r>
            <a:r>
              <a:rPr lang="en-US" dirty="0"/>
              <a:t> la </a:t>
            </a:r>
            <a:r>
              <a:rPr lang="en-US" dirty="0" err="1"/>
              <a:t>modul</a:t>
            </a:r>
            <a:r>
              <a:rPr lang="en-US" dirty="0"/>
              <a:t> </a:t>
            </a:r>
            <a:r>
              <a:rPr lang="en-US" dirty="0" err="1"/>
              <a:t>eficient</a:t>
            </a:r>
            <a:r>
              <a:rPr lang="en-US" dirty="0"/>
              <a:t>.</a:t>
            </a:r>
          </a:p>
          <a:p>
            <a:endParaRPr lang="en-US" dirty="0"/>
          </a:p>
          <a:p>
            <a:endParaRPr lang="en-US" dirty="0"/>
          </a:p>
          <a:p>
            <a:endParaRPr lang="en-US" dirty="0"/>
          </a:p>
          <a:p>
            <a:r>
              <a:rPr lang="en-US" dirty="0"/>
              <a:t>Al </a:t>
            </a:r>
            <a:r>
              <a:rPr lang="en-US" dirty="0" err="1"/>
              <a:t>doilea</a:t>
            </a:r>
            <a:r>
              <a:rPr lang="en-US" dirty="0"/>
              <a:t> </a:t>
            </a:r>
            <a:r>
              <a:rPr lang="en-US" dirty="0" err="1"/>
              <a:t>beneficiu</a:t>
            </a:r>
            <a:r>
              <a:rPr lang="en-US" dirty="0"/>
              <a:t> </a:t>
            </a:r>
            <a:r>
              <a:rPr lang="en-US" dirty="0" err="1"/>
              <a:t>este</a:t>
            </a:r>
            <a:r>
              <a:rPr lang="en-US" dirty="0"/>
              <a:t> </a:t>
            </a:r>
            <a:r>
              <a:rPr lang="en-US" dirty="0" err="1"/>
              <a:t>că</a:t>
            </a:r>
            <a:r>
              <a:rPr lang="en-US" dirty="0"/>
              <a:t> SAS </a:t>
            </a:r>
            <a:r>
              <a:rPr lang="en-US" dirty="0" err="1"/>
              <a:t>ajută</a:t>
            </a:r>
            <a:r>
              <a:rPr lang="en-US" dirty="0"/>
              <a:t> la </a:t>
            </a:r>
            <a:r>
              <a:rPr lang="en-US" b="1" dirty="0" err="1"/>
              <a:t>optimizarea</a:t>
            </a:r>
            <a:r>
              <a:rPr lang="en-US" b="1" dirty="0"/>
              <a:t> </a:t>
            </a:r>
            <a:r>
              <a:rPr lang="en-US" b="1" dirty="0" err="1"/>
              <a:t>volumului</a:t>
            </a:r>
            <a:r>
              <a:rPr lang="en-US" b="1" dirty="0"/>
              <a:t> de </a:t>
            </a:r>
            <a:r>
              <a:rPr lang="en-US" b="1" dirty="0" err="1"/>
              <a:t>muncă</a:t>
            </a:r>
            <a:r>
              <a:rPr lang="en-US" dirty="0"/>
              <a:t> </a:t>
            </a:r>
            <a:r>
              <a:rPr lang="en-US" dirty="0" err="1"/>
              <a:t>și</a:t>
            </a:r>
            <a:r>
              <a:rPr lang="en-US" dirty="0"/>
              <a:t> la </a:t>
            </a:r>
            <a:r>
              <a:rPr lang="en-US" b="1" dirty="0" err="1"/>
              <a:t>sprijinirea</a:t>
            </a:r>
            <a:r>
              <a:rPr lang="en-US" b="1" dirty="0"/>
              <a:t> </a:t>
            </a:r>
            <a:r>
              <a:rPr lang="en-US" b="1" dirty="0" err="1"/>
              <a:t>personalului</a:t>
            </a:r>
            <a:r>
              <a:rPr lang="en-US" b="1" dirty="0"/>
              <a:t> din prima </a:t>
            </a:r>
            <a:r>
              <a:rPr lang="en-US" b="1" dirty="0" err="1"/>
              <a:t>linie</a:t>
            </a:r>
            <a:r>
              <a:rPr lang="en-US" dirty="0"/>
              <a:t>.</a:t>
            </a:r>
          </a:p>
          <a:p>
            <a:r>
              <a:rPr lang="en-US" dirty="0"/>
              <a:t>Multe </a:t>
            </a:r>
            <a:r>
              <a:rPr lang="en-US" dirty="0" err="1"/>
              <a:t>instituții</a:t>
            </a:r>
            <a:r>
              <a:rPr lang="en-US" dirty="0"/>
              <a:t> sunt </a:t>
            </a:r>
            <a:r>
              <a:rPr lang="en-US" b="1" dirty="0" err="1"/>
              <a:t>copleșite</a:t>
            </a:r>
            <a:r>
              <a:rPr lang="en-US" dirty="0"/>
              <a:t>: </a:t>
            </a:r>
            <a:r>
              <a:rPr lang="en-US" dirty="0" err="1"/>
              <a:t>prea</a:t>
            </a:r>
            <a:r>
              <a:rPr lang="en-US" dirty="0"/>
              <a:t> </a:t>
            </a:r>
            <a:r>
              <a:rPr lang="en-US" dirty="0" err="1"/>
              <a:t>multe</a:t>
            </a:r>
            <a:r>
              <a:rPr lang="en-US" dirty="0"/>
              <a:t> </a:t>
            </a:r>
            <a:r>
              <a:rPr lang="en-US" dirty="0" err="1"/>
              <a:t>cazuri</a:t>
            </a:r>
            <a:r>
              <a:rPr lang="en-US" dirty="0"/>
              <a:t>, </a:t>
            </a:r>
            <a:r>
              <a:rPr lang="en-US" dirty="0" err="1"/>
              <a:t>prea</a:t>
            </a:r>
            <a:r>
              <a:rPr lang="en-US" dirty="0"/>
              <a:t> </a:t>
            </a:r>
            <a:r>
              <a:rPr lang="en-US" dirty="0" err="1"/>
              <a:t>puține</a:t>
            </a:r>
            <a:r>
              <a:rPr lang="en-US" dirty="0"/>
              <a:t> </a:t>
            </a:r>
            <a:r>
              <a:rPr lang="en-US" dirty="0" err="1"/>
              <a:t>resurse</a:t>
            </a:r>
            <a:r>
              <a:rPr lang="en-US" dirty="0"/>
              <a:t> </a:t>
            </a:r>
            <a:r>
              <a:rPr lang="en-US" dirty="0" err="1"/>
              <a:t>și</a:t>
            </a:r>
            <a:r>
              <a:rPr lang="en-US" dirty="0"/>
              <a:t> date </a:t>
            </a:r>
            <a:r>
              <a:rPr lang="en-US" dirty="0" err="1"/>
              <a:t>răspândite</a:t>
            </a:r>
            <a:r>
              <a:rPr lang="en-US" dirty="0"/>
              <a:t> </a:t>
            </a:r>
            <a:r>
              <a:rPr lang="en-US" dirty="0" err="1"/>
              <a:t>în</a:t>
            </a:r>
            <a:r>
              <a:rPr lang="en-US" dirty="0"/>
              <a:t> </a:t>
            </a:r>
            <a:r>
              <a:rPr lang="en-US" dirty="0" err="1"/>
              <a:t>prea</a:t>
            </a:r>
            <a:r>
              <a:rPr lang="en-US" dirty="0"/>
              <a:t> </a:t>
            </a:r>
            <a:r>
              <a:rPr lang="en-US" dirty="0" err="1"/>
              <a:t>multe</a:t>
            </a:r>
            <a:r>
              <a:rPr lang="en-US" dirty="0"/>
              <a:t> </a:t>
            </a:r>
            <a:r>
              <a:rPr lang="en-US" dirty="0" err="1"/>
              <a:t>locuri</a:t>
            </a:r>
            <a:r>
              <a:rPr lang="en-US" dirty="0"/>
              <a:t>.</a:t>
            </a:r>
            <a:br>
              <a:rPr lang="en-US" dirty="0"/>
            </a:br>
            <a:r>
              <a:rPr lang="en-US" dirty="0"/>
              <a:t>Asta </a:t>
            </a:r>
            <a:r>
              <a:rPr lang="en-US" dirty="0" err="1"/>
              <a:t>înseamnă</a:t>
            </a:r>
            <a:r>
              <a:rPr lang="en-US" dirty="0"/>
              <a:t> </a:t>
            </a:r>
            <a:r>
              <a:rPr lang="en-US" dirty="0" err="1"/>
              <a:t>stres</a:t>
            </a:r>
            <a:r>
              <a:rPr lang="en-US" dirty="0"/>
              <a:t>, </a:t>
            </a:r>
            <a:r>
              <a:rPr lang="en-US" dirty="0" err="1"/>
              <a:t>decizii</a:t>
            </a:r>
            <a:r>
              <a:rPr lang="en-US" dirty="0"/>
              <a:t> </a:t>
            </a:r>
            <a:r>
              <a:rPr lang="en-US" dirty="0" err="1"/>
              <a:t>întârziate</a:t>
            </a:r>
            <a:r>
              <a:rPr lang="en-US" dirty="0"/>
              <a:t> </a:t>
            </a:r>
            <a:r>
              <a:rPr lang="en-US" dirty="0" err="1"/>
              <a:t>și</a:t>
            </a:r>
            <a:r>
              <a:rPr lang="en-US" dirty="0"/>
              <a:t> </a:t>
            </a:r>
            <a:r>
              <a:rPr lang="en-US" dirty="0" err="1"/>
              <a:t>risc</a:t>
            </a:r>
            <a:r>
              <a:rPr lang="en-US" dirty="0"/>
              <a:t> </a:t>
            </a:r>
            <a:r>
              <a:rPr lang="en-US" dirty="0" err="1"/>
              <a:t>crescut</a:t>
            </a:r>
            <a:r>
              <a:rPr lang="en-US" dirty="0"/>
              <a:t> </a:t>
            </a:r>
            <a:r>
              <a:rPr lang="en-US" dirty="0" err="1"/>
              <a:t>pentru</a:t>
            </a:r>
            <a:r>
              <a:rPr lang="en-US" dirty="0"/>
              <a:t> </a:t>
            </a:r>
            <a:r>
              <a:rPr lang="en-US" dirty="0" err="1"/>
              <a:t>persoanele</a:t>
            </a:r>
            <a:r>
              <a:rPr lang="en-US" dirty="0"/>
              <a:t> </a:t>
            </a:r>
            <a:r>
              <a:rPr lang="en-US" dirty="0" err="1"/>
              <a:t>vulnerabile</a:t>
            </a:r>
            <a:r>
              <a:rPr lang="en-US" dirty="0"/>
              <a:t>.</a:t>
            </a:r>
          </a:p>
          <a:p>
            <a:r>
              <a:rPr lang="en-US" dirty="0"/>
              <a:t>SAS </a:t>
            </a:r>
            <a:r>
              <a:rPr lang="en-US" dirty="0" err="1"/>
              <a:t>schimbă</a:t>
            </a:r>
            <a:r>
              <a:rPr lang="en-US" dirty="0"/>
              <a:t> </a:t>
            </a:r>
            <a:r>
              <a:rPr lang="en-US" dirty="0" err="1"/>
              <a:t>acest</a:t>
            </a:r>
            <a:r>
              <a:rPr lang="en-US" dirty="0"/>
              <a:t> </a:t>
            </a:r>
            <a:r>
              <a:rPr lang="en-US" dirty="0" err="1"/>
              <a:t>lucru</a:t>
            </a:r>
            <a:r>
              <a:rPr lang="en-US" dirty="0"/>
              <a:t> </a:t>
            </a:r>
            <a:r>
              <a:rPr lang="en-US" dirty="0" err="1"/>
              <a:t>prin</a:t>
            </a:r>
            <a:r>
              <a:rPr lang="en-US" dirty="0"/>
              <a:t> </a:t>
            </a:r>
            <a:r>
              <a:rPr lang="en-US" b="1" dirty="0"/>
              <a:t>management </a:t>
            </a:r>
            <a:r>
              <a:rPr lang="en-US" b="1" dirty="0" err="1"/>
              <a:t>inteligent</a:t>
            </a:r>
            <a:r>
              <a:rPr lang="en-US" b="1" dirty="0"/>
              <a:t> al </a:t>
            </a:r>
            <a:r>
              <a:rPr lang="en-US" b="1" dirty="0" err="1"/>
              <a:t>datelor</a:t>
            </a:r>
            <a:r>
              <a:rPr lang="en-US" dirty="0"/>
              <a:t> — </a:t>
            </a:r>
            <a:r>
              <a:rPr lang="en-US" dirty="0" err="1"/>
              <a:t>conectează</a:t>
            </a:r>
            <a:r>
              <a:rPr lang="en-US" dirty="0"/>
              <a:t> </a:t>
            </a:r>
            <a:r>
              <a:rPr lang="en-US" dirty="0" err="1"/>
              <a:t>informațiile</a:t>
            </a:r>
            <a:r>
              <a:rPr lang="en-US" dirty="0"/>
              <a:t> </a:t>
            </a:r>
            <a:r>
              <a:rPr lang="en-US" dirty="0" err="1"/>
              <a:t>istorice</a:t>
            </a:r>
            <a:r>
              <a:rPr lang="en-US" dirty="0"/>
              <a:t> </a:t>
            </a:r>
            <a:r>
              <a:rPr lang="en-US" dirty="0" err="1"/>
              <a:t>și</a:t>
            </a:r>
            <a:r>
              <a:rPr lang="en-US" dirty="0"/>
              <a:t> </a:t>
            </a:r>
            <a:r>
              <a:rPr lang="en-US" dirty="0" err="1"/>
              <a:t>cele</a:t>
            </a:r>
            <a:r>
              <a:rPr lang="en-US" dirty="0"/>
              <a:t> </a:t>
            </a:r>
            <a:r>
              <a:rPr lang="en-US" dirty="0" err="1"/>
              <a:t>în</a:t>
            </a:r>
            <a:r>
              <a:rPr lang="en-US" dirty="0"/>
              <a:t> </a:t>
            </a:r>
            <a:r>
              <a:rPr lang="en-US" dirty="0" err="1"/>
              <a:t>timp</a:t>
            </a:r>
            <a:r>
              <a:rPr lang="en-US" dirty="0"/>
              <a:t> real, din </a:t>
            </a:r>
            <a:r>
              <a:rPr lang="en-US" dirty="0" err="1"/>
              <a:t>toate</a:t>
            </a:r>
            <a:r>
              <a:rPr lang="en-US" dirty="0"/>
              <a:t> </a:t>
            </a:r>
            <a:r>
              <a:rPr lang="en-US" dirty="0" err="1"/>
              <a:t>sursele</a:t>
            </a:r>
            <a:r>
              <a:rPr lang="en-US" dirty="0"/>
              <a:t> </a:t>
            </a:r>
            <a:r>
              <a:rPr lang="en-US" dirty="0" err="1"/>
              <a:t>relevante</a:t>
            </a:r>
            <a:r>
              <a:rPr lang="en-US" dirty="0"/>
              <a:t>, </a:t>
            </a:r>
            <a:r>
              <a:rPr lang="en-US" dirty="0" err="1"/>
              <a:t>pentru</a:t>
            </a:r>
            <a:r>
              <a:rPr lang="en-US" dirty="0"/>
              <a:t> a </a:t>
            </a:r>
            <a:r>
              <a:rPr lang="en-US" dirty="0" err="1"/>
              <a:t>identifica</a:t>
            </a:r>
            <a:r>
              <a:rPr lang="en-US" dirty="0"/>
              <a:t> </a:t>
            </a:r>
            <a:r>
              <a:rPr lang="en-US" dirty="0" err="1"/>
              <a:t>zonele</a:t>
            </a:r>
            <a:r>
              <a:rPr lang="en-US" dirty="0"/>
              <a:t> </a:t>
            </a:r>
            <a:r>
              <a:rPr lang="en-US" dirty="0" err="1"/>
              <a:t>unde</a:t>
            </a:r>
            <a:r>
              <a:rPr lang="en-US" dirty="0"/>
              <a:t> se pot </a:t>
            </a:r>
            <a:r>
              <a:rPr lang="en-US" dirty="0" err="1"/>
              <a:t>câștiga</a:t>
            </a:r>
            <a:r>
              <a:rPr lang="en-US" dirty="0"/>
              <a:t> </a:t>
            </a:r>
            <a:r>
              <a:rPr lang="en-US" dirty="0" err="1"/>
              <a:t>eficiență</a:t>
            </a:r>
            <a:r>
              <a:rPr lang="en-US" dirty="0"/>
              <a:t> </a:t>
            </a:r>
            <a:r>
              <a:rPr lang="en-US" dirty="0" err="1"/>
              <a:t>și</a:t>
            </a:r>
            <a:r>
              <a:rPr lang="en-US" dirty="0"/>
              <a:t> </a:t>
            </a:r>
            <a:r>
              <a:rPr lang="en-US" dirty="0" err="1"/>
              <a:t>timp.</a:t>
            </a:r>
            <a:endParaRPr lang="en-US" dirty="0"/>
          </a:p>
          <a:p>
            <a:r>
              <a:rPr lang="en-US" dirty="0" err="1"/>
              <a:t>Rezultatul</a:t>
            </a:r>
            <a:r>
              <a:rPr lang="en-US" dirty="0"/>
              <a:t>: </a:t>
            </a:r>
            <a:r>
              <a:rPr lang="en-US" dirty="0" err="1"/>
              <a:t>mai</a:t>
            </a:r>
            <a:r>
              <a:rPr lang="en-US" dirty="0"/>
              <a:t> </a:t>
            </a:r>
            <a:r>
              <a:rPr lang="en-US" dirty="0" err="1"/>
              <a:t>puțină</a:t>
            </a:r>
            <a:r>
              <a:rPr lang="en-US" dirty="0"/>
              <a:t> </a:t>
            </a:r>
            <a:r>
              <a:rPr lang="en-US" dirty="0" err="1"/>
              <a:t>muncă</a:t>
            </a:r>
            <a:r>
              <a:rPr lang="en-US" dirty="0"/>
              <a:t> </a:t>
            </a:r>
            <a:r>
              <a:rPr lang="en-US" dirty="0" err="1"/>
              <a:t>manuală</a:t>
            </a:r>
            <a:r>
              <a:rPr lang="en-US" dirty="0"/>
              <a:t>, </a:t>
            </a:r>
            <a:r>
              <a:rPr lang="en-US" dirty="0" err="1"/>
              <a:t>mai</a:t>
            </a:r>
            <a:r>
              <a:rPr lang="en-US" dirty="0"/>
              <a:t> </a:t>
            </a:r>
            <a:r>
              <a:rPr lang="en-US" dirty="0" err="1"/>
              <a:t>mult</a:t>
            </a:r>
            <a:r>
              <a:rPr lang="en-US" dirty="0"/>
              <a:t> </a:t>
            </a:r>
            <a:r>
              <a:rPr lang="en-US" dirty="0" err="1"/>
              <a:t>timp</a:t>
            </a:r>
            <a:r>
              <a:rPr lang="en-US" dirty="0"/>
              <a:t> </a:t>
            </a:r>
            <a:r>
              <a:rPr lang="en-US" dirty="0" err="1"/>
              <a:t>pentru</a:t>
            </a:r>
            <a:r>
              <a:rPr lang="en-US" dirty="0"/>
              <a:t> </a:t>
            </a:r>
            <a:r>
              <a:rPr lang="en-US" dirty="0" err="1"/>
              <a:t>ce</a:t>
            </a:r>
            <a:r>
              <a:rPr lang="en-US" dirty="0"/>
              <a:t> </a:t>
            </a:r>
            <a:r>
              <a:rPr lang="en-US" dirty="0" err="1"/>
              <a:t>contează</a:t>
            </a:r>
            <a:r>
              <a:rPr lang="en-US" dirty="0"/>
              <a:t> cu </a:t>
            </a:r>
            <a:r>
              <a:rPr lang="en-US" dirty="0" err="1"/>
              <a:t>adevărat</a:t>
            </a:r>
            <a:r>
              <a:rPr lang="en-US" dirty="0"/>
              <a:t> — </a:t>
            </a:r>
            <a:r>
              <a:rPr lang="en-US" b="1" dirty="0" err="1"/>
              <a:t>sprijinirea</a:t>
            </a:r>
            <a:r>
              <a:rPr lang="en-US" b="1" dirty="0"/>
              <a:t> </a:t>
            </a:r>
            <a:r>
              <a:rPr lang="en-US" b="1" dirty="0" err="1"/>
              <a:t>cetățenilor</a:t>
            </a:r>
            <a:r>
              <a:rPr lang="en-US" b="1" dirty="0"/>
              <a:t>, rapid </a:t>
            </a:r>
            <a:r>
              <a:rPr lang="en-US" b="1" dirty="0" err="1"/>
              <a:t>și</a:t>
            </a:r>
            <a:r>
              <a:rPr lang="en-US" b="1" dirty="0"/>
              <a:t> </a:t>
            </a:r>
            <a:r>
              <a:rPr lang="en-US" b="1" dirty="0" err="1"/>
              <a:t>eficient</a:t>
            </a:r>
            <a:r>
              <a:rPr lang="en-US" dirty="0"/>
              <a:t>.</a:t>
            </a:r>
          </a:p>
          <a:p>
            <a:endParaRPr lang="en-US" dirty="0"/>
          </a:p>
        </p:txBody>
      </p:sp>
    </p:spTree>
    <p:extLst>
      <p:ext uri="{BB962C8B-B14F-4D97-AF65-F5344CB8AC3E}">
        <p14:creationId xmlns:p14="http://schemas.microsoft.com/office/powerpoint/2010/main" val="4198422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6463" y="6022975"/>
            <a:ext cx="28889326" cy="16251238"/>
          </a:xfrm>
        </p:spPr>
      </p:sp>
      <p:sp>
        <p:nvSpPr>
          <p:cNvPr id="3" name="Notes Placeholder 2"/>
          <p:cNvSpPr>
            <a:spLocks noGrp="1"/>
          </p:cNvSpPr>
          <p:nvPr>
            <p:ph type="body" idx="1"/>
          </p:nvPr>
        </p:nvSpPr>
        <p:spPr/>
        <p:txBody>
          <a:bodyPr/>
          <a:lstStyle/>
          <a:p>
            <a:r>
              <a:rPr lang="en-US" dirty="0" err="1"/>
              <a:t>Unul</a:t>
            </a:r>
            <a:r>
              <a:rPr lang="en-US" dirty="0"/>
              <a:t> </a:t>
            </a:r>
            <a:r>
              <a:rPr lang="en-US" dirty="0" err="1"/>
              <a:t>dintre</a:t>
            </a:r>
            <a:r>
              <a:rPr lang="en-US" dirty="0"/>
              <a:t> </a:t>
            </a:r>
            <a:r>
              <a:rPr lang="en-US" dirty="0" err="1"/>
              <a:t>cele</a:t>
            </a:r>
            <a:r>
              <a:rPr lang="en-US" dirty="0"/>
              <a:t> </a:t>
            </a:r>
            <a:r>
              <a:rPr lang="en-US" dirty="0" err="1"/>
              <a:t>mai</a:t>
            </a:r>
            <a:r>
              <a:rPr lang="en-US" dirty="0"/>
              <a:t> </a:t>
            </a:r>
            <a:r>
              <a:rPr lang="en-US" dirty="0" err="1"/>
              <a:t>importante</a:t>
            </a:r>
            <a:r>
              <a:rPr lang="en-US" dirty="0"/>
              <a:t> </a:t>
            </a:r>
            <a:r>
              <a:rPr lang="en-US" dirty="0" err="1"/>
              <a:t>rezultate</a:t>
            </a:r>
            <a:r>
              <a:rPr lang="en-US" dirty="0"/>
              <a:t> ale </a:t>
            </a:r>
            <a:r>
              <a:rPr lang="en-US" dirty="0" err="1"/>
              <a:t>implementării</a:t>
            </a:r>
            <a:r>
              <a:rPr lang="en-US" dirty="0"/>
              <a:t> SAS Investigations Management </a:t>
            </a:r>
            <a:r>
              <a:rPr lang="en-US" dirty="0" err="1"/>
              <a:t>este</a:t>
            </a:r>
            <a:r>
              <a:rPr lang="en-US" dirty="0"/>
              <a:t> </a:t>
            </a:r>
            <a:r>
              <a:rPr lang="en-US" b="1" dirty="0" err="1"/>
              <a:t>creșterea</a:t>
            </a:r>
            <a:r>
              <a:rPr lang="en-US" b="1" dirty="0"/>
              <a:t> </a:t>
            </a:r>
            <a:r>
              <a:rPr lang="en-US" b="1" dirty="0" err="1"/>
              <a:t>transparenței</a:t>
            </a:r>
            <a:r>
              <a:rPr lang="en-US" dirty="0"/>
              <a:t> </a:t>
            </a:r>
            <a:r>
              <a:rPr lang="en-US" dirty="0" err="1"/>
              <a:t>față</a:t>
            </a:r>
            <a:r>
              <a:rPr lang="en-US" dirty="0"/>
              <a:t> de </a:t>
            </a:r>
            <a:r>
              <a:rPr lang="en-US" dirty="0" err="1"/>
              <a:t>toți</a:t>
            </a:r>
            <a:r>
              <a:rPr lang="en-US" dirty="0"/>
              <a:t> </a:t>
            </a:r>
            <a:r>
              <a:rPr lang="en-US" dirty="0" err="1"/>
              <a:t>factorii</a:t>
            </a:r>
            <a:r>
              <a:rPr lang="en-US" dirty="0"/>
              <a:t> </a:t>
            </a:r>
            <a:r>
              <a:rPr lang="en-US" dirty="0" err="1"/>
              <a:t>implicați</a:t>
            </a:r>
            <a:r>
              <a:rPr lang="en-US" dirty="0"/>
              <a:t>.</a:t>
            </a:r>
          </a:p>
          <a:p>
            <a:r>
              <a:rPr lang="en-US" dirty="0" err="1"/>
              <a:t>Transparența</a:t>
            </a:r>
            <a:r>
              <a:rPr lang="en-US" dirty="0"/>
              <a:t> </a:t>
            </a:r>
            <a:r>
              <a:rPr lang="en-US" dirty="0" err="1"/>
              <a:t>înseamnă</a:t>
            </a:r>
            <a:r>
              <a:rPr lang="en-US" dirty="0"/>
              <a:t> </a:t>
            </a:r>
            <a:r>
              <a:rPr lang="en-US" b="1" dirty="0" err="1"/>
              <a:t>încredere</a:t>
            </a:r>
            <a:r>
              <a:rPr lang="en-US" dirty="0"/>
              <a:t> — </a:t>
            </a:r>
            <a:r>
              <a:rPr lang="en-US" dirty="0" err="1"/>
              <a:t>atât</a:t>
            </a:r>
            <a:r>
              <a:rPr lang="en-US" dirty="0"/>
              <a:t> </a:t>
            </a:r>
            <a:r>
              <a:rPr lang="en-US" dirty="0" err="1"/>
              <a:t>între</a:t>
            </a:r>
            <a:r>
              <a:rPr lang="en-US" dirty="0"/>
              <a:t> </a:t>
            </a:r>
            <a:r>
              <a:rPr lang="en-US" dirty="0" err="1"/>
              <a:t>echipe</a:t>
            </a:r>
            <a:r>
              <a:rPr lang="en-US" dirty="0"/>
              <a:t>, </a:t>
            </a:r>
            <a:r>
              <a:rPr lang="en-US" dirty="0" err="1"/>
              <a:t>cât</a:t>
            </a:r>
            <a:r>
              <a:rPr lang="en-US" dirty="0"/>
              <a:t> </a:t>
            </a:r>
            <a:r>
              <a:rPr lang="en-US" dirty="0" err="1"/>
              <a:t>și</a:t>
            </a:r>
            <a:r>
              <a:rPr lang="en-US" dirty="0"/>
              <a:t> </a:t>
            </a:r>
            <a:r>
              <a:rPr lang="en-US" dirty="0" err="1"/>
              <a:t>în</a:t>
            </a:r>
            <a:r>
              <a:rPr lang="en-US" dirty="0"/>
              <a:t> </a:t>
            </a:r>
            <a:r>
              <a:rPr lang="en-US" dirty="0" err="1"/>
              <a:t>relația</a:t>
            </a:r>
            <a:r>
              <a:rPr lang="en-US" dirty="0"/>
              <a:t> cu </a:t>
            </a:r>
            <a:r>
              <a:rPr lang="en-US" dirty="0" err="1"/>
              <a:t>cetățenii</a:t>
            </a:r>
            <a:r>
              <a:rPr lang="en-US" dirty="0"/>
              <a:t>.</a:t>
            </a:r>
            <a:br>
              <a:rPr lang="en-US" dirty="0"/>
            </a:br>
            <a:r>
              <a:rPr lang="en-US" dirty="0"/>
              <a:t>Cu SAS, </a:t>
            </a:r>
            <a:r>
              <a:rPr lang="en-US" dirty="0" err="1"/>
              <a:t>fiecare</a:t>
            </a:r>
            <a:r>
              <a:rPr lang="en-US" dirty="0"/>
              <a:t> </a:t>
            </a:r>
            <a:r>
              <a:rPr lang="en-US" dirty="0" err="1"/>
              <a:t>decizie</a:t>
            </a:r>
            <a:r>
              <a:rPr lang="en-US" dirty="0"/>
              <a:t>, </a:t>
            </a:r>
            <a:r>
              <a:rPr lang="en-US" dirty="0" err="1"/>
              <a:t>fiecare</a:t>
            </a:r>
            <a:r>
              <a:rPr lang="en-US" dirty="0"/>
              <a:t> </a:t>
            </a:r>
            <a:r>
              <a:rPr lang="en-US" dirty="0" err="1"/>
              <a:t>acțiune</a:t>
            </a:r>
            <a:r>
              <a:rPr lang="en-US" dirty="0"/>
              <a:t> </a:t>
            </a:r>
            <a:r>
              <a:rPr lang="en-US" dirty="0" err="1"/>
              <a:t>și</a:t>
            </a:r>
            <a:r>
              <a:rPr lang="en-US" dirty="0"/>
              <a:t> </a:t>
            </a:r>
            <a:r>
              <a:rPr lang="en-US" dirty="0" err="1"/>
              <a:t>fiecare</a:t>
            </a:r>
            <a:r>
              <a:rPr lang="en-US" dirty="0"/>
              <a:t> </a:t>
            </a:r>
            <a:r>
              <a:rPr lang="en-US" dirty="0" err="1"/>
              <a:t>caz</a:t>
            </a:r>
            <a:r>
              <a:rPr lang="en-US" dirty="0"/>
              <a:t> au o </a:t>
            </a:r>
            <a:r>
              <a:rPr lang="en-US" b="1" dirty="0" err="1"/>
              <a:t>trasabilitate</a:t>
            </a:r>
            <a:r>
              <a:rPr lang="en-US" b="1" dirty="0"/>
              <a:t> </a:t>
            </a:r>
            <a:r>
              <a:rPr lang="en-US" b="1" dirty="0" err="1"/>
              <a:t>completă</a:t>
            </a:r>
            <a:r>
              <a:rPr lang="en-US" dirty="0"/>
              <a:t>, de la </a:t>
            </a:r>
            <a:r>
              <a:rPr lang="en-US" dirty="0" err="1"/>
              <a:t>colectarea</a:t>
            </a:r>
            <a:r>
              <a:rPr lang="en-US" dirty="0"/>
              <a:t> </a:t>
            </a:r>
            <a:r>
              <a:rPr lang="en-US" dirty="0" err="1"/>
              <a:t>datelor</a:t>
            </a:r>
            <a:r>
              <a:rPr lang="en-US" dirty="0"/>
              <a:t> </a:t>
            </a:r>
            <a:r>
              <a:rPr lang="en-US" dirty="0" err="1"/>
              <a:t>până</a:t>
            </a:r>
            <a:r>
              <a:rPr lang="en-US" dirty="0"/>
              <a:t> la </a:t>
            </a:r>
            <a:r>
              <a:rPr lang="en-US" dirty="0" err="1"/>
              <a:t>decizia</a:t>
            </a:r>
            <a:r>
              <a:rPr lang="en-US" dirty="0"/>
              <a:t> </a:t>
            </a:r>
            <a:r>
              <a:rPr lang="en-US" dirty="0" err="1"/>
              <a:t>finală</a:t>
            </a:r>
            <a:r>
              <a:rPr lang="en-US" dirty="0"/>
              <a:t>.</a:t>
            </a:r>
          </a:p>
          <a:p>
            <a:r>
              <a:rPr lang="en-US" dirty="0"/>
              <a:t>Prin </a:t>
            </a:r>
            <a:r>
              <a:rPr lang="en-US" b="1" dirty="0" err="1"/>
              <a:t>automatizare</a:t>
            </a:r>
            <a:r>
              <a:rPr lang="en-US" b="1" dirty="0"/>
              <a:t> </a:t>
            </a:r>
            <a:r>
              <a:rPr lang="en-US" b="1" dirty="0" err="1"/>
              <a:t>și</a:t>
            </a:r>
            <a:r>
              <a:rPr lang="en-US" b="1" dirty="0"/>
              <a:t> </a:t>
            </a:r>
            <a:r>
              <a:rPr lang="en-US" b="1" dirty="0" err="1"/>
              <a:t>inteligență</a:t>
            </a:r>
            <a:r>
              <a:rPr lang="en-US" b="1" dirty="0"/>
              <a:t> </a:t>
            </a:r>
            <a:r>
              <a:rPr lang="en-US" b="1" dirty="0" err="1"/>
              <a:t>artificială</a:t>
            </a:r>
            <a:r>
              <a:rPr lang="en-US" dirty="0"/>
              <a:t>, </a:t>
            </a:r>
            <a:r>
              <a:rPr lang="en-US" dirty="0" err="1"/>
              <a:t>toate</a:t>
            </a:r>
            <a:r>
              <a:rPr lang="en-US" dirty="0"/>
              <a:t> </a:t>
            </a:r>
            <a:r>
              <a:rPr lang="en-US" dirty="0" err="1"/>
              <a:t>informațiile</a:t>
            </a:r>
            <a:r>
              <a:rPr lang="en-US" dirty="0"/>
              <a:t> sunt </a:t>
            </a:r>
            <a:r>
              <a:rPr lang="en-US" dirty="0" err="1"/>
              <a:t>centralizate</a:t>
            </a:r>
            <a:r>
              <a:rPr lang="en-US" dirty="0"/>
              <a:t> </a:t>
            </a:r>
            <a:r>
              <a:rPr lang="en-US" dirty="0" err="1"/>
              <a:t>și</a:t>
            </a:r>
            <a:r>
              <a:rPr lang="en-US" dirty="0"/>
              <a:t> </a:t>
            </a:r>
            <a:r>
              <a:rPr lang="en-US" dirty="0" err="1"/>
              <a:t>ușor</a:t>
            </a:r>
            <a:r>
              <a:rPr lang="en-US" dirty="0"/>
              <a:t> de </a:t>
            </a:r>
            <a:r>
              <a:rPr lang="en-US" dirty="0" err="1"/>
              <a:t>accesat</a:t>
            </a:r>
            <a:r>
              <a:rPr lang="en-US" dirty="0"/>
              <a:t>, </a:t>
            </a:r>
            <a:r>
              <a:rPr lang="en-US" dirty="0" err="1"/>
              <a:t>oferind</a:t>
            </a:r>
            <a:r>
              <a:rPr lang="en-US" dirty="0"/>
              <a:t> o imagine </a:t>
            </a:r>
            <a:r>
              <a:rPr lang="en-US" dirty="0" err="1"/>
              <a:t>clară</a:t>
            </a:r>
            <a:r>
              <a:rPr lang="en-US" dirty="0"/>
              <a:t> </a:t>
            </a:r>
            <a:r>
              <a:rPr lang="en-US" dirty="0" err="1"/>
              <a:t>și</a:t>
            </a:r>
            <a:r>
              <a:rPr lang="en-US" dirty="0"/>
              <a:t> </a:t>
            </a:r>
            <a:r>
              <a:rPr lang="en-US" dirty="0" err="1"/>
              <a:t>actualizată</a:t>
            </a:r>
            <a:r>
              <a:rPr lang="en-US" dirty="0"/>
              <a:t> </a:t>
            </a:r>
            <a:r>
              <a:rPr lang="en-US" dirty="0" err="1"/>
              <a:t>în</a:t>
            </a:r>
            <a:r>
              <a:rPr lang="en-US" dirty="0"/>
              <a:t> </a:t>
            </a:r>
            <a:r>
              <a:rPr lang="en-US" dirty="0" err="1"/>
              <a:t>timp</a:t>
            </a:r>
            <a:r>
              <a:rPr lang="en-US" dirty="0"/>
              <a:t> real.</a:t>
            </a:r>
            <a:br>
              <a:rPr lang="en-US" dirty="0"/>
            </a:br>
            <a:r>
              <a:rPr lang="en-US" dirty="0" err="1"/>
              <a:t>Această</a:t>
            </a:r>
            <a:r>
              <a:rPr lang="en-US" dirty="0"/>
              <a:t> </a:t>
            </a:r>
            <a:r>
              <a:rPr lang="en-US" dirty="0" err="1"/>
              <a:t>vizibilitate</a:t>
            </a:r>
            <a:r>
              <a:rPr lang="en-US" dirty="0"/>
              <a:t> </a:t>
            </a:r>
            <a:r>
              <a:rPr lang="en-US" b="1" dirty="0" err="1"/>
              <a:t>elimină</a:t>
            </a:r>
            <a:r>
              <a:rPr lang="en-US" b="1" dirty="0"/>
              <a:t> </a:t>
            </a:r>
            <a:r>
              <a:rPr lang="en-US" b="1" dirty="0" err="1"/>
              <a:t>barierele</a:t>
            </a:r>
            <a:r>
              <a:rPr lang="en-US" b="1" dirty="0"/>
              <a:t> </a:t>
            </a:r>
            <a:r>
              <a:rPr lang="en-US" b="1" dirty="0" err="1"/>
              <a:t>dintre</a:t>
            </a:r>
            <a:r>
              <a:rPr lang="en-US" b="1" dirty="0"/>
              <a:t> </a:t>
            </a:r>
            <a:r>
              <a:rPr lang="en-US" b="1" dirty="0" err="1"/>
              <a:t>echipe</a:t>
            </a:r>
            <a:r>
              <a:rPr lang="en-US" dirty="0"/>
              <a:t> </a:t>
            </a:r>
            <a:r>
              <a:rPr lang="en-US" dirty="0" err="1"/>
              <a:t>și</a:t>
            </a:r>
            <a:r>
              <a:rPr lang="en-US" dirty="0"/>
              <a:t> </a:t>
            </a:r>
            <a:r>
              <a:rPr lang="en-US" dirty="0" err="1"/>
              <a:t>asigură</a:t>
            </a:r>
            <a:r>
              <a:rPr lang="en-US" dirty="0"/>
              <a:t> </a:t>
            </a:r>
            <a:r>
              <a:rPr lang="en-US" dirty="0" err="1"/>
              <a:t>că</a:t>
            </a:r>
            <a:r>
              <a:rPr lang="en-US" dirty="0"/>
              <a:t> </a:t>
            </a:r>
            <a:r>
              <a:rPr lang="en-US" dirty="0" err="1"/>
              <a:t>toată</a:t>
            </a:r>
            <a:r>
              <a:rPr lang="en-US" dirty="0"/>
              <a:t> </a:t>
            </a:r>
            <a:r>
              <a:rPr lang="en-US" dirty="0" err="1"/>
              <a:t>lumea</a:t>
            </a:r>
            <a:r>
              <a:rPr lang="en-US" dirty="0"/>
              <a:t> </a:t>
            </a:r>
            <a:r>
              <a:rPr lang="en-US" dirty="0" err="1"/>
              <a:t>lucrează</a:t>
            </a:r>
            <a:r>
              <a:rPr lang="en-US" dirty="0"/>
              <a:t> pe </a:t>
            </a:r>
            <a:r>
              <a:rPr lang="en-US" dirty="0" err="1"/>
              <a:t>baza</a:t>
            </a:r>
            <a:r>
              <a:rPr lang="en-US" dirty="0"/>
              <a:t> </a:t>
            </a:r>
            <a:r>
              <a:rPr lang="en-US" dirty="0" err="1"/>
              <a:t>acelorași</a:t>
            </a:r>
            <a:r>
              <a:rPr lang="en-US" dirty="0"/>
              <a:t> </a:t>
            </a:r>
            <a:r>
              <a:rPr lang="en-US" dirty="0" err="1"/>
              <a:t>informații</a:t>
            </a:r>
            <a:r>
              <a:rPr lang="en-US" dirty="0"/>
              <a:t> </a:t>
            </a:r>
            <a:r>
              <a:rPr lang="en-US" dirty="0" err="1"/>
              <a:t>corecte</a:t>
            </a:r>
            <a:endParaRPr lang="en-US" dirty="0"/>
          </a:p>
        </p:txBody>
      </p:sp>
    </p:spTree>
    <p:extLst>
      <p:ext uri="{BB962C8B-B14F-4D97-AF65-F5344CB8AC3E}">
        <p14:creationId xmlns:p14="http://schemas.microsoft.com/office/powerpoint/2010/main" val="302036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6463" y="6022975"/>
            <a:ext cx="28889326" cy="16251238"/>
          </a:xfrm>
        </p:spPr>
      </p:sp>
      <p:sp>
        <p:nvSpPr>
          <p:cNvPr id="3" name="Notes Placeholder 2"/>
          <p:cNvSpPr>
            <a:spLocks noGrp="1"/>
          </p:cNvSpPr>
          <p:nvPr>
            <p:ph type="body" idx="1"/>
          </p:nvPr>
        </p:nvSpPr>
        <p:spPr/>
        <p:txBody>
          <a:bodyPr/>
          <a:lstStyle/>
          <a:p>
            <a:r>
              <a:rPr lang="en-US" dirty="0"/>
              <a:t>Deci al </a:t>
            </a:r>
            <a:r>
              <a:rPr lang="en-US" b="1" dirty="0" err="1"/>
              <a:t>treilea</a:t>
            </a:r>
            <a:r>
              <a:rPr lang="en-US" b="1" dirty="0"/>
              <a:t> </a:t>
            </a:r>
            <a:r>
              <a:rPr lang="en-US" b="1" dirty="0" err="1"/>
              <a:t>beneficiu</a:t>
            </a:r>
            <a:r>
              <a:rPr lang="en-US" dirty="0"/>
              <a:t> </a:t>
            </a:r>
            <a:r>
              <a:rPr lang="en-US" dirty="0" err="1"/>
              <a:t>este</a:t>
            </a:r>
            <a:r>
              <a:rPr lang="en-US" dirty="0"/>
              <a:t> </a:t>
            </a:r>
            <a:r>
              <a:rPr lang="en-US" dirty="0" err="1"/>
              <a:t>faptul</a:t>
            </a:r>
            <a:r>
              <a:rPr lang="en-US" dirty="0"/>
              <a:t> </a:t>
            </a:r>
            <a:r>
              <a:rPr lang="en-US" dirty="0" err="1"/>
              <a:t>că</a:t>
            </a:r>
            <a:r>
              <a:rPr lang="en-US" dirty="0"/>
              <a:t> SAS </a:t>
            </a:r>
            <a:r>
              <a:rPr lang="en-US" dirty="0" err="1"/>
              <a:t>poate</a:t>
            </a:r>
            <a:r>
              <a:rPr lang="en-US" dirty="0"/>
              <a:t> </a:t>
            </a:r>
            <a:r>
              <a:rPr lang="en-US" dirty="0" err="1"/>
              <a:t>ajuta</a:t>
            </a:r>
            <a:r>
              <a:rPr lang="en-US" dirty="0"/>
              <a:t> </a:t>
            </a:r>
            <a:r>
              <a:rPr lang="en-US" dirty="0" err="1"/>
              <a:t>institutiile</a:t>
            </a:r>
            <a:r>
              <a:rPr lang="en-US" dirty="0"/>
              <a:t> </a:t>
            </a:r>
            <a:r>
              <a:rPr lang="en-US" dirty="0" err="1"/>
              <a:t>să</a:t>
            </a:r>
            <a:r>
              <a:rPr lang="en-US" dirty="0"/>
              <a:t> </a:t>
            </a:r>
            <a:r>
              <a:rPr lang="en-US" b="1" dirty="0" err="1"/>
              <a:t>îmbunătățeasca</a:t>
            </a:r>
            <a:r>
              <a:rPr lang="en-US" b="1" dirty="0"/>
              <a:t> </a:t>
            </a:r>
            <a:r>
              <a:rPr lang="en-US" b="1" dirty="0" err="1"/>
              <a:t>direcționarea</a:t>
            </a:r>
            <a:r>
              <a:rPr lang="en-US" b="1" dirty="0"/>
              <a:t> </a:t>
            </a:r>
            <a:r>
              <a:rPr lang="en-US" b="1" dirty="0" err="1"/>
              <a:t>resurselor</a:t>
            </a:r>
            <a:r>
              <a:rPr lang="en-US" b="1" dirty="0"/>
              <a:t> in </a:t>
            </a:r>
            <a:r>
              <a:rPr lang="en-US" b="1" dirty="0" err="1"/>
              <a:t>programe</a:t>
            </a:r>
            <a:r>
              <a:rPr lang="en-US" b="1" dirty="0"/>
              <a:t> care </a:t>
            </a:r>
            <a:r>
              <a:rPr lang="en-US" b="1" dirty="0" err="1"/>
              <a:t>chiar</a:t>
            </a:r>
            <a:r>
              <a:rPr lang="en-US" b="1" dirty="0"/>
              <a:t> </a:t>
            </a:r>
            <a:r>
              <a:rPr lang="en-US" b="1" dirty="0" err="1"/>
              <a:t>produc</a:t>
            </a:r>
            <a:r>
              <a:rPr lang="en-US" b="1" dirty="0"/>
              <a:t> impact</a:t>
            </a:r>
            <a:r>
              <a:rPr lang="en-US" dirty="0"/>
              <a:t>.</a:t>
            </a:r>
            <a:br>
              <a:rPr lang="en-US" dirty="0"/>
            </a:br>
            <a:r>
              <a:rPr lang="en-US" dirty="0"/>
              <a:t>Si </a:t>
            </a:r>
            <a:r>
              <a:rPr lang="en-US" dirty="0" err="1"/>
              <a:t>putem</a:t>
            </a:r>
            <a:r>
              <a:rPr lang="en-US" dirty="0"/>
              <a:t> </a:t>
            </a:r>
            <a:r>
              <a:rPr lang="en-US" dirty="0" err="1"/>
              <a:t>sa</a:t>
            </a:r>
            <a:r>
              <a:rPr lang="en-US" dirty="0"/>
              <a:t> </a:t>
            </a:r>
            <a:r>
              <a:rPr lang="en-US" dirty="0" err="1"/>
              <a:t>iesim</a:t>
            </a:r>
            <a:r>
              <a:rPr lang="en-US" dirty="0"/>
              <a:t> </a:t>
            </a:r>
            <a:r>
              <a:rPr lang="en-US" dirty="0" err="1"/>
              <a:t>putin</a:t>
            </a:r>
            <a:r>
              <a:rPr lang="en-US" dirty="0"/>
              <a:t> din </a:t>
            </a:r>
            <a:r>
              <a:rPr lang="en-US" dirty="0" err="1"/>
              <a:t>sfera</a:t>
            </a:r>
            <a:r>
              <a:rPr lang="en-US" dirty="0"/>
              <a:t> de </a:t>
            </a:r>
            <a:r>
              <a:rPr lang="en-US" dirty="0" err="1"/>
              <a:t>investigatii</a:t>
            </a:r>
            <a:r>
              <a:rPr lang="en-US" dirty="0"/>
              <a:t> </a:t>
            </a:r>
            <a:r>
              <a:rPr lang="en-US" dirty="0" err="1"/>
              <a:t>si</a:t>
            </a:r>
            <a:r>
              <a:rPr lang="en-US" dirty="0"/>
              <a:t> </a:t>
            </a:r>
            <a:r>
              <a:rPr lang="en-US" dirty="0" err="1"/>
              <a:t>sa</a:t>
            </a:r>
            <a:r>
              <a:rPr lang="en-US" dirty="0"/>
              <a:t> </a:t>
            </a:r>
            <a:r>
              <a:rPr lang="en-US" dirty="0" err="1"/>
              <a:t>discutam</a:t>
            </a:r>
            <a:r>
              <a:rPr lang="en-US" dirty="0"/>
              <a:t> </a:t>
            </a:r>
            <a:r>
              <a:rPr lang="en-US" dirty="0" err="1"/>
              <a:t>aici</a:t>
            </a:r>
            <a:r>
              <a:rPr lang="en-US" dirty="0"/>
              <a:t> </a:t>
            </a:r>
            <a:r>
              <a:rPr lang="en-US" dirty="0" err="1"/>
              <a:t>si</a:t>
            </a:r>
            <a:r>
              <a:rPr lang="en-US" dirty="0"/>
              <a:t> de </a:t>
            </a:r>
            <a:r>
              <a:rPr lang="en-US" dirty="0" err="1"/>
              <a:t>programele</a:t>
            </a:r>
            <a:r>
              <a:rPr lang="en-US" dirty="0"/>
              <a:t> </a:t>
            </a:r>
            <a:r>
              <a:rPr lang="en-US" dirty="0" err="1"/>
              <a:t>sociale</a:t>
            </a:r>
            <a:r>
              <a:rPr lang="en-US" dirty="0"/>
              <a:t> care sunt </a:t>
            </a:r>
            <a:r>
              <a:rPr lang="en-US" dirty="0" err="1"/>
              <a:t>concepute</a:t>
            </a:r>
            <a:r>
              <a:rPr lang="en-US" dirty="0"/>
              <a:t> ca o </a:t>
            </a:r>
            <a:r>
              <a:rPr lang="en-US" b="1" dirty="0" err="1"/>
              <a:t>investiție</a:t>
            </a:r>
            <a:r>
              <a:rPr lang="en-US" dirty="0"/>
              <a:t> </a:t>
            </a:r>
            <a:r>
              <a:rPr lang="en-US" dirty="0" err="1"/>
              <a:t>în</a:t>
            </a:r>
            <a:r>
              <a:rPr lang="en-US" dirty="0"/>
              <a:t> </a:t>
            </a:r>
            <a:r>
              <a:rPr lang="en-US" dirty="0" err="1"/>
              <a:t>oameni</a:t>
            </a:r>
            <a:r>
              <a:rPr lang="en-US" dirty="0"/>
              <a:t> — </a:t>
            </a:r>
            <a:r>
              <a:rPr lang="en-US" dirty="0" err="1"/>
              <a:t>pentru</a:t>
            </a:r>
            <a:r>
              <a:rPr lang="en-US" dirty="0"/>
              <a:t> a-</a:t>
            </a:r>
            <a:r>
              <a:rPr lang="en-US" dirty="0" err="1"/>
              <a:t>i</a:t>
            </a:r>
            <a:r>
              <a:rPr lang="en-US" dirty="0"/>
              <a:t> </a:t>
            </a:r>
            <a:r>
              <a:rPr lang="en-US" dirty="0" err="1"/>
              <a:t>ajuta</a:t>
            </a:r>
            <a:r>
              <a:rPr lang="en-US" dirty="0"/>
              <a:t> pe </a:t>
            </a:r>
            <a:r>
              <a:rPr lang="en-US" dirty="0" err="1"/>
              <a:t>cei</a:t>
            </a:r>
            <a:r>
              <a:rPr lang="en-US" dirty="0"/>
              <a:t> care au </a:t>
            </a:r>
            <a:r>
              <a:rPr lang="en-US" dirty="0" err="1"/>
              <a:t>cea</a:t>
            </a:r>
            <a:r>
              <a:rPr lang="en-US" dirty="0"/>
              <a:t> </a:t>
            </a:r>
            <a:r>
              <a:rPr lang="en-US" dirty="0" err="1"/>
              <a:t>mai</a:t>
            </a:r>
            <a:r>
              <a:rPr lang="en-US" dirty="0"/>
              <a:t> mare </a:t>
            </a:r>
            <a:r>
              <a:rPr lang="en-US" dirty="0" err="1"/>
              <a:t>nevoie</a:t>
            </a:r>
            <a:r>
              <a:rPr lang="en-US" dirty="0"/>
              <a:t> </a:t>
            </a:r>
            <a:r>
              <a:rPr lang="en-US" dirty="0" err="1"/>
              <a:t>și</a:t>
            </a:r>
            <a:r>
              <a:rPr lang="en-US" dirty="0"/>
              <a:t> </a:t>
            </a:r>
            <a:r>
              <a:rPr lang="en-US" dirty="0" err="1"/>
              <a:t>pentru</a:t>
            </a:r>
            <a:r>
              <a:rPr lang="en-US" dirty="0"/>
              <a:t> a le </a:t>
            </a:r>
            <a:r>
              <a:rPr lang="en-US" dirty="0" err="1"/>
              <a:t>îmbunătăți</a:t>
            </a:r>
            <a:r>
              <a:rPr lang="en-US" dirty="0"/>
              <a:t> </a:t>
            </a:r>
            <a:r>
              <a:rPr lang="en-US" dirty="0" err="1"/>
              <a:t>viața</a:t>
            </a:r>
            <a:r>
              <a:rPr lang="en-US" dirty="0"/>
              <a:t>.</a:t>
            </a:r>
            <a:br>
              <a:rPr lang="en-US" dirty="0"/>
            </a:br>
            <a:r>
              <a:rPr lang="en-US" dirty="0"/>
              <a:t>Dar, </a:t>
            </a:r>
            <a:r>
              <a:rPr lang="en-US" dirty="0" err="1"/>
              <a:t>în</a:t>
            </a:r>
            <a:r>
              <a:rPr lang="en-US" dirty="0"/>
              <a:t> </a:t>
            </a:r>
            <a:r>
              <a:rPr lang="en-US" dirty="0" err="1"/>
              <a:t>realitate</a:t>
            </a:r>
            <a:r>
              <a:rPr lang="en-US" dirty="0"/>
              <a:t>, </a:t>
            </a:r>
            <a:r>
              <a:rPr lang="en-US" dirty="0" err="1"/>
              <a:t>multe</a:t>
            </a:r>
            <a:r>
              <a:rPr lang="en-US" dirty="0"/>
              <a:t> </a:t>
            </a:r>
            <a:r>
              <a:rPr lang="en-US" dirty="0" err="1"/>
              <a:t>agenții</a:t>
            </a:r>
            <a:r>
              <a:rPr lang="en-US" dirty="0"/>
              <a:t> </a:t>
            </a:r>
            <a:r>
              <a:rPr lang="en-US" dirty="0" err="1"/>
              <a:t>ajung</a:t>
            </a:r>
            <a:r>
              <a:rPr lang="en-US" dirty="0"/>
              <a:t> </a:t>
            </a:r>
            <a:r>
              <a:rPr lang="en-US" dirty="0" err="1"/>
              <a:t>să</a:t>
            </a:r>
            <a:r>
              <a:rPr lang="en-US" dirty="0"/>
              <a:t> se </a:t>
            </a:r>
            <a:r>
              <a:rPr lang="en-US" dirty="0" err="1"/>
              <a:t>simtă</a:t>
            </a:r>
            <a:r>
              <a:rPr lang="en-US" dirty="0"/>
              <a:t> </a:t>
            </a:r>
            <a:r>
              <a:rPr lang="en-US" b="1" dirty="0" err="1"/>
              <a:t>irelevante</a:t>
            </a:r>
            <a:r>
              <a:rPr lang="en-US" dirty="0"/>
              <a:t>, </a:t>
            </a:r>
            <a:r>
              <a:rPr lang="en-US" dirty="0" err="1"/>
              <a:t>nesigure</a:t>
            </a:r>
            <a:r>
              <a:rPr lang="en-US" dirty="0"/>
              <a:t> </a:t>
            </a:r>
            <a:r>
              <a:rPr lang="en-US" dirty="0" err="1"/>
              <a:t>dacă</a:t>
            </a:r>
            <a:r>
              <a:rPr lang="en-US" dirty="0"/>
              <a:t> </a:t>
            </a:r>
            <a:r>
              <a:rPr lang="en-US" dirty="0" err="1"/>
              <a:t>eforturile</a:t>
            </a:r>
            <a:r>
              <a:rPr lang="en-US" dirty="0"/>
              <a:t> lor </a:t>
            </a:r>
            <a:r>
              <a:rPr lang="en-US" dirty="0" err="1"/>
              <a:t>chiar</a:t>
            </a:r>
            <a:r>
              <a:rPr lang="en-US" dirty="0"/>
              <a:t> </a:t>
            </a:r>
            <a:r>
              <a:rPr lang="en-US" dirty="0" err="1"/>
              <a:t>schimbă</a:t>
            </a:r>
            <a:r>
              <a:rPr lang="en-US" dirty="0"/>
              <a:t> </a:t>
            </a:r>
            <a:r>
              <a:rPr lang="en-US" dirty="0" err="1"/>
              <a:t>ceva</a:t>
            </a:r>
            <a:r>
              <a:rPr lang="en-US" dirty="0"/>
              <a:t>.</a:t>
            </a:r>
          </a:p>
          <a:p>
            <a:r>
              <a:rPr lang="en-US" dirty="0"/>
              <a:t>Cu </a:t>
            </a:r>
            <a:r>
              <a:rPr lang="en-US" dirty="0" err="1"/>
              <a:t>alte</a:t>
            </a:r>
            <a:r>
              <a:rPr lang="en-US" dirty="0"/>
              <a:t> </a:t>
            </a:r>
            <a:r>
              <a:rPr lang="en-US" dirty="0" err="1"/>
              <a:t>cuvinte</a:t>
            </a:r>
            <a:r>
              <a:rPr lang="en-US" dirty="0"/>
              <a:t>, </a:t>
            </a:r>
            <a:r>
              <a:rPr lang="en-US" dirty="0" err="1"/>
              <a:t>apare</a:t>
            </a:r>
            <a:r>
              <a:rPr lang="en-US" dirty="0"/>
              <a:t> </a:t>
            </a:r>
            <a:r>
              <a:rPr lang="en-US" dirty="0" err="1"/>
              <a:t>frustrarea</a:t>
            </a:r>
            <a:r>
              <a:rPr lang="en-US" dirty="0"/>
              <a:t>: </a:t>
            </a:r>
            <a:r>
              <a:rPr lang="en-US" i="1" dirty="0" err="1"/>
              <a:t>Chiar</a:t>
            </a:r>
            <a:r>
              <a:rPr lang="en-US" i="1" dirty="0"/>
              <a:t> </a:t>
            </a:r>
            <a:r>
              <a:rPr lang="en-US" i="1" dirty="0" err="1"/>
              <a:t>facem</a:t>
            </a:r>
            <a:r>
              <a:rPr lang="en-US" i="1" dirty="0"/>
              <a:t> o </a:t>
            </a:r>
            <a:r>
              <a:rPr lang="en-US" i="1" dirty="0" err="1"/>
              <a:t>diferență</a:t>
            </a:r>
            <a:r>
              <a:rPr lang="en-US" i="1" dirty="0"/>
              <a:t>? Cum </a:t>
            </a:r>
            <a:r>
              <a:rPr lang="en-US" i="1" dirty="0" err="1"/>
              <a:t>știm</a:t>
            </a:r>
            <a:r>
              <a:rPr lang="en-US" i="1" dirty="0"/>
              <a:t> </a:t>
            </a:r>
            <a:r>
              <a:rPr lang="en-US" i="1" dirty="0" err="1"/>
              <a:t>ce</a:t>
            </a:r>
            <a:r>
              <a:rPr lang="en-US" i="1" dirty="0"/>
              <a:t> </a:t>
            </a:r>
            <a:r>
              <a:rPr lang="en-US" i="1" dirty="0" err="1"/>
              <a:t>funcționează</a:t>
            </a:r>
            <a:r>
              <a:rPr lang="en-US" i="1" dirty="0"/>
              <a:t> </a:t>
            </a:r>
            <a:r>
              <a:rPr lang="en-US" i="1" dirty="0" err="1"/>
              <a:t>și</a:t>
            </a:r>
            <a:r>
              <a:rPr lang="en-US" i="1" dirty="0"/>
              <a:t> </a:t>
            </a:r>
            <a:r>
              <a:rPr lang="en-US" i="1" dirty="0" err="1"/>
              <a:t>pentru</a:t>
            </a:r>
            <a:r>
              <a:rPr lang="en-US" i="1" dirty="0"/>
              <a:t> cine? Cum </a:t>
            </a:r>
            <a:r>
              <a:rPr lang="en-US" i="1" dirty="0" err="1"/>
              <a:t>putem</a:t>
            </a:r>
            <a:r>
              <a:rPr lang="en-US" i="1" dirty="0"/>
              <a:t> </a:t>
            </a:r>
            <a:r>
              <a:rPr lang="en-US" i="1" dirty="0" err="1"/>
              <a:t>folosi</a:t>
            </a:r>
            <a:r>
              <a:rPr lang="en-US" i="1" dirty="0"/>
              <a:t> </a:t>
            </a:r>
            <a:r>
              <a:rPr lang="en-US" i="1" dirty="0" err="1"/>
              <a:t>datele</a:t>
            </a:r>
            <a:r>
              <a:rPr lang="en-US" i="1" dirty="0"/>
              <a:t> </a:t>
            </a:r>
            <a:r>
              <a:rPr lang="en-US" i="1" dirty="0" err="1"/>
              <a:t>pentru</a:t>
            </a:r>
            <a:r>
              <a:rPr lang="en-US" i="1" dirty="0"/>
              <a:t> a </a:t>
            </a:r>
            <a:r>
              <a:rPr lang="en-US" i="1" dirty="0" err="1"/>
              <a:t>construi</a:t>
            </a:r>
            <a:r>
              <a:rPr lang="en-US" i="1" dirty="0"/>
              <a:t> </a:t>
            </a:r>
            <a:r>
              <a:rPr lang="en-US" i="1" dirty="0" err="1"/>
              <a:t>politici</a:t>
            </a:r>
            <a:r>
              <a:rPr lang="en-US" i="1" dirty="0"/>
              <a:t> </a:t>
            </a:r>
            <a:r>
              <a:rPr lang="en-US" i="1" dirty="0" err="1"/>
              <a:t>mai</a:t>
            </a:r>
            <a:r>
              <a:rPr lang="en-US" i="1" dirty="0"/>
              <a:t> </a:t>
            </a:r>
            <a:r>
              <a:rPr lang="en-US" i="1" dirty="0" err="1"/>
              <a:t>bune</a:t>
            </a:r>
            <a:r>
              <a:rPr lang="en-US" i="1" dirty="0"/>
              <a:t>? Ne-am </a:t>
            </a:r>
            <a:r>
              <a:rPr lang="en-US" i="1" dirty="0" err="1"/>
              <a:t>angajat</a:t>
            </a:r>
            <a:r>
              <a:rPr lang="en-US" i="1" dirty="0"/>
              <a:t> </a:t>
            </a:r>
            <a:r>
              <a:rPr lang="en-US" i="1" dirty="0" err="1"/>
              <a:t>să</a:t>
            </a:r>
            <a:r>
              <a:rPr lang="en-US" i="1" dirty="0"/>
              <a:t> </a:t>
            </a:r>
            <a:r>
              <a:rPr lang="en-US" i="1" dirty="0" err="1"/>
              <a:t>ajutăm</a:t>
            </a:r>
            <a:r>
              <a:rPr lang="en-US" i="1" dirty="0"/>
              <a:t> </a:t>
            </a:r>
            <a:r>
              <a:rPr lang="en-US" i="1" dirty="0" err="1"/>
              <a:t>oamenii</a:t>
            </a:r>
            <a:r>
              <a:rPr lang="en-US" i="1" dirty="0"/>
              <a:t>, </a:t>
            </a:r>
            <a:r>
              <a:rPr lang="en-US" i="1" dirty="0" err="1"/>
              <a:t>dar</a:t>
            </a:r>
            <a:r>
              <a:rPr lang="en-US" i="1" dirty="0"/>
              <a:t> </a:t>
            </a:r>
            <a:r>
              <a:rPr lang="en-US" i="1" dirty="0" err="1"/>
              <a:t>oare</a:t>
            </a:r>
            <a:r>
              <a:rPr lang="en-US" i="1" dirty="0"/>
              <a:t> </a:t>
            </a:r>
            <a:r>
              <a:rPr lang="en-US" i="1" dirty="0" err="1"/>
              <a:t>chiar</a:t>
            </a:r>
            <a:r>
              <a:rPr lang="en-US" i="1" dirty="0"/>
              <a:t> </a:t>
            </a:r>
            <a:r>
              <a:rPr lang="en-US" i="1" dirty="0" err="1"/>
              <a:t>facem</a:t>
            </a:r>
            <a:r>
              <a:rPr lang="en-US" i="1" dirty="0"/>
              <a:t> </a:t>
            </a:r>
            <a:r>
              <a:rPr lang="en-US" i="1" dirty="0" err="1"/>
              <a:t>asta</a:t>
            </a:r>
            <a:r>
              <a:rPr lang="en-US" i="1" dirty="0"/>
              <a:t>?</a:t>
            </a:r>
            <a:endParaRPr lang="en-US" dirty="0"/>
          </a:p>
          <a:p>
            <a:r>
              <a:rPr lang="en-US" dirty="0"/>
              <a:t>SAS </a:t>
            </a:r>
            <a:r>
              <a:rPr lang="en-US" dirty="0" err="1"/>
              <a:t>schimbă</a:t>
            </a:r>
            <a:r>
              <a:rPr lang="en-US" dirty="0"/>
              <a:t> </a:t>
            </a:r>
            <a:r>
              <a:rPr lang="en-US" dirty="0" err="1"/>
              <a:t>această</a:t>
            </a:r>
            <a:r>
              <a:rPr lang="en-US" dirty="0"/>
              <a:t> </a:t>
            </a:r>
            <a:r>
              <a:rPr lang="en-US" dirty="0" err="1"/>
              <a:t>perspectivă</a:t>
            </a:r>
            <a:r>
              <a:rPr lang="en-US" dirty="0"/>
              <a:t>.</a:t>
            </a:r>
            <a:br>
              <a:rPr lang="en-US" dirty="0"/>
            </a:br>
            <a:r>
              <a:rPr lang="en-US" dirty="0"/>
              <a:t>Prin </a:t>
            </a:r>
            <a:r>
              <a:rPr lang="en-US" b="1" dirty="0" err="1"/>
              <a:t>modele</a:t>
            </a:r>
            <a:r>
              <a:rPr lang="en-US" b="1" dirty="0"/>
              <a:t> </a:t>
            </a:r>
            <a:r>
              <a:rPr lang="en-US" b="1" dirty="0" err="1"/>
              <a:t>avansate</a:t>
            </a:r>
            <a:r>
              <a:rPr lang="en-US" b="1" dirty="0"/>
              <a:t> de </a:t>
            </a:r>
            <a:r>
              <a:rPr lang="en-US" b="1" dirty="0" err="1"/>
              <a:t>predicție</a:t>
            </a:r>
            <a:r>
              <a:rPr lang="en-US" b="1" dirty="0"/>
              <a:t> </a:t>
            </a:r>
            <a:r>
              <a:rPr lang="en-US" b="1" dirty="0" err="1"/>
              <a:t>și</a:t>
            </a:r>
            <a:r>
              <a:rPr lang="en-US" b="1" dirty="0"/>
              <a:t> </a:t>
            </a:r>
            <a:r>
              <a:rPr lang="en-US" b="1" dirty="0" err="1"/>
              <a:t>inteligență</a:t>
            </a:r>
            <a:r>
              <a:rPr lang="en-US" b="1" dirty="0"/>
              <a:t> </a:t>
            </a:r>
            <a:r>
              <a:rPr lang="en-US" b="1" dirty="0" err="1"/>
              <a:t>artificială</a:t>
            </a:r>
            <a:r>
              <a:rPr lang="en-US" dirty="0"/>
              <a:t>, SAS </a:t>
            </a:r>
            <a:r>
              <a:rPr lang="en-US" dirty="0" err="1"/>
              <a:t>poate</a:t>
            </a:r>
            <a:r>
              <a:rPr lang="en-US" dirty="0"/>
              <a:t> </a:t>
            </a:r>
            <a:r>
              <a:rPr lang="en-US" dirty="0" err="1"/>
              <a:t>anticipa</a:t>
            </a:r>
            <a:r>
              <a:rPr lang="en-US" dirty="0"/>
              <a:t> </a:t>
            </a:r>
            <a:r>
              <a:rPr lang="en-US" dirty="0" err="1"/>
              <a:t>ce</a:t>
            </a:r>
            <a:r>
              <a:rPr lang="en-US" dirty="0"/>
              <a:t> </a:t>
            </a:r>
            <a:r>
              <a:rPr lang="en-US" dirty="0" err="1"/>
              <a:t>servicii</a:t>
            </a:r>
            <a:r>
              <a:rPr lang="en-US" dirty="0"/>
              <a:t> </a:t>
            </a:r>
            <a:r>
              <a:rPr lang="en-US" dirty="0" err="1"/>
              <a:t>și</a:t>
            </a:r>
            <a:r>
              <a:rPr lang="en-US" dirty="0"/>
              <a:t> </a:t>
            </a:r>
            <a:r>
              <a:rPr lang="en-US" dirty="0" err="1"/>
              <a:t>intervenții</a:t>
            </a:r>
            <a:r>
              <a:rPr lang="en-US" dirty="0"/>
              <a:t> au </a:t>
            </a:r>
            <a:r>
              <a:rPr lang="en-US" dirty="0" err="1"/>
              <a:t>cele</a:t>
            </a:r>
            <a:r>
              <a:rPr lang="en-US" dirty="0"/>
              <a:t> </a:t>
            </a:r>
            <a:r>
              <a:rPr lang="en-US" dirty="0" err="1"/>
              <a:t>mai</a:t>
            </a:r>
            <a:r>
              <a:rPr lang="en-US" dirty="0"/>
              <a:t> </a:t>
            </a:r>
            <a:r>
              <a:rPr lang="en-US" dirty="0" err="1"/>
              <a:t>mari</a:t>
            </a:r>
            <a:r>
              <a:rPr lang="en-US" dirty="0"/>
              <a:t> </a:t>
            </a:r>
            <a:r>
              <a:rPr lang="en-US" dirty="0" err="1"/>
              <a:t>șanse</a:t>
            </a:r>
            <a:r>
              <a:rPr lang="en-US" dirty="0"/>
              <a:t> </a:t>
            </a:r>
            <a:r>
              <a:rPr lang="en-US" dirty="0" err="1"/>
              <a:t>să</a:t>
            </a:r>
            <a:r>
              <a:rPr lang="en-US" dirty="0"/>
              <a:t> </a:t>
            </a:r>
            <a:r>
              <a:rPr lang="en-US" dirty="0" err="1"/>
              <a:t>ducă</a:t>
            </a:r>
            <a:r>
              <a:rPr lang="en-US" dirty="0"/>
              <a:t> la </a:t>
            </a:r>
            <a:r>
              <a:rPr lang="en-US" dirty="0" err="1"/>
              <a:t>rezultate</a:t>
            </a:r>
            <a:r>
              <a:rPr lang="en-US" dirty="0"/>
              <a:t> </a:t>
            </a:r>
            <a:r>
              <a:rPr lang="en-US" dirty="0" err="1"/>
              <a:t>pozitive</a:t>
            </a:r>
            <a:r>
              <a:rPr lang="en-US" dirty="0"/>
              <a:t>.</a:t>
            </a:r>
            <a:br>
              <a:rPr lang="en-US" dirty="0"/>
            </a:br>
            <a:r>
              <a:rPr lang="en-US" dirty="0" err="1"/>
              <a:t>Aceste</a:t>
            </a:r>
            <a:r>
              <a:rPr lang="en-US" dirty="0"/>
              <a:t> </a:t>
            </a:r>
            <a:r>
              <a:rPr lang="en-US" dirty="0" err="1"/>
              <a:t>metode</a:t>
            </a:r>
            <a:r>
              <a:rPr lang="en-US" dirty="0"/>
              <a:t> sunt </a:t>
            </a:r>
            <a:r>
              <a:rPr lang="en-US" b="1" dirty="0"/>
              <a:t>testate </a:t>
            </a:r>
            <a:r>
              <a:rPr lang="en-US" b="1" dirty="0" err="1"/>
              <a:t>în</a:t>
            </a:r>
            <a:r>
              <a:rPr lang="en-US" b="1" dirty="0"/>
              <a:t> </a:t>
            </a:r>
            <a:r>
              <a:rPr lang="en-US" b="1" dirty="0" err="1"/>
              <a:t>realitate</a:t>
            </a:r>
            <a:r>
              <a:rPr lang="en-US" dirty="0"/>
              <a:t> </a:t>
            </a:r>
            <a:r>
              <a:rPr lang="en-US" dirty="0" err="1"/>
              <a:t>și</a:t>
            </a:r>
            <a:r>
              <a:rPr lang="en-US" dirty="0"/>
              <a:t> </a:t>
            </a:r>
            <a:r>
              <a:rPr lang="en-US" dirty="0" err="1"/>
              <a:t>aplicate</a:t>
            </a:r>
            <a:r>
              <a:rPr lang="en-US" dirty="0"/>
              <a:t> </a:t>
            </a:r>
            <a:r>
              <a:rPr lang="en-US" dirty="0" err="1"/>
              <a:t>deja</a:t>
            </a:r>
            <a:r>
              <a:rPr lang="en-US" dirty="0"/>
              <a:t> </a:t>
            </a:r>
            <a:r>
              <a:rPr lang="en-US" dirty="0" err="1"/>
              <a:t>în</a:t>
            </a:r>
            <a:r>
              <a:rPr lang="en-US" dirty="0"/>
              <a:t> </a:t>
            </a:r>
            <a:r>
              <a:rPr lang="en-US" dirty="0" err="1"/>
              <a:t>alte</a:t>
            </a:r>
            <a:r>
              <a:rPr lang="en-US" dirty="0"/>
              <a:t> </a:t>
            </a:r>
            <a:r>
              <a:rPr lang="en-US" dirty="0" err="1"/>
              <a:t>programe</a:t>
            </a:r>
            <a:r>
              <a:rPr lang="en-US" dirty="0"/>
              <a:t> </a:t>
            </a:r>
            <a:r>
              <a:rPr lang="en-US" dirty="0" err="1"/>
              <a:t>guvernamentale</a:t>
            </a:r>
            <a:r>
              <a:rPr lang="en-US" dirty="0"/>
              <a:t> de </a:t>
            </a:r>
            <a:r>
              <a:rPr lang="en-US" dirty="0" err="1"/>
              <a:t>succes</a:t>
            </a:r>
            <a:r>
              <a:rPr lang="en-US" dirty="0"/>
              <a:t>, </a:t>
            </a:r>
            <a:r>
              <a:rPr lang="en-US" dirty="0" err="1"/>
              <a:t>ceea</a:t>
            </a:r>
            <a:r>
              <a:rPr lang="en-US" dirty="0"/>
              <a:t> </a:t>
            </a:r>
            <a:r>
              <a:rPr lang="en-US" dirty="0" err="1"/>
              <a:t>ce</a:t>
            </a:r>
            <a:r>
              <a:rPr lang="en-US" dirty="0"/>
              <a:t> </a:t>
            </a:r>
            <a:r>
              <a:rPr lang="en-US" dirty="0" err="1"/>
              <a:t>accelerează</a:t>
            </a:r>
            <a:r>
              <a:rPr lang="en-US" dirty="0"/>
              <a:t> </a:t>
            </a:r>
            <a:r>
              <a:rPr lang="en-US" dirty="0" err="1"/>
              <a:t>implementarea</a:t>
            </a:r>
            <a:r>
              <a:rPr lang="en-US" dirty="0"/>
              <a:t> cu </a:t>
            </a:r>
            <a:r>
              <a:rPr lang="en-US" dirty="0" err="1"/>
              <a:t>ajutorul</a:t>
            </a:r>
            <a:r>
              <a:rPr lang="en-US" dirty="0"/>
              <a:t> </a:t>
            </a:r>
            <a:r>
              <a:rPr lang="en-US" dirty="0" err="1"/>
              <a:t>bunelor</a:t>
            </a:r>
            <a:r>
              <a:rPr lang="en-US" dirty="0"/>
              <a:t> </a:t>
            </a:r>
            <a:r>
              <a:rPr lang="en-US" dirty="0" err="1"/>
              <a:t>practici</a:t>
            </a:r>
            <a:r>
              <a:rPr lang="en-US" dirty="0"/>
              <a:t>.</a:t>
            </a:r>
            <a:br>
              <a:rPr lang="en-US" dirty="0"/>
            </a:br>
            <a:r>
              <a:rPr lang="en-US" dirty="0" err="1"/>
              <a:t>Astfel</a:t>
            </a:r>
            <a:r>
              <a:rPr lang="en-US" dirty="0"/>
              <a:t>, </a:t>
            </a:r>
            <a:r>
              <a:rPr lang="en-US" dirty="0" err="1"/>
              <a:t>agențiile</a:t>
            </a:r>
            <a:r>
              <a:rPr lang="en-US" dirty="0"/>
              <a:t> pot </a:t>
            </a:r>
            <a:r>
              <a:rPr lang="en-US" dirty="0" err="1"/>
              <a:t>direcționa</a:t>
            </a:r>
            <a:r>
              <a:rPr lang="en-US" dirty="0"/>
              <a:t> </a:t>
            </a:r>
            <a:r>
              <a:rPr lang="en-US" dirty="0" err="1"/>
              <a:t>resursele</a:t>
            </a:r>
            <a:r>
              <a:rPr lang="en-US" dirty="0"/>
              <a:t> </a:t>
            </a:r>
            <a:r>
              <a:rPr lang="en-US" dirty="0" err="1"/>
              <a:t>acolo</a:t>
            </a:r>
            <a:r>
              <a:rPr lang="en-US" dirty="0"/>
              <a:t> </a:t>
            </a:r>
            <a:r>
              <a:rPr lang="en-US" dirty="0" err="1"/>
              <a:t>unde</a:t>
            </a:r>
            <a:r>
              <a:rPr lang="en-US" dirty="0"/>
              <a:t> </a:t>
            </a:r>
            <a:r>
              <a:rPr lang="en-US" dirty="0" err="1"/>
              <a:t>contează</a:t>
            </a:r>
            <a:r>
              <a:rPr lang="en-US" dirty="0"/>
              <a:t> cel </a:t>
            </a:r>
            <a:r>
              <a:rPr lang="en-US" dirty="0" err="1"/>
              <a:t>mai</a:t>
            </a:r>
            <a:r>
              <a:rPr lang="en-US" dirty="0"/>
              <a:t> </a:t>
            </a:r>
            <a:r>
              <a:rPr lang="en-US" dirty="0" err="1"/>
              <a:t>mult</a:t>
            </a:r>
            <a:r>
              <a:rPr lang="en-US" dirty="0"/>
              <a:t> — </a:t>
            </a:r>
            <a:r>
              <a:rPr lang="en-US" dirty="0" err="1"/>
              <a:t>asigurându</a:t>
            </a:r>
            <a:r>
              <a:rPr lang="en-US" dirty="0"/>
              <a:t>-se </a:t>
            </a:r>
            <a:r>
              <a:rPr lang="en-US" dirty="0" err="1"/>
              <a:t>că</a:t>
            </a:r>
            <a:r>
              <a:rPr lang="en-US" dirty="0"/>
              <a:t> </a:t>
            </a:r>
            <a:r>
              <a:rPr lang="en-US" dirty="0" err="1"/>
              <a:t>investițiile</a:t>
            </a:r>
            <a:r>
              <a:rPr lang="en-US" dirty="0"/>
              <a:t> </a:t>
            </a:r>
            <a:r>
              <a:rPr lang="en-US" dirty="0" err="1"/>
              <a:t>publice</a:t>
            </a:r>
            <a:r>
              <a:rPr lang="en-US" dirty="0"/>
              <a:t> </a:t>
            </a:r>
            <a:r>
              <a:rPr lang="en-US" dirty="0" err="1"/>
              <a:t>aduc</a:t>
            </a:r>
            <a:r>
              <a:rPr lang="en-US" dirty="0"/>
              <a:t> </a:t>
            </a:r>
            <a:r>
              <a:rPr lang="en-US" dirty="0" err="1"/>
              <a:t>rezultate</a:t>
            </a:r>
            <a:r>
              <a:rPr lang="en-US" dirty="0"/>
              <a:t> concrete </a:t>
            </a:r>
            <a:r>
              <a:rPr lang="en-US" dirty="0" err="1"/>
              <a:t>și</a:t>
            </a:r>
            <a:r>
              <a:rPr lang="en-US" dirty="0"/>
              <a:t> </a:t>
            </a:r>
            <a:r>
              <a:rPr lang="en-US" dirty="0" err="1"/>
              <a:t>măsurabile</a:t>
            </a:r>
            <a:r>
              <a:rPr lang="en-US" dirty="0"/>
              <a:t> </a:t>
            </a:r>
            <a:r>
              <a:rPr lang="en-US" dirty="0" err="1"/>
              <a:t>pentru</a:t>
            </a:r>
            <a:r>
              <a:rPr lang="en-US" dirty="0"/>
              <a:t> </a:t>
            </a:r>
            <a:r>
              <a:rPr lang="en-US" dirty="0" err="1"/>
              <a:t>cetățeni</a:t>
            </a:r>
            <a:r>
              <a:rPr lang="en-US" dirty="0"/>
              <a:t>.”</a:t>
            </a:r>
          </a:p>
          <a:p>
            <a:endParaRPr lang="en-US" dirty="0"/>
          </a:p>
          <a:p>
            <a:endParaRPr lang="en-US" dirty="0"/>
          </a:p>
          <a:p>
            <a:r>
              <a:rPr lang="en-US" dirty="0"/>
              <a:t>Al </a:t>
            </a:r>
            <a:r>
              <a:rPr lang="en-US" dirty="0" err="1"/>
              <a:t>treilea</a:t>
            </a:r>
            <a:r>
              <a:rPr lang="en-US" dirty="0"/>
              <a:t> </a:t>
            </a:r>
            <a:r>
              <a:rPr lang="en-US" dirty="0" err="1"/>
              <a:t>beneficiu</a:t>
            </a:r>
            <a:r>
              <a:rPr lang="en-US" dirty="0"/>
              <a:t> </a:t>
            </a:r>
            <a:r>
              <a:rPr lang="en-US" dirty="0" err="1"/>
              <a:t>este</a:t>
            </a:r>
            <a:r>
              <a:rPr lang="en-US" dirty="0"/>
              <a:t> </a:t>
            </a:r>
            <a:r>
              <a:rPr lang="en-US" dirty="0" err="1"/>
              <a:t>că</a:t>
            </a:r>
            <a:r>
              <a:rPr lang="en-US" dirty="0"/>
              <a:t> SAS </a:t>
            </a:r>
            <a:r>
              <a:rPr lang="en-US" dirty="0" err="1"/>
              <a:t>ajută</a:t>
            </a:r>
            <a:r>
              <a:rPr lang="en-US" dirty="0"/>
              <a:t> </a:t>
            </a:r>
            <a:r>
              <a:rPr lang="en-US" dirty="0" err="1"/>
              <a:t>instituțiile</a:t>
            </a:r>
            <a:r>
              <a:rPr lang="en-US" dirty="0"/>
              <a:t> </a:t>
            </a:r>
            <a:r>
              <a:rPr lang="en-US" dirty="0" err="1"/>
              <a:t>să</a:t>
            </a:r>
            <a:r>
              <a:rPr lang="en-US" dirty="0"/>
              <a:t> </a:t>
            </a:r>
            <a:r>
              <a:rPr lang="en-US" b="1" dirty="0" err="1"/>
              <a:t>direcționeze</a:t>
            </a:r>
            <a:r>
              <a:rPr lang="en-US" b="1" dirty="0"/>
              <a:t> </a:t>
            </a:r>
            <a:r>
              <a:rPr lang="en-US" b="1" dirty="0" err="1"/>
              <a:t>mai</a:t>
            </a:r>
            <a:r>
              <a:rPr lang="en-US" b="1" dirty="0"/>
              <a:t> bine </a:t>
            </a:r>
            <a:r>
              <a:rPr lang="en-US" b="1" dirty="0" err="1"/>
              <a:t>resursele</a:t>
            </a:r>
            <a:r>
              <a:rPr lang="en-US" dirty="0"/>
              <a:t> </a:t>
            </a:r>
            <a:r>
              <a:rPr lang="en-US" dirty="0" err="1"/>
              <a:t>către</a:t>
            </a:r>
            <a:r>
              <a:rPr lang="en-US" dirty="0"/>
              <a:t> </a:t>
            </a:r>
            <a:r>
              <a:rPr lang="en-US" dirty="0" err="1"/>
              <a:t>programe</a:t>
            </a:r>
            <a:r>
              <a:rPr lang="en-US" dirty="0"/>
              <a:t> care </a:t>
            </a:r>
            <a:r>
              <a:rPr lang="en-US" dirty="0" err="1"/>
              <a:t>chiar</a:t>
            </a:r>
            <a:r>
              <a:rPr lang="en-US" dirty="0"/>
              <a:t> </a:t>
            </a:r>
            <a:r>
              <a:rPr lang="en-US" dirty="0" err="1"/>
              <a:t>produc</a:t>
            </a:r>
            <a:r>
              <a:rPr lang="en-US" dirty="0"/>
              <a:t> impact.</a:t>
            </a:r>
          </a:p>
          <a:p>
            <a:r>
              <a:rPr lang="en-US" dirty="0" err="1"/>
              <a:t>Gândiți-vă</a:t>
            </a:r>
            <a:r>
              <a:rPr lang="en-US" dirty="0"/>
              <a:t> la </a:t>
            </a:r>
            <a:r>
              <a:rPr lang="en-US" dirty="0" err="1"/>
              <a:t>programele</a:t>
            </a:r>
            <a:r>
              <a:rPr lang="en-US" dirty="0"/>
              <a:t> </a:t>
            </a:r>
            <a:r>
              <a:rPr lang="en-US" dirty="0" err="1"/>
              <a:t>sociale</a:t>
            </a:r>
            <a:r>
              <a:rPr lang="en-US" dirty="0"/>
              <a:t> — </a:t>
            </a:r>
            <a:r>
              <a:rPr lang="en-US" dirty="0" err="1"/>
              <a:t>investiții</a:t>
            </a:r>
            <a:r>
              <a:rPr lang="en-US" dirty="0"/>
              <a:t> </a:t>
            </a:r>
            <a:r>
              <a:rPr lang="en-US" dirty="0" err="1"/>
              <a:t>în</a:t>
            </a:r>
            <a:r>
              <a:rPr lang="en-US" dirty="0"/>
              <a:t> </a:t>
            </a:r>
            <a:r>
              <a:rPr lang="en-US" dirty="0" err="1"/>
              <a:t>oameni</a:t>
            </a:r>
            <a:r>
              <a:rPr lang="en-US" dirty="0"/>
              <a:t>, create </a:t>
            </a:r>
            <a:r>
              <a:rPr lang="en-US" dirty="0" err="1"/>
              <a:t>pentru</a:t>
            </a:r>
            <a:r>
              <a:rPr lang="en-US" dirty="0"/>
              <a:t> a-</a:t>
            </a:r>
            <a:r>
              <a:rPr lang="en-US" dirty="0" err="1"/>
              <a:t>i</a:t>
            </a:r>
            <a:r>
              <a:rPr lang="en-US" dirty="0"/>
              <a:t> </a:t>
            </a:r>
            <a:r>
              <a:rPr lang="en-US" dirty="0" err="1"/>
              <a:t>ajuta</a:t>
            </a:r>
            <a:r>
              <a:rPr lang="en-US" dirty="0"/>
              <a:t> pe </a:t>
            </a:r>
            <a:r>
              <a:rPr lang="en-US" dirty="0" err="1"/>
              <a:t>cei</a:t>
            </a:r>
            <a:r>
              <a:rPr lang="en-US" dirty="0"/>
              <a:t> care au </a:t>
            </a:r>
            <a:r>
              <a:rPr lang="en-US" dirty="0" err="1"/>
              <a:t>cea</a:t>
            </a:r>
            <a:r>
              <a:rPr lang="en-US" dirty="0"/>
              <a:t> </a:t>
            </a:r>
            <a:r>
              <a:rPr lang="en-US" dirty="0" err="1"/>
              <a:t>mai</a:t>
            </a:r>
            <a:r>
              <a:rPr lang="en-US" dirty="0"/>
              <a:t> mare </a:t>
            </a:r>
            <a:r>
              <a:rPr lang="en-US" dirty="0" err="1"/>
              <a:t>nevoie</a:t>
            </a:r>
            <a:r>
              <a:rPr lang="en-US" dirty="0"/>
              <a:t>.</a:t>
            </a:r>
            <a:br>
              <a:rPr lang="en-US" dirty="0"/>
            </a:br>
            <a:r>
              <a:rPr lang="en-US" dirty="0" err="1"/>
              <a:t>În</a:t>
            </a:r>
            <a:r>
              <a:rPr lang="en-US" dirty="0"/>
              <a:t> </a:t>
            </a:r>
            <a:r>
              <a:rPr lang="en-US" dirty="0" err="1"/>
              <a:t>realitate</a:t>
            </a:r>
            <a:r>
              <a:rPr lang="en-US" dirty="0"/>
              <a:t> </a:t>
            </a:r>
            <a:r>
              <a:rPr lang="en-US" dirty="0" err="1"/>
              <a:t>însă</a:t>
            </a:r>
            <a:r>
              <a:rPr lang="en-US" dirty="0"/>
              <a:t>, </a:t>
            </a:r>
            <a:r>
              <a:rPr lang="en-US" dirty="0" err="1"/>
              <a:t>multe</a:t>
            </a:r>
            <a:r>
              <a:rPr lang="en-US" dirty="0"/>
              <a:t> </a:t>
            </a:r>
            <a:r>
              <a:rPr lang="en-US" dirty="0" err="1"/>
              <a:t>agenții</a:t>
            </a:r>
            <a:r>
              <a:rPr lang="en-US" dirty="0"/>
              <a:t> </a:t>
            </a:r>
            <a:r>
              <a:rPr lang="en-US" dirty="0" err="1"/>
              <a:t>ajung</a:t>
            </a:r>
            <a:r>
              <a:rPr lang="en-US" dirty="0"/>
              <a:t> </a:t>
            </a:r>
            <a:r>
              <a:rPr lang="en-US" dirty="0" err="1"/>
              <a:t>să</a:t>
            </a:r>
            <a:r>
              <a:rPr lang="en-US" dirty="0"/>
              <a:t> se </a:t>
            </a:r>
            <a:r>
              <a:rPr lang="en-US" dirty="0" err="1"/>
              <a:t>întrebe</a:t>
            </a:r>
            <a:r>
              <a:rPr lang="en-US" dirty="0"/>
              <a:t>: </a:t>
            </a:r>
            <a:r>
              <a:rPr lang="en-US" i="1" dirty="0"/>
              <a:t>Facem cu </a:t>
            </a:r>
            <a:r>
              <a:rPr lang="en-US" i="1" dirty="0" err="1"/>
              <a:t>adevărat</a:t>
            </a:r>
            <a:r>
              <a:rPr lang="en-US" i="1" dirty="0"/>
              <a:t> o </a:t>
            </a:r>
            <a:r>
              <a:rPr lang="en-US" i="1" dirty="0" err="1"/>
              <a:t>diferență</a:t>
            </a:r>
            <a:r>
              <a:rPr lang="en-US" i="1" dirty="0"/>
              <a:t>? Cum </a:t>
            </a:r>
            <a:r>
              <a:rPr lang="en-US" i="1" dirty="0" err="1"/>
              <a:t>știm</a:t>
            </a:r>
            <a:r>
              <a:rPr lang="en-US" i="1" dirty="0"/>
              <a:t> </a:t>
            </a:r>
            <a:r>
              <a:rPr lang="en-US" i="1" dirty="0" err="1"/>
              <a:t>ce</a:t>
            </a:r>
            <a:r>
              <a:rPr lang="en-US" i="1" dirty="0"/>
              <a:t> </a:t>
            </a:r>
            <a:r>
              <a:rPr lang="en-US" i="1" dirty="0" err="1"/>
              <a:t>funcționează</a:t>
            </a:r>
            <a:r>
              <a:rPr lang="en-US" i="1" dirty="0"/>
              <a:t>?</a:t>
            </a:r>
            <a:endParaRPr lang="en-US" dirty="0"/>
          </a:p>
          <a:p>
            <a:r>
              <a:rPr lang="en-US" dirty="0"/>
              <a:t>SAS </a:t>
            </a:r>
            <a:r>
              <a:rPr lang="en-US" dirty="0" err="1"/>
              <a:t>aduce</a:t>
            </a:r>
            <a:r>
              <a:rPr lang="en-US" dirty="0"/>
              <a:t> </a:t>
            </a:r>
            <a:r>
              <a:rPr lang="en-US" dirty="0" err="1"/>
              <a:t>claritate</a:t>
            </a:r>
            <a:r>
              <a:rPr lang="en-US" dirty="0"/>
              <a:t>. Prin </a:t>
            </a:r>
            <a:r>
              <a:rPr lang="en-US" b="1" dirty="0" err="1"/>
              <a:t>modele</a:t>
            </a:r>
            <a:r>
              <a:rPr lang="en-US" b="1" dirty="0"/>
              <a:t> </a:t>
            </a:r>
            <a:r>
              <a:rPr lang="en-US" b="1" dirty="0" err="1"/>
              <a:t>avansate</a:t>
            </a:r>
            <a:r>
              <a:rPr lang="en-US" b="1" dirty="0"/>
              <a:t> de </a:t>
            </a:r>
            <a:r>
              <a:rPr lang="en-US" b="1" dirty="0" err="1"/>
              <a:t>predicție</a:t>
            </a:r>
            <a:r>
              <a:rPr lang="en-US" b="1" dirty="0"/>
              <a:t> </a:t>
            </a:r>
            <a:r>
              <a:rPr lang="en-US" b="1" dirty="0" err="1"/>
              <a:t>și</a:t>
            </a:r>
            <a:r>
              <a:rPr lang="en-US" b="1" dirty="0"/>
              <a:t> </a:t>
            </a:r>
            <a:r>
              <a:rPr lang="en-US" b="1" dirty="0" err="1"/>
              <a:t>inteligență</a:t>
            </a:r>
            <a:r>
              <a:rPr lang="en-US" b="1" dirty="0"/>
              <a:t> </a:t>
            </a:r>
            <a:r>
              <a:rPr lang="en-US" b="1" dirty="0" err="1"/>
              <a:t>artificială</a:t>
            </a:r>
            <a:r>
              <a:rPr lang="en-US" dirty="0"/>
              <a:t>, </a:t>
            </a:r>
            <a:r>
              <a:rPr lang="en-US" dirty="0" err="1"/>
              <a:t>poate</a:t>
            </a:r>
            <a:r>
              <a:rPr lang="en-US" dirty="0"/>
              <a:t> </a:t>
            </a:r>
            <a:r>
              <a:rPr lang="en-US" dirty="0" err="1"/>
              <a:t>anticipa</a:t>
            </a:r>
            <a:r>
              <a:rPr lang="en-US" dirty="0"/>
              <a:t> </a:t>
            </a:r>
            <a:r>
              <a:rPr lang="en-US" dirty="0" err="1"/>
              <a:t>ce</a:t>
            </a:r>
            <a:r>
              <a:rPr lang="en-US" dirty="0"/>
              <a:t> </a:t>
            </a:r>
            <a:r>
              <a:rPr lang="en-US" dirty="0" err="1"/>
              <a:t>servicii</a:t>
            </a:r>
            <a:r>
              <a:rPr lang="en-US" dirty="0"/>
              <a:t> </a:t>
            </a:r>
            <a:r>
              <a:rPr lang="en-US" dirty="0" err="1"/>
              <a:t>și</a:t>
            </a:r>
            <a:r>
              <a:rPr lang="en-US" dirty="0"/>
              <a:t> </a:t>
            </a:r>
            <a:r>
              <a:rPr lang="en-US" dirty="0" err="1"/>
              <a:t>intervenții</a:t>
            </a:r>
            <a:r>
              <a:rPr lang="en-US" dirty="0"/>
              <a:t> </a:t>
            </a:r>
            <a:r>
              <a:rPr lang="en-US" dirty="0" err="1"/>
              <a:t>oferă</a:t>
            </a:r>
            <a:r>
              <a:rPr lang="en-US" dirty="0"/>
              <a:t> </a:t>
            </a:r>
            <a:r>
              <a:rPr lang="en-US" dirty="0" err="1"/>
              <a:t>cele</a:t>
            </a:r>
            <a:r>
              <a:rPr lang="en-US" dirty="0"/>
              <a:t> </a:t>
            </a:r>
            <a:r>
              <a:rPr lang="en-US" dirty="0" err="1"/>
              <a:t>mai</a:t>
            </a:r>
            <a:r>
              <a:rPr lang="en-US" dirty="0"/>
              <a:t> </a:t>
            </a:r>
            <a:r>
              <a:rPr lang="en-US" dirty="0" err="1"/>
              <a:t>bune</a:t>
            </a:r>
            <a:r>
              <a:rPr lang="en-US" dirty="0"/>
              <a:t> </a:t>
            </a:r>
            <a:r>
              <a:rPr lang="en-US" dirty="0" err="1"/>
              <a:t>rezultate</a:t>
            </a:r>
            <a:r>
              <a:rPr lang="en-US" dirty="0"/>
              <a:t>.</a:t>
            </a:r>
            <a:br>
              <a:rPr lang="en-US" dirty="0"/>
            </a:br>
            <a:r>
              <a:rPr lang="en-US" dirty="0" err="1"/>
              <a:t>Metodele</a:t>
            </a:r>
            <a:r>
              <a:rPr lang="en-US" dirty="0"/>
              <a:t> </a:t>
            </a:r>
            <a:r>
              <a:rPr lang="en-US" dirty="0" err="1"/>
              <a:t>astea</a:t>
            </a:r>
            <a:r>
              <a:rPr lang="en-US" dirty="0"/>
              <a:t> sunt </a:t>
            </a:r>
            <a:r>
              <a:rPr lang="en-US" dirty="0" err="1"/>
              <a:t>deja</a:t>
            </a:r>
            <a:r>
              <a:rPr lang="en-US" dirty="0"/>
              <a:t> </a:t>
            </a:r>
            <a:r>
              <a:rPr lang="en-US" b="1" dirty="0"/>
              <a:t>validate </a:t>
            </a:r>
            <a:r>
              <a:rPr lang="en-US" b="1" dirty="0" err="1"/>
              <a:t>în</a:t>
            </a:r>
            <a:r>
              <a:rPr lang="en-US" b="1" dirty="0"/>
              <a:t> </a:t>
            </a:r>
            <a:r>
              <a:rPr lang="en-US" b="1" dirty="0" err="1"/>
              <a:t>programe</a:t>
            </a:r>
            <a:r>
              <a:rPr lang="en-US" b="1" dirty="0"/>
              <a:t> </a:t>
            </a:r>
            <a:r>
              <a:rPr lang="en-US" b="1" dirty="0" err="1"/>
              <a:t>guvernamentale</a:t>
            </a:r>
            <a:r>
              <a:rPr lang="en-US" b="1" dirty="0"/>
              <a:t> de </a:t>
            </a:r>
            <a:r>
              <a:rPr lang="en-US" b="1" dirty="0" err="1"/>
              <a:t>succes</a:t>
            </a:r>
            <a:r>
              <a:rPr lang="en-US" dirty="0"/>
              <a:t>, </a:t>
            </a:r>
            <a:r>
              <a:rPr lang="en-US" dirty="0" err="1"/>
              <a:t>ceea</a:t>
            </a:r>
            <a:r>
              <a:rPr lang="en-US" dirty="0"/>
              <a:t> </a:t>
            </a:r>
            <a:r>
              <a:rPr lang="en-US" dirty="0" err="1"/>
              <a:t>ce</a:t>
            </a:r>
            <a:r>
              <a:rPr lang="en-US" dirty="0"/>
              <a:t> reduce </a:t>
            </a:r>
            <a:r>
              <a:rPr lang="en-US" dirty="0" err="1"/>
              <a:t>riscul</a:t>
            </a:r>
            <a:r>
              <a:rPr lang="en-US" dirty="0"/>
              <a:t> </a:t>
            </a:r>
            <a:r>
              <a:rPr lang="en-US" dirty="0" err="1"/>
              <a:t>și</a:t>
            </a:r>
            <a:r>
              <a:rPr lang="en-US" dirty="0"/>
              <a:t> </a:t>
            </a:r>
            <a:r>
              <a:rPr lang="en-US" dirty="0" err="1"/>
              <a:t>accelerează</a:t>
            </a:r>
            <a:r>
              <a:rPr lang="en-US" dirty="0"/>
              <a:t> </a:t>
            </a:r>
            <a:r>
              <a:rPr lang="en-US" dirty="0" err="1"/>
              <a:t>implementarea</a:t>
            </a:r>
            <a:r>
              <a:rPr lang="en-US" dirty="0"/>
              <a:t>.</a:t>
            </a:r>
          </a:p>
          <a:p>
            <a:r>
              <a:rPr lang="en-US" dirty="0" err="1"/>
              <a:t>Astfel</a:t>
            </a:r>
            <a:r>
              <a:rPr lang="en-US" dirty="0"/>
              <a:t>, </a:t>
            </a:r>
            <a:r>
              <a:rPr lang="en-US" dirty="0" err="1"/>
              <a:t>resursele</a:t>
            </a:r>
            <a:r>
              <a:rPr lang="en-US" dirty="0"/>
              <a:t> sunt </a:t>
            </a:r>
            <a:r>
              <a:rPr lang="en-US" dirty="0" err="1"/>
              <a:t>direcționate</a:t>
            </a:r>
            <a:r>
              <a:rPr lang="en-US" dirty="0"/>
              <a:t> </a:t>
            </a:r>
            <a:r>
              <a:rPr lang="en-US" dirty="0" err="1"/>
              <a:t>acolo</a:t>
            </a:r>
            <a:r>
              <a:rPr lang="en-US" dirty="0"/>
              <a:t> </a:t>
            </a:r>
            <a:r>
              <a:rPr lang="en-US" dirty="0" err="1"/>
              <a:t>unde</a:t>
            </a:r>
            <a:r>
              <a:rPr lang="en-US" dirty="0"/>
              <a:t> </a:t>
            </a:r>
            <a:r>
              <a:rPr lang="en-US" dirty="0" err="1"/>
              <a:t>contează</a:t>
            </a:r>
            <a:r>
              <a:rPr lang="en-US" dirty="0"/>
              <a:t> cu </a:t>
            </a:r>
            <a:r>
              <a:rPr lang="en-US" dirty="0" err="1"/>
              <a:t>adevărat</a:t>
            </a:r>
            <a:r>
              <a:rPr lang="en-US" dirty="0"/>
              <a:t> — </a:t>
            </a:r>
            <a:r>
              <a:rPr lang="en-US" dirty="0" err="1"/>
              <a:t>iar</a:t>
            </a:r>
            <a:r>
              <a:rPr lang="en-US" dirty="0"/>
              <a:t> </a:t>
            </a:r>
            <a:r>
              <a:rPr lang="en-US" dirty="0" err="1"/>
              <a:t>investițiile</a:t>
            </a:r>
            <a:r>
              <a:rPr lang="en-US" dirty="0"/>
              <a:t> </a:t>
            </a:r>
            <a:r>
              <a:rPr lang="en-US" dirty="0" err="1"/>
              <a:t>publice</a:t>
            </a:r>
            <a:r>
              <a:rPr lang="en-US" dirty="0"/>
              <a:t> se </a:t>
            </a:r>
            <a:r>
              <a:rPr lang="en-US" dirty="0" err="1"/>
              <a:t>traduc</a:t>
            </a:r>
            <a:r>
              <a:rPr lang="en-US" dirty="0"/>
              <a:t> </a:t>
            </a:r>
            <a:r>
              <a:rPr lang="en-US" dirty="0" err="1"/>
              <a:t>în</a:t>
            </a:r>
            <a:r>
              <a:rPr lang="en-US" dirty="0"/>
              <a:t> </a:t>
            </a:r>
            <a:r>
              <a:rPr lang="en-US" b="1" dirty="0" err="1"/>
              <a:t>rezultate</a:t>
            </a:r>
            <a:r>
              <a:rPr lang="en-US" b="1" dirty="0"/>
              <a:t> concrete </a:t>
            </a:r>
            <a:r>
              <a:rPr lang="en-US" b="1" dirty="0" err="1"/>
              <a:t>pentru</a:t>
            </a:r>
            <a:r>
              <a:rPr lang="en-US" b="1" dirty="0"/>
              <a:t> </a:t>
            </a:r>
            <a:r>
              <a:rPr lang="en-US" b="1" dirty="0" err="1"/>
              <a:t>cetățeni</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solidFill>
                <a:schemeClr val="accent3"/>
              </a:solidFill>
            </a:endParaRPr>
          </a:p>
        </p:txBody>
      </p:sp>
    </p:spTree>
    <p:extLst>
      <p:ext uri="{BB962C8B-B14F-4D97-AF65-F5344CB8AC3E}">
        <p14:creationId xmlns:p14="http://schemas.microsoft.com/office/powerpoint/2010/main" val="59297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Un alt </a:t>
            </a:r>
            <a:r>
              <a:rPr lang="en-US" sz="2400" b="0" i="0" kern="1200" dirty="0" err="1">
                <a:solidFill>
                  <a:schemeClr val="tx1"/>
                </a:solidFill>
                <a:effectLst/>
                <a:latin typeface="+mn-lt"/>
                <a:ea typeface="+mn-ea"/>
                <a:cs typeface="+mn-cs"/>
              </a:rPr>
              <a:t>exemplu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interesant</a:t>
            </a:r>
            <a:r>
              <a:rPr lang="en-US" sz="2400" b="0" i="0" kern="1200" dirty="0">
                <a:solidFill>
                  <a:schemeClr val="tx1"/>
                </a:solidFill>
                <a:effectLst/>
                <a:latin typeface="+mn-lt"/>
                <a:ea typeface="+mn-ea"/>
                <a:cs typeface="+mn-cs"/>
              </a:rPr>
              <a:t> vine </a:t>
            </a:r>
            <a:r>
              <a:rPr lang="en-US" sz="2400" b="0" i="0" kern="1200" dirty="0" err="1">
                <a:solidFill>
                  <a:schemeClr val="tx1"/>
                </a:solidFill>
                <a:effectLst/>
                <a:latin typeface="+mn-lt"/>
                <a:ea typeface="+mn-ea"/>
                <a:cs typeface="+mn-cs"/>
              </a:rPr>
              <a:t>dintr</a:t>
            </a:r>
            <a:r>
              <a:rPr lang="en-US" sz="2400" b="0" i="0" kern="1200" dirty="0">
                <a:solidFill>
                  <a:schemeClr val="tx1"/>
                </a:solidFill>
                <a:effectLst/>
                <a:latin typeface="+mn-lt"/>
                <a:ea typeface="+mn-ea"/>
                <a:cs typeface="+mn-cs"/>
              </a:rPr>
              <a:t>-o </a:t>
            </a:r>
            <a:r>
              <a:rPr lang="en-US" sz="2400" b="0" i="0" kern="1200" dirty="0" err="1">
                <a:solidFill>
                  <a:schemeClr val="tx1"/>
                </a:solidFill>
                <a:effectLst/>
                <a:latin typeface="+mn-lt"/>
                <a:ea typeface="+mn-ea"/>
                <a:cs typeface="+mn-cs"/>
              </a:rPr>
              <a:t>agenție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guvernamentală</a:t>
            </a:r>
            <a:r>
              <a:rPr lang="en-US" sz="2400" b="0" i="0" kern="1200" dirty="0">
                <a:solidFill>
                  <a:schemeClr val="tx1"/>
                </a:solidFill>
                <a:effectLst/>
                <a:latin typeface="+mn-lt"/>
                <a:ea typeface="+mn-ea"/>
                <a:cs typeface="+mn-cs"/>
              </a:rPr>
              <a:t> din SUA, </a:t>
            </a:r>
            <a:r>
              <a:rPr lang="en-US" sz="2400" b="0" i="0" kern="1200" dirty="0" err="1">
                <a:solidFill>
                  <a:schemeClr val="tx1"/>
                </a:solidFill>
                <a:effectLst/>
                <a:latin typeface="+mn-lt"/>
                <a:ea typeface="+mn-ea"/>
                <a:cs typeface="+mn-cs"/>
              </a:rPr>
              <a:t>axată</a:t>
            </a:r>
            <a:r>
              <a:rPr lang="en-US" sz="2400" b="0" i="0" kern="1200" dirty="0">
                <a:solidFill>
                  <a:schemeClr val="tx1"/>
                </a:solidFill>
                <a:effectLst/>
                <a:latin typeface="+mn-lt"/>
                <a:ea typeface="+mn-ea"/>
                <a:cs typeface="+mn-cs"/>
              </a:rPr>
              <a:t> pe </a:t>
            </a:r>
            <a:r>
              <a:rPr lang="en-US" sz="2400" b="0" i="0" kern="1200" dirty="0" err="1">
                <a:solidFill>
                  <a:schemeClr val="tx1"/>
                </a:solidFill>
                <a:effectLst/>
                <a:latin typeface="+mn-lt"/>
                <a:ea typeface="+mn-ea"/>
                <a:cs typeface="+mn-cs"/>
              </a:rPr>
              <a:t>integritatea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angajaților</a:t>
            </a:r>
            <a:r>
              <a:rPr lang="en-US" sz="2400" b="0" i="0" kern="1200" dirty="0">
                <a:solidFill>
                  <a:schemeClr val="tx1"/>
                </a:solidFill>
                <a:effectLst/>
                <a:latin typeface="+mn-lt"/>
                <a:ea typeface="+mn-ea"/>
                <a:cs typeface="+mn-cs"/>
              </a:rPr>
              <a:t>. Un </a:t>
            </a:r>
            <a:r>
              <a:rPr lang="en-US" sz="2400" b="0" i="0" kern="1200" dirty="0" err="1">
                <a:solidFill>
                  <a:schemeClr val="tx1"/>
                </a:solidFill>
                <a:effectLst/>
                <a:latin typeface="+mn-lt"/>
                <a:ea typeface="+mn-ea"/>
                <a:cs typeface="+mn-cs"/>
              </a:rPr>
              <a:t>fel</a:t>
            </a:r>
            <a:r>
              <a:rPr lang="en-US" sz="2400" b="0" i="0" kern="1200" dirty="0">
                <a:solidFill>
                  <a:schemeClr val="tx1"/>
                </a:solidFill>
                <a:effectLst/>
                <a:latin typeface="+mn-lt"/>
                <a:ea typeface="+mn-ea"/>
                <a:cs typeface="+mn-cs"/>
              </a:rPr>
              <a:t> de ANI.</a:t>
            </a:r>
          </a:p>
          <a:p>
            <a:r>
              <a:rPr lang="en-US" sz="2400" b="0" i="0" kern="1200" dirty="0" err="1">
                <a:solidFill>
                  <a:schemeClr val="tx1"/>
                </a:solidFill>
                <a:effectLst/>
                <a:latin typeface="+mn-lt"/>
                <a:ea typeface="+mn-ea"/>
                <a:cs typeface="+mn-cs"/>
              </a:rPr>
              <a:t>Acestia</a:t>
            </a:r>
            <a:r>
              <a:rPr lang="en-US" sz="2400" b="0" i="0" kern="1200" dirty="0">
                <a:solidFill>
                  <a:schemeClr val="tx1"/>
                </a:solidFill>
                <a:effectLst/>
                <a:latin typeface="+mn-lt"/>
                <a:ea typeface="+mn-ea"/>
                <a:cs typeface="+mn-cs"/>
              </a:rPr>
              <a:t> au </a:t>
            </a:r>
            <a:r>
              <a:rPr lang="en-US" sz="2400" b="0" i="0" kern="1200" dirty="0" err="1">
                <a:solidFill>
                  <a:schemeClr val="tx1"/>
                </a:solidFill>
                <a:effectLst/>
                <a:latin typeface="+mn-lt"/>
                <a:ea typeface="+mn-ea"/>
                <a:cs typeface="+mn-cs"/>
              </a:rPr>
              <a:t>automatizat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complet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procesul</a:t>
            </a:r>
            <a:r>
              <a:rPr lang="en-US" sz="2400" b="0" i="0" kern="1200" dirty="0">
                <a:solidFill>
                  <a:schemeClr val="tx1"/>
                </a:solidFill>
                <a:effectLst/>
                <a:latin typeface="+mn-lt"/>
                <a:ea typeface="+mn-ea"/>
                <a:cs typeface="+mn-cs"/>
              </a:rPr>
              <a:t> — de la </a:t>
            </a:r>
            <a:r>
              <a:rPr lang="en-US" sz="2400" b="0" i="0" kern="1200" dirty="0" err="1">
                <a:solidFill>
                  <a:schemeClr val="tx1"/>
                </a:solidFill>
                <a:effectLst/>
                <a:latin typeface="+mn-lt"/>
                <a:ea typeface="+mn-ea"/>
                <a:cs typeface="+mn-cs"/>
              </a:rPr>
              <a:t>extragerea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curățarea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datelor</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generarea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alertelor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escaladarea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cazurilor</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Astfel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investigațiile</a:t>
            </a:r>
            <a:r>
              <a:rPr lang="en-US" sz="2400" b="0" i="0" kern="1200" dirty="0">
                <a:solidFill>
                  <a:schemeClr val="tx1"/>
                </a:solidFill>
                <a:effectLst/>
                <a:latin typeface="+mn-lt"/>
                <a:ea typeface="+mn-ea"/>
                <a:cs typeface="+mn-cs"/>
              </a:rPr>
              <a:t> au </a:t>
            </a:r>
            <a:r>
              <a:rPr lang="en-US" sz="2400" b="0" i="0" kern="1200" dirty="0" err="1">
                <a:solidFill>
                  <a:schemeClr val="tx1"/>
                </a:solidFill>
                <a:effectLst/>
                <a:latin typeface="+mn-lt"/>
                <a:ea typeface="+mn-ea"/>
                <a:cs typeface="+mn-cs"/>
              </a:rPr>
              <a:t>fost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centralizate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prioritizate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bine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escaladate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către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Oficiul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Inspectorului</a:t>
            </a:r>
            <a:r>
              <a:rPr lang="en-US" sz="2400" b="0" i="0" kern="1200" dirty="0">
                <a:solidFill>
                  <a:schemeClr val="tx1"/>
                </a:solidFill>
                <a:effectLst/>
                <a:latin typeface="+mn-lt"/>
                <a:ea typeface="+mn-ea"/>
                <a:cs typeface="+mn-cs"/>
              </a:rPr>
              <a:t> General </a:t>
            </a:r>
            <a:r>
              <a:rPr lang="en-US" sz="2400" b="0" i="0" kern="1200" dirty="0" err="1">
                <a:solidFill>
                  <a:schemeClr val="tx1"/>
                </a:solidFill>
                <a:effectLst/>
                <a:latin typeface="+mn-lt"/>
                <a:ea typeface="+mn-ea"/>
                <a:cs typeface="+mn-cs"/>
              </a:rPr>
              <a:t>doar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când</a:t>
            </a:r>
            <a:r>
              <a:rPr lang="en-US" sz="2400" b="0" i="0" kern="1200" dirty="0">
                <a:solidFill>
                  <a:schemeClr val="tx1"/>
                </a:solidFill>
                <a:effectLst/>
                <a:latin typeface="+mn-lt"/>
                <a:ea typeface="+mn-ea"/>
                <a:cs typeface="+mn-cs"/>
              </a:rPr>
              <a:t> era </a:t>
            </a:r>
            <a:r>
              <a:rPr lang="en-US" sz="2400" b="0" i="0" kern="1200" dirty="0" err="1">
                <a:solidFill>
                  <a:schemeClr val="tx1"/>
                </a:solidFill>
                <a:effectLst/>
                <a:latin typeface="+mn-lt"/>
                <a:ea typeface="+mn-ea"/>
                <a:cs typeface="+mn-cs"/>
              </a:rPr>
              <a:t>necesar</a:t>
            </a:r>
            <a:r>
              <a:rPr lang="en-US" sz="2400" b="0" i="0" kern="1200" dirty="0">
                <a:solidFill>
                  <a:schemeClr val="tx1"/>
                </a:solidFill>
                <a:effectLst/>
                <a:latin typeface="+mn-lt"/>
                <a:ea typeface="+mn-ea"/>
                <a:cs typeface="+mn-cs"/>
              </a:rPr>
              <a:t>.</a:t>
            </a:r>
          </a:p>
          <a:p>
            <a:r>
              <a:rPr lang="en-US" sz="2400" b="0" i="0" kern="1200" dirty="0">
                <a:solidFill>
                  <a:schemeClr val="tx1"/>
                </a:solidFill>
                <a:effectLst/>
                <a:latin typeface="+mn-lt"/>
                <a:ea typeface="+mn-ea"/>
                <a:cs typeface="+mn-cs"/>
              </a:rPr>
              <a:t>Care a </a:t>
            </a:r>
            <a:r>
              <a:rPr lang="en-US" sz="2400" b="0" i="0" kern="1200" dirty="0" err="1">
                <a:solidFill>
                  <a:schemeClr val="tx1"/>
                </a:solidFill>
                <a:effectLst/>
                <a:latin typeface="+mn-lt"/>
                <a:ea typeface="+mn-ea"/>
                <a:cs typeface="+mn-cs"/>
              </a:rPr>
              <a:t>fost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rezultatul</a:t>
            </a:r>
            <a:r>
              <a:rPr lang="en-US" sz="2400" b="0" i="0" kern="1200" dirty="0">
                <a:solidFill>
                  <a:schemeClr val="tx1"/>
                </a:solidFill>
                <a:effectLst/>
                <a:latin typeface="+mn-lt"/>
                <a:ea typeface="+mn-ea"/>
                <a:cs typeface="+mn-cs"/>
              </a:rPr>
              <a:t>? Un </a:t>
            </a:r>
            <a:r>
              <a:rPr lang="en-US" sz="2400" b="0" i="0" kern="1200" dirty="0" err="1">
                <a:solidFill>
                  <a:schemeClr val="tx1"/>
                </a:solidFill>
                <a:effectLst/>
                <a:latin typeface="+mn-lt"/>
                <a:ea typeface="+mn-ea"/>
                <a:cs typeface="+mn-cs"/>
              </a:rPr>
              <a:t>proces</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investigatie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rapid,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clar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cu o </a:t>
            </a:r>
            <a:r>
              <a:rPr lang="en-US" sz="2400" b="0" i="0" kern="1200" dirty="0" err="1">
                <a:solidFill>
                  <a:schemeClr val="tx1"/>
                </a:solidFill>
                <a:effectLst/>
                <a:latin typeface="+mn-lt"/>
                <a:ea typeface="+mn-ea"/>
                <a:cs typeface="+mn-cs"/>
              </a:rPr>
              <a:t>alocare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eficientă</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resurselor</a:t>
            </a:r>
            <a:r>
              <a:rPr lang="en-US" sz="1200" dirty="0">
                <a:effectLst/>
              </a:rPr>
              <a:t> </a:t>
            </a:r>
          </a:p>
          <a:p>
            <a:endParaRPr lang="en-US" sz="1200" dirty="0">
              <a:effectLst/>
              <a:cs typeface="Calibri"/>
            </a:endParaRPr>
          </a:p>
          <a:p>
            <a:endParaRPr lang="en-US" sz="1200" dirty="0">
              <a:effectLst/>
              <a:cs typeface="Calibri"/>
            </a:endParaRPr>
          </a:p>
          <a:p>
            <a:r>
              <a:rPr lang="en-US" sz="2400" b="0" i="0" kern="1200" dirty="0">
                <a:solidFill>
                  <a:schemeClr val="tx1"/>
                </a:solidFill>
                <a:effectLst/>
                <a:latin typeface="+mn-lt"/>
                <a:ea typeface="+mn-ea"/>
                <a:cs typeface="+mn-cs"/>
              </a:rPr>
              <a:t>O </a:t>
            </a:r>
            <a:r>
              <a:rPr lang="en-US" sz="2400" b="0" i="0" kern="1200" dirty="0" err="1">
                <a:solidFill>
                  <a:schemeClr val="tx1"/>
                </a:solidFill>
                <a:effectLst/>
                <a:latin typeface="+mn-lt"/>
                <a:ea typeface="+mn-ea"/>
                <a:cs typeface="+mn-cs"/>
              </a:rPr>
              <a:t>agenție</a:t>
            </a:r>
            <a:r>
              <a:rPr lang="en-US" sz="2400" b="0" i="0" kern="1200" dirty="0">
                <a:solidFill>
                  <a:schemeClr val="tx1"/>
                </a:solidFill>
                <a:effectLst/>
                <a:latin typeface="+mn-lt"/>
                <a:ea typeface="+mn-ea"/>
                <a:cs typeface="+mn-cs"/>
              </a:rPr>
              <a:t> din US, </a:t>
            </a:r>
            <a:r>
              <a:rPr lang="en-US" sz="2400" b="0" i="0" kern="1200" dirty="0" err="1">
                <a:solidFill>
                  <a:schemeClr val="tx1"/>
                </a:solidFill>
                <a:effectLst/>
                <a:latin typeface="+mn-lt"/>
                <a:ea typeface="+mn-ea"/>
                <a:cs typeface="+mn-cs"/>
              </a:rPr>
              <a:t>echivalentul</a:t>
            </a:r>
            <a:r>
              <a:rPr lang="en-US" sz="2400" b="0" i="0" kern="1200" dirty="0">
                <a:solidFill>
                  <a:schemeClr val="tx1"/>
                </a:solidFill>
                <a:effectLst/>
                <a:latin typeface="+mn-lt"/>
                <a:ea typeface="+mn-ea"/>
                <a:cs typeface="+mn-cs"/>
              </a:rPr>
              <a:t> ANI din Romania, a </a:t>
            </a:r>
            <a:r>
              <a:rPr lang="en-US" sz="2400" b="0" i="0" kern="1200" dirty="0" err="1">
                <a:solidFill>
                  <a:schemeClr val="tx1"/>
                </a:solidFill>
                <a:effectLst/>
                <a:latin typeface="+mn-lt"/>
                <a:ea typeface="+mn-ea"/>
                <a:cs typeface="+mn-cs"/>
              </a:rPr>
              <a:t>automatizat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întregul</a:t>
            </a:r>
            <a:r>
              <a:rPr lang="en-US" sz="2400" b="0" i="0" kern="1200" dirty="0">
                <a:solidFill>
                  <a:schemeClr val="tx1"/>
                </a:solidFill>
                <a:effectLst/>
                <a:latin typeface="+mn-lt"/>
                <a:ea typeface="+mn-ea"/>
                <a:cs typeface="+mn-cs"/>
              </a:rPr>
              <a:t> flux de </a:t>
            </a:r>
            <a:r>
              <a:rPr lang="en-US" sz="2400" b="0" i="0" kern="1200" dirty="0" err="1">
                <a:solidFill>
                  <a:schemeClr val="tx1"/>
                </a:solidFill>
                <a:effectLst/>
                <a:latin typeface="+mn-lt"/>
                <a:ea typeface="+mn-ea"/>
                <a:cs typeface="+mn-cs"/>
              </a:rPr>
              <a:t>investigatie</a:t>
            </a:r>
            <a:r>
              <a:rPr lang="en-US" sz="2400" b="0" i="0" kern="1200" dirty="0">
                <a:solidFill>
                  <a:schemeClr val="tx1"/>
                </a:solidFill>
                <a:effectLst/>
                <a:latin typeface="+mn-lt"/>
                <a:ea typeface="+mn-ea"/>
                <a:cs typeface="+mn-cs"/>
              </a:rPr>
              <a:t>: ETL, </a:t>
            </a:r>
            <a:r>
              <a:rPr lang="en-US" sz="2400" b="0" i="0" kern="1200" dirty="0" err="1">
                <a:solidFill>
                  <a:schemeClr val="tx1"/>
                </a:solidFill>
                <a:effectLst/>
                <a:latin typeface="+mn-lt"/>
                <a:ea typeface="+mn-ea"/>
                <a:cs typeface="+mn-cs"/>
              </a:rPr>
              <a:t>curățarea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datelor</a:t>
            </a:r>
            <a:r>
              <a:rPr lang="en-US" sz="2400" b="0" i="0" kern="1200" dirty="0">
                <a:solidFill>
                  <a:schemeClr val="tx1"/>
                </a:solidFill>
                <a:effectLst/>
                <a:latin typeface="+mn-lt"/>
                <a:ea typeface="+mn-ea"/>
                <a:cs typeface="+mn-cs"/>
              </a:rPr>
              <a:t>, reguli de </a:t>
            </a:r>
            <a:r>
              <a:rPr lang="en-US" sz="2400" b="0" i="0" kern="1200" dirty="0" err="1">
                <a:solidFill>
                  <a:schemeClr val="tx1"/>
                </a:solidFill>
                <a:effectLst/>
                <a:latin typeface="+mn-lt"/>
                <a:ea typeface="+mn-ea"/>
                <a:cs typeface="+mn-cs"/>
              </a:rPr>
              <a:t>monitorizare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a:t>
            </a:r>
            <a:r>
              <a:rPr lang="en-US" sz="2400" b="0" i="0" kern="1200" dirty="0">
                <a:solidFill>
                  <a:schemeClr val="tx1"/>
                </a:solidFill>
                <a:effectLst/>
                <a:latin typeface="+mn-lt"/>
                <a:ea typeface="+mn-ea"/>
                <a:cs typeface="+mn-cs"/>
              </a:rPr>
              <a:t> detective, </a:t>
            </a:r>
            <a:r>
              <a:rPr lang="en-US" sz="2400" b="0" i="0" kern="1200" dirty="0" err="1">
                <a:solidFill>
                  <a:schemeClr val="tx1"/>
                </a:solidFill>
                <a:effectLst/>
                <a:latin typeface="+mn-lt"/>
                <a:ea typeface="+mn-ea"/>
                <a:cs typeface="+mn-cs"/>
              </a:rPr>
              <a:t>modele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generare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alerte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escaladare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doar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atunci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când</a:t>
            </a:r>
            <a:r>
              <a:rPr lang="en-US" sz="2400" b="0" i="0" kern="1200" dirty="0">
                <a:solidFill>
                  <a:schemeClr val="tx1"/>
                </a:solidFill>
                <a:effectLst/>
                <a:latin typeface="+mn-lt"/>
                <a:ea typeface="+mn-ea"/>
                <a:cs typeface="+mn-cs"/>
              </a:rPr>
              <a:t> e </a:t>
            </a:r>
            <a:r>
              <a:rPr lang="en-US" sz="2400" b="0" i="0" kern="1200" dirty="0" err="1">
                <a:solidFill>
                  <a:schemeClr val="tx1"/>
                </a:solidFill>
                <a:effectLst/>
                <a:latin typeface="+mn-lt"/>
                <a:ea typeface="+mn-ea"/>
                <a:cs typeface="+mn-cs"/>
              </a:rPr>
              <a:t>necesar</a:t>
            </a:r>
            <a:r>
              <a:rPr lang="en-US" sz="2400" b="0" i="0" kern="1200" dirty="0">
                <a:solidFill>
                  <a:schemeClr val="tx1"/>
                </a:solidFill>
                <a:effectLst/>
                <a:latin typeface="+mn-lt"/>
                <a:ea typeface="+mn-ea"/>
                <a:cs typeface="+mn-cs"/>
              </a:rPr>
              <a:t>. Efectul: </a:t>
            </a:r>
            <a:r>
              <a:rPr lang="en-US" sz="2400" b="0" i="0" kern="1200" dirty="0" err="1">
                <a:solidFill>
                  <a:schemeClr val="tx1"/>
                </a:solidFill>
                <a:effectLst/>
                <a:latin typeface="+mn-lt"/>
                <a:ea typeface="+mn-ea"/>
                <a:cs typeface="+mn-cs"/>
              </a:rPr>
              <a:t>cazuri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centralizate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prioritizare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bună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folosirea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eficientă</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resurselor</a:t>
            </a:r>
            <a:r>
              <a:rPr lang="en-US" sz="2400" b="0" i="0" kern="1200" dirty="0">
                <a:solidFill>
                  <a:schemeClr val="tx1"/>
                </a:solidFill>
                <a:effectLst/>
                <a:latin typeface="+mn-lt"/>
                <a:ea typeface="+mn-ea"/>
                <a:cs typeface="+mn-cs"/>
              </a:rPr>
              <a:t>.</a:t>
            </a:r>
            <a:r>
              <a:rPr lang="en-US" sz="1200" dirty="0">
                <a:effectLst/>
              </a:rPr>
              <a:t> </a:t>
            </a:r>
            <a:endParaRPr lang="en-US" sz="1200" dirty="0">
              <a:cs typeface="Calibri"/>
            </a:endParaRPr>
          </a:p>
        </p:txBody>
      </p:sp>
    </p:spTree>
    <p:extLst>
      <p:ext uri="{BB962C8B-B14F-4D97-AF65-F5344CB8AC3E}">
        <p14:creationId xmlns:p14="http://schemas.microsoft.com/office/powerpoint/2010/main" val="211125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6463" y="6022975"/>
            <a:ext cx="28889326" cy="16251238"/>
          </a:xfrm>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Un aspect crucial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orice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instituție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implementarea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rapidă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sigură</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noilor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soluții</a:t>
            </a:r>
            <a:r>
              <a:rPr lang="en-US" sz="2400" b="0" i="0" kern="1200" dirty="0">
                <a:solidFill>
                  <a:schemeClr val="tx1"/>
                </a:solidFill>
                <a:effectLst/>
                <a:latin typeface="+mn-lt"/>
                <a:ea typeface="+mn-ea"/>
                <a:cs typeface="+mn-cs"/>
              </a:rPr>
              <a:t>.</a:t>
            </a:r>
          </a:p>
          <a:p>
            <a:r>
              <a:rPr lang="en-US" sz="2400" b="1" i="0" kern="1200" dirty="0">
                <a:solidFill>
                  <a:schemeClr val="tx1"/>
                </a:solidFill>
                <a:effectLst/>
                <a:latin typeface="+mn-lt"/>
                <a:ea typeface="+mn-ea"/>
                <a:cs typeface="+mn-cs"/>
              </a:rPr>
              <a:t>SAS Viya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o </a:t>
            </a:r>
            <a:r>
              <a:rPr lang="en-US" sz="2400" b="0" i="0" kern="1200" dirty="0" err="1">
                <a:solidFill>
                  <a:schemeClr val="tx1"/>
                </a:solidFill>
                <a:effectLst/>
                <a:latin typeface="+mn-lt"/>
                <a:ea typeface="+mn-ea"/>
                <a:cs typeface="+mn-cs"/>
              </a:rPr>
              <a:t>platformă</a:t>
            </a:r>
            <a:r>
              <a:rPr lang="en-US" sz="2400" b="0"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deschisă</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și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interoperabilă</a:t>
            </a:r>
            <a:r>
              <a:rPr lang="en-US" sz="2400" b="0" i="0" kern="1200" dirty="0">
                <a:solidFill>
                  <a:schemeClr val="tx1"/>
                </a:solidFill>
                <a:effectLst/>
                <a:latin typeface="+mn-lt"/>
                <a:ea typeface="+mn-ea"/>
                <a:cs typeface="+mn-cs"/>
              </a:rPr>
              <a:t>, care se </a:t>
            </a:r>
            <a:r>
              <a:rPr lang="en-US" sz="2400" b="0" i="0" kern="1200" dirty="0" err="1">
                <a:solidFill>
                  <a:schemeClr val="tx1"/>
                </a:solidFill>
                <a:effectLst/>
                <a:latin typeface="+mn-lt"/>
                <a:ea typeface="+mn-ea"/>
                <a:cs typeface="+mn-cs"/>
              </a:rPr>
              <a:t>integrează</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tehnologia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existentă</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fără</a:t>
            </a:r>
            <a:r>
              <a:rPr lang="en-US" sz="2400" b="0" i="0" kern="1200" dirty="0">
                <a:solidFill>
                  <a:schemeClr val="tx1"/>
                </a:solidFill>
                <a:effectLst/>
                <a:latin typeface="+mn-lt"/>
                <a:ea typeface="+mn-ea"/>
                <a:cs typeface="+mn-cs"/>
              </a:rPr>
              <a:t> a fi </a:t>
            </a:r>
            <a:r>
              <a:rPr lang="en-US" sz="2400" b="0" i="0" kern="1200" dirty="0" err="1">
                <a:solidFill>
                  <a:schemeClr val="tx1"/>
                </a:solidFill>
                <a:effectLst/>
                <a:latin typeface="+mn-lt"/>
                <a:ea typeface="+mn-ea"/>
                <a:cs typeface="+mn-cs"/>
              </a:rPr>
              <a:t>nevoie</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înlocuiri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costisitoare</a:t>
            </a:r>
            <a:r>
              <a:rPr lang="en-US" sz="2400" b="0" i="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799090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6463" y="6022975"/>
            <a:ext cx="28889326" cy="16251238"/>
          </a:xfrm>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Prin </a:t>
            </a:r>
            <a:r>
              <a:rPr lang="en-US" sz="2400" b="1" i="0" kern="1200" dirty="0">
                <a:solidFill>
                  <a:schemeClr val="tx1"/>
                </a:solidFill>
                <a:effectLst/>
                <a:latin typeface="+mn-lt"/>
                <a:ea typeface="+mn-ea"/>
                <a:cs typeface="+mn-cs"/>
              </a:rPr>
              <a:t>API-</a:t>
            </a:r>
            <a:r>
              <a:rPr lang="en-US" sz="2400" b="1" i="0" kern="1200" dirty="0" err="1">
                <a:solidFill>
                  <a:schemeClr val="tx1"/>
                </a:solidFill>
                <a:effectLst/>
                <a:latin typeface="+mn-lt"/>
                <a:ea typeface="+mn-ea"/>
                <a:cs typeface="+mn-cs"/>
              </a:rPr>
              <a:t>uri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deschise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instrumente</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analiză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vizuală</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democratizează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accesul</a:t>
            </a:r>
            <a:r>
              <a:rPr lang="en-US" sz="2400" b="0" i="0" kern="1200" dirty="0">
                <a:solidFill>
                  <a:schemeClr val="tx1"/>
                </a:solidFill>
                <a:effectLst/>
                <a:latin typeface="+mn-lt"/>
                <a:ea typeface="+mn-ea"/>
                <a:cs typeface="+mn-cs"/>
              </a:rPr>
              <a:t> la zona </a:t>
            </a:r>
            <a:r>
              <a:rPr lang="en-US" sz="2400" b="0" i="0" kern="1200" dirty="0" err="1">
                <a:solidFill>
                  <a:schemeClr val="tx1"/>
                </a:solidFill>
                <a:effectLst/>
                <a:latin typeface="+mn-lt"/>
                <a:ea typeface="+mn-ea"/>
                <a:cs typeface="+mn-cs"/>
              </a:rPr>
              <a:t>analitică</a:t>
            </a:r>
            <a:r>
              <a:rPr lang="en-US" sz="2400" b="0" i="0" kern="1200" dirty="0">
                <a:solidFill>
                  <a:schemeClr val="tx1"/>
                </a:solidFill>
                <a:effectLst/>
                <a:latin typeface="+mn-lt"/>
                <a:ea typeface="+mn-ea"/>
                <a:cs typeface="+mn-cs"/>
              </a:rPr>
              <a:t> — Noi ii </a:t>
            </a:r>
            <a:r>
              <a:rPr lang="en-US" sz="2400" b="0" i="0" kern="1200" dirty="0" err="1">
                <a:solidFill>
                  <a:schemeClr val="tx1"/>
                </a:solidFill>
                <a:effectLst/>
                <a:latin typeface="+mn-lt"/>
                <a:ea typeface="+mn-ea"/>
                <a:cs typeface="+mn-cs"/>
              </a:rPr>
              <a:t>spunem</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Analytics for Everyone</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plus, </a:t>
            </a:r>
            <a:r>
              <a:rPr lang="en-US" sz="2400" b="0" i="0" kern="1200" dirty="0" err="1">
                <a:solidFill>
                  <a:schemeClr val="tx1"/>
                </a:solidFill>
                <a:effectLst/>
                <a:latin typeface="+mn-lt"/>
                <a:ea typeface="+mn-ea"/>
                <a:cs typeface="+mn-cs"/>
              </a:rPr>
              <a:t>modelele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scenariile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predefinite</a:t>
            </a:r>
            <a:r>
              <a:rPr lang="en-US" sz="2400" b="0" i="0" kern="1200" dirty="0">
                <a:solidFill>
                  <a:schemeClr val="tx1"/>
                </a:solidFill>
                <a:effectLst/>
                <a:latin typeface="+mn-lt"/>
                <a:ea typeface="+mn-ea"/>
                <a:cs typeface="+mn-cs"/>
              </a:rPr>
              <a:t>, create special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diverse </a:t>
            </a:r>
            <a:r>
              <a:rPr lang="en-US" sz="2400" b="0" i="0" kern="1200" dirty="0" err="1">
                <a:solidFill>
                  <a:schemeClr val="tx1"/>
                </a:solidFill>
                <a:effectLst/>
                <a:latin typeface="+mn-lt"/>
                <a:ea typeface="+mn-ea"/>
                <a:cs typeface="+mn-cs"/>
              </a:rPr>
              <a:t>institutii</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sectorul</a:t>
            </a:r>
            <a:r>
              <a:rPr lang="en-US" sz="2400" b="0" i="0" kern="1200" dirty="0">
                <a:solidFill>
                  <a:schemeClr val="tx1"/>
                </a:solidFill>
                <a:effectLst/>
                <a:latin typeface="+mn-lt"/>
                <a:ea typeface="+mn-ea"/>
                <a:cs typeface="+mn-cs"/>
              </a:rPr>
              <a:t> public, </a:t>
            </a:r>
            <a:r>
              <a:rPr lang="en-US" sz="2400" b="0" i="0" kern="1200" dirty="0" err="1">
                <a:solidFill>
                  <a:schemeClr val="tx1"/>
                </a:solidFill>
                <a:effectLst/>
                <a:latin typeface="+mn-lt"/>
                <a:ea typeface="+mn-ea"/>
                <a:cs typeface="+mn-cs"/>
              </a:rPr>
              <a:t>reduc</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semnificativ</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timpul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până</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obținerea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rezultatelor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evident, </a:t>
            </a:r>
            <a:r>
              <a:rPr lang="en-US" sz="2400" b="0" i="0" kern="1200" dirty="0" err="1">
                <a:solidFill>
                  <a:schemeClr val="tx1"/>
                </a:solidFill>
                <a:effectLst/>
                <a:latin typeface="+mn-lt"/>
                <a:ea typeface="+mn-ea"/>
                <a:cs typeface="+mn-cs"/>
              </a:rPr>
              <a:t>reduc</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riscurile</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proiect</a:t>
            </a:r>
            <a:r>
              <a:rPr lang="en-US" sz="2400" b="0" i="0" kern="1200" dirty="0">
                <a:solidFill>
                  <a:schemeClr val="tx1"/>
                </a:solidFill>
                <a:effectLst/>
                <a:latin typeface="+mn-lt"/>
                <a:ea typeface="+mn-ea"/>
                <a:cs typeface="+mn-cs"/>
              </a:rPr>
              <a:t>.</a:t>
            </a:r>
            <a:r>
              <a:rPr lang="en-US" dirty="0">
                <a:effectLst/>
              </a:rPr>
              <a:t> </a:t>
            </a:r>
            <a:endParaRPr lang="en-US" dirty="0"/>
          </a:p>
        </p:txBody>
      </p:sp>
    </p:spTree>
    <p:extLst>
      <p:ext uri="{BB962C8B-B14F-4D97-AF65-F5344CB8AC3E}">
        <p14:creationId xmlns:p14="http://schemas.microsoft.com/office/powerpoint/2010/main" val="2108736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Un alt </a:t>
            </a:r>
            <a:r>
              <a:rPr lang="en-US" sz="2400" b="0" i="0" kern="1200" dirty="0" err="1">
                <a:solidFill>
                  <a:schemeClr val="tx1"/>
                </a:solidFill>
                <a:effectLst/>
                <a:latin typeface="+mn-lt"/>
                <a:ea typeface="+mn-ea"/>
                <a:cs typeface="+mn-cs"/>
              </a:rPr>
              <a:t>exemplu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puternic</a:t>
            </a:r>
            <a:r>
              <a:rPr lang="en-US" sz="2400" b="0" i="0" kern="1200" dirty="0">
                <a:solidFill>
                  <a:schemeClr val="tx1"/>
                </a:solidFill>
                <a:effectLst/>
                <a:latin typeface="+mn-lt"/>
                <a:ea typeface="+mn-ea"/>
                <a:cs typeface="+mn-cs"/>
              </a:rPr>
              <a:t> vine din Carolina de Nord, </a:t>
            </a:r>
            <a:r>
              <a:rPr lang="en-US" sz="2400" b="0" i="0" kern="1200" dirty="0" err="1">
                <a:solidFill>
                  <a:schemeClr val="tx1"/>
                </a:solidFill>
                <a:effectLst/>
                <a:latin typeface="+mn-lt"/>
                <a:ea typeface="+mn-ea"/>
                <a:cs typeface="+mn-cs"/>
              </a:rPr>
              <a:t>unde</a:t>
            </a:r>
            <a:r>
              <a:rPr lang="en-US" sz="2400" b="0"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Departamentul</a:t>
            </a:r>
            <a:r>
              <a:rPr lang="en-US" sz="2400" b="1" i="0" kern="1200" dirty="0">
                <a:solidFill>
                  <a:schemeClr val="tx1"/>
                </a:solidFill>
                <a:effectLst/>
                <a:latin typeface="+mn-lt"/>
                <a:ea typeface="+mn-ea"/>
                <a:cs typeface="+mn-cs"/>
              </a:rPr>
              <a:t> de </a:t>
            </a:r>
            <a:r>
              <a:rPr lang="en-US" sz="2400" b="1" i="0" kern="1200" dirty="0" err="1">
                <a:solidFill>
                  <a:schemeClr val="tx1"/>
                </a:solidFill>
                <a:effectLst/>
                <a:latin typeface="+mn-lt"/>
                <a:ea typeface="+mn-ea"/>
                <a:cs typeface="+mn-cs"/>
              </a:rPr>
              <a:t>Asigurări</a:t>
            </a:r>
            <a:r>
              <a:rPr lang="en-US" sz="2400" b="0" i="0" kern="1200" dirty="0">
                <a:solidFill>
                  <a:schemeClr val="tx1"/>
                </a:solidFill>
                <a:effectLst/>
                <a:latin typeface="+mn-lt"/>
                <a:ea typeface="+mn-ea"/>
                <a:cs typeface="+mn-cs"/>
              </a:rPr>
              <a:t> (Un </a:t>
            </a:r>
            <a:r>
              <a:rPr lang="en-US" sz="2400" b="0" i="0" kern="1200" dirty="0" err="1">
                <a:solidFill>
                  <a:schemeClr val="tx1"/>
                </a:solidFill>
                <a:effectLst/>
                <a:latin typeface="+mn-lt"/>
                <a:ea typeface="+mn-ea"/>
                <a:cs typeface="+mn-cs"/>
              </a:rPr>
              <a:t>fel</a:t>
            </a:r>
            <a:r>
              <a:rPr lang="en-US" sz="2400" b="0" i="0" kern="1200" dirty="0">
                <a:solidFill>
                  <a:schemeClr val="tx1"/>
                </a:solidFill>
                <a:effectLst/>
                <a:latin typeface="+mn-lt"/>
                <a:ea typeface="+mn-ea"/>
                <a:cs typeface="+mn-cs"/>
              </a:rPr>
              <a:t> de ASF) a </a:t>
            </a:r>
            <a:r>
              <a:rPr lang="en-US" sz="2400" b="0" i="0" kern="1200" dirty="0" err="1">
                <a:solidFill>
                  <a:schemeClr val="tx1"/>
                </a:solidFill>
                <a:effectLst/>
                <a:latin typeface="+mn-lt"/>
                <a:ea typeface="+mn-ea"/>
                <a:cs typeface="+mn-cs"/>
              </a:rPr>
              <a:t>implementat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sistemul</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investigarea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fraudelor</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domeniul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asigurărilor</a:t>
            </a:r>
            <a:r>
              <a:rPr lang="en-US" sz="2400" b="0" i="0" kern="1200" dirty="0">
                <a:solidFill>
                  <a:schemeClr val="tx1"/>
                </a:solidFill>
                <a:effectLst/>
                <a:latin typeface="+mn-lt"/>
                <a:ea typeface="+mn-ea"/>
                <a:cs typeface="+mn-cs"/>
              </a:rPr>
              <a:t>.</a:t>
            </a:r>
          </a:p>
          <a:p>
            <a:r>
              <a:rPr lang="en-US" sz="2400" b="0" i="0" kern="1200" dirty="0">
                <a:solidFill>
                  <a:schemeClr val="tx1"/>
                </a:solidFill>
                <a:effectLst/>
                <a:latin typeface="+mn-lt"/>
                <a:ea typeface="+mn-ea"/>
                <a:cs typeface="+mn-cs"/>
              </a:rPr>
              <a:t>La </a:t>
            </a:r>
            <a:r>
              <a:rPr lang="en-US" sz="2400" b="0" i="0" kern="1200" dirty="0" err="1">
                <a:solidFill>
                  <a:schemeClr val="tx1"/>
                </a:solidFill>
                <a:effectLst/>
                <a:latin typeface="+mn-lt"/>
                <a:ea typeface="+mn-ea"/>
                <a:cs typeface="+mn-cs"/>
              </a:rPr>
              <a:t>doar</a:t>
            </a:r>
            <a:r>
              <a:rPr lang="en-US" sz="2400" b="0"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șapte</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luni</a:t>
            </a:r>
            <a:r>
              <a:rPr lang="en-US" sz="2400" b="0" i="0" kern="1200" dirty="0">
                <a:solidFill>
                  <a:schemeClr val="tx1"/>
                </a:solidFill>
                <a:effectLst/>
                <a:latin typeface="+mn-lt"/>
                <a:ea typeface="+mn-ea"/>
                <a:cs typeface="+mn-cs"/>
              </a:rPr>
              <a:t> de la </a:t>
            </a:r>
            <a:r>
              <a:rPr lang="en-US" sz="2400" b="0" i="0" kern="1200" dirty="0" err="1">
                <a:solidFill>
                  <a:schemeClr val="tx1"/>
                </a:solidFill>
                <a:effectLst/>
                <a:latin typeface="+mn-lt"/>
                <a:ea typeface="+mn-ea"/>
                <a:cs typeface="+mn-cs"/>
              </a:rPr>
              <a:t>implementare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instituția</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recuperat</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6,9 </a:t>
            </a:r>
            <a:r>
              <a:rPr lang="en-US" sz="2400" b="1" i="0" kern="1200" dirty="0" err="1">
                <a:solidFill>
                  <a:schemeClr val="tx1"/>
                </a:solidFill>
                <a:effectLst/>
                <a:latin typeface="+mn-lt"/>
                <a:ea typeface="+mn-ea"/>
                <a:cs typeface="+mn-cs"/>
              </a:rPr>
              <a:t>milioane</a:t>
            </a:r>
            <a:r>
              <a:rPr lang="en-US" sz="2400" b="1" i="0" kern="1200" dirty="0">
                <a:solidFill>
                  <a:schemeClr val="tx1"/>
                </a:solidFill>
                <a:effectLst/>
                <a:latin typeface="+mn-lt"/>
                <a:ea typeface="+mn-ea"/>
                <a:cs typeface="+mn-cs"/>
              </a:rPr>
              <a:t> de </a:t>
            </a:r>
            <a:r>
              <a:rPr lang="en-US" sz="2400" b="1" i="0" kern="1200" dirty="0" err="1">
                <a:solidFill>
                  <a:schemeClr val="tx1"/>
                </a:solidFill>
                <a:effectLst/>
                <a:latin typeface="+mn-lt"/>
                <a:ea typeface="+mn-ea"/>
                <a:cs typeface="+mn-cs"/>
              </a:rPr>
              <a:t>dolari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clientii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asiguratorilor</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Rezultatul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demonstrează</a:t>
            </a:r>
            <a:r>
              <a:rPr lang="en-US" sz="2400" b="0" i="0" kern="1200" dirty="0">
                <a:solidFill>
                  <a:schemeClr val="tx1"/>
                </a:solidFill>
                <a:effectLst/>
                <a:latin typeface="+mn-lt"/>
                <a:ea typeface="+mn-ea"/>
                <a:cs typeface="+mn-cs"/>
              </a:rPr>
              <a:t> nu </a:t>
            </a:r>
            <a:r>
              <a:rPr lang="en-US" sz="2400" b="0" i="0" kern="1200" dirty="0" err="1">
                <a:solidFill>
                  <a:schemeClr val="tx1"/>
                </a:solidFill>
                <a:effectLst/>
                <a:latin typeface="+mn-lt"/>
                <a:ea typeface="+mn-ea"/>
                <a:cs typeface="+mn-cs"/>
              </a:rPr>
              <a:t>doar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eficiența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tehnologică</a:t>
            </a:r>
            <a:r>
              <a:rPr lang="en-US" sz="2400" b="0" i="0" kern="1200" dirty="0">
                <a:solidFill>
                  <a:schemeClr val="tx1"/>
                </a:solidFill>
                <a:effectLst/>
                <a:latin typeface="+mn-lt"/>
                <a:ea typeface="+mn-ea"/>
                <a:cs typeface="+mn-cs"/>
              </a:rPr>
              <a:t>, ci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impactul</a:t>
            </a:r>
            <a:r>
              <a:rPr lang="en-US" sz="2400" b="0" i="0" kern="1200" dirty="0">
                <a:solidFill>
                  <a:schemeClr val="tx1"/>
                </a:solidFill>
                <a:effectLst/>
                <a:latin typeface="+mn-lt"/>
                <a:ea typeface="+mn-ea"/>
                <a:cs typeface="+mn-cs"/>
              </a:rPr>
              <a:t> real pe care zona </a:t>
            </a:r>
            <a:r>
              <a:rPr lang="en-US" sz="2400" b="0" i="0" kern="1200" dirty="0" err="1">
                <a:solidFill>
                  <a:schemeClr val="tx1"/>
                </a:solidFill>
                <a:effectLst/>
                <a:latin typeface="+mn-lt"/>
                <a:ea typeface="+mn-ea"/>
                <a:cs typeface="+mn-cs"/>
              </a:rPr>
              <a:t>analitica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poate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avea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asupra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cetățenilor</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Conducerea</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declarat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sistemul</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făcut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investigațiile</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teren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eficiente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bine </a:t>
            </a:r>
            <a:r>
              <a:rPr lang="en-US" sz="2400" b="0" i="0" kern="1200" dirty="0" err="1">
                <a:solidFill>
                  <a:schemeClr val="tx1"/>
                </a:solidFill>
                <a:effectLst/>
                <a:latin typeface="+mn-lt"/>
                <a:ea typeface="+mn-ea"/>
                <a:cs typeface="+mn-cs"/>
              </a:rPr>
              <a:t>coordonate</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practic</a:t>
            </a:r>
            <a:r>
              <a:rPr lang="en-US" sz="2400" b="0" i="0" kern="1200" dirty="0">
                <a:solidFill>
                  <a:schemeClr val="tx1"/>
                </a:solidFill>
                <a:effectLst/>
                <a:latin typeface="+mn-lt"/>
                <a:ea typeface="+mn-ea"/>
                <a:cs typeface="+mn-cs"/>
              </a:rPr>
              <a:t> exact </a:t>
            </a:r>
            <a:r>
              <a:rPr lang="en-US" sz="2400" b="0" i="0" kern="1200" dirty="0" err="1">
                <a:solidFill>
                  <a:schemeClr val="tx1"/>
                </a:solidFill>
                <a:effectLst/>
                <a:latin typeface="+mn-lt"/>
                <a:ea typeface="+mn-ea"/>
                <a:cs typeface="+mn-cs"/>
              </a:rPr>
              <a:t>ceea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dorește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orice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organizație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publică</a:t>
            </a:r>
            <a:r>
              <a:rPr lang="en-US" sz="2400" b="0" i="0" kern="1200" dirty="0">
                <a:solidFill>
                  <a:schemeClr val="tx1"/>
                </a:solidFill>
                <a:effectLst/>
                <a:latin typeface="+mn-lt"/>
                <a:ea typeface="+mn-ea"/>
                <a:cs typeface="+mn-cs"/>
              </a:rPr>
              <a:t>.</a:t>
            </a:r>
            <a:r>
              <a:rPr lang="en-US" sz="1200" dirty="0">
                <a:effectLst/>
              </a:rPr>
              <a:t> </a:t>
            </a:r>
          </a:p>
          <a:p>
            <a:endParaRPr lang="en-US" sz="1200" dirty="0">
              <a:effectLst/>
              <a:cs typeface="Calibri"/>
            </a:endParaRPr>
          </a:p>
          <a:p>
            <a:endParaRPr lang="en-US" sz="1200" dirty="0">
              <a:effectLst/>
              <a:cs typeface="Calibri"/>
            </a:endParaRPr>
          </a:p>
          <a:p>
            <a:r>
              <a:rPr lang="en-US" sz="2400" b="0" i="0" kern="1200" dirty="0" err="1">
                <a:solidFill>
                  <a:schemeClr val="tx1"/>
                </a:solidFill>
                <a:effectLst/>
                <a:latin typeface="+mn-lt"/>
                <a:ea typeface="+mn-ea"/>
                <a:cs typeface="+mn-cs"/>
              </a:rPr>
              <a:t>Departamentul</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Asigurări</a:t>
            </a:r>
            <a:r>
              <a:rPr lang="en-US" sz="2400" b="0" i="0" kern="1200" dirty="0">
                <a:solidFill>
                  <a:schemeClr val="tx1"/>
                </a:solidFill>
                <a:effectLst/>
                <a:latin typeface="+mn-lt"/>
                <a:ea typeface="+mn-ea"/>
                <a:cs typeface="+mn-cs"/>
              </a:rPr>
              <a:t> din Carolina de Nord, </a:t>
            </a:r>
            <a:r>
              <a:rPr lang="en-US" sz="2400" b="0" i="0" kern="1200" dirty="0" err="1">
                <a:solidFill>
                  <a:schemeClr val="tx1"/>
                </a:solidFill>
                <a:effectLst/>
                <a:latin typeface="+mn-lt"/>
                <a:ea typeface="+mn-ea"/>
                <a:cs typeface="+mn-cs"/>
              </a:rPr>
              <a:t>echivalentul</a:t>
            </a:r>
            <a:r>
              <a:rPr lang="en-US" sz="2400" b="0" i="0" kern="1200" dirty="0">
                <a:solidFill>
                  <a:schemeClr val="tx1"/>
                </a:solidFill>
                <a:effectLst/>
                <a:latin typeface="+mn-lt"/>
                <a:ea typeface="+mn-ea"/>
                <a:cs typeface="+mn-cs"/>
              </a:rPr>
              <a:t> nostrum al ASF a </a:t>
            </a:r>
            <a:r>
              <a:rPr lang="en-US" sz="2400" b="0" i="0" kern="1200" dirty="0" err="1">
                <a:solidFill>
                  <a:schemeClr val="tx1"/>
                </a:solidFill>
                <a:effectLst/>
                <a:latin typeface="+mn-lt"/>
                <a:ea typeface="+mn-ea"/>
                <a:cs typeface="+mn-cs"/>
              </a:rPr>
              <a:t>recuperat</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6,9 </a:t>
            </a:r>
            <a:r>
              <a:rPr lang="en-US" sz="2400" b="1" i="0" kern="1200" dirty="0" err="1">
                <a:solidFill>
                  <a:schemeClr val="tx1"/>
                </a:solidFill>
                <a:effectLst/>
                <a:latin typeface="+mn-lt"/>
                <a:ea typeface="+mn-ea"/>
                <a:cs typeface="+mn-cs"/>
              </a:rPr>
              <a:t>milioane</a:t>
            </a:r>
            <a:r>
              <a:rPr lang="en-US" sz="2400" b="1" i="0" kern="1200" dirty="0">
                <a:solidFill>
                  <a:schemeClr val="tx1"/>
                </a:solidFill>
                <a:effectLst/>
                <a:latin typeface="+mn-lt"/>
                <a:ea typeface="+mn-ea"/>
                <a:cs typeface="+mn-cs"/>
              </a:rPr>
              <a:t> USD</a:t>
            </a:r>
            <a:r>
              <a:rPr lang="en-US" sz="2400" b="0" i="0" kern="1200" dirty="0">
                <a:solidFill>
                  <a:schemeClr val="tx1"/>
                </a:solidFill>
                <a:effectLst/>
                <a:latin typeface="+mn-lt"/>
                <a:ea typeface="+mn-ea"/>
                <a:cs typeface="+mn-cs"/>
              </a:rPr>
              <a:t> la 7 </a:t>
            </a:r>
            <a:r>
              <a:rPr lang="en-US" sz="2400" b="0" i="0" kern="1200" dirty="0" err="1">
                <a:solidFill>
                  <a:schemeClr val="tx1"/>
                </a:solidFill>
                <a:effectLst/>
                <a:latin typeface="+mn-lt"/>
                <a:ea typeface="+mn-ea"/>
                <a:cs typeface="+mn-cs"/>
              </a:rPr>
              <a:t>luni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după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implementarea</a:t>
            </a:r>
            <a:r>
              <a:rPr lang="en-US" sz="2400" b="0" i="0" kern="1200" dirty="0">
                <a:solidFill>
                  <a:schemeClr val="tx1"/>
                </a:solidFill>
                <a:effectLst/>
                <a:latin typeface="+mn-lt"/>
                <a:ea typeface="+mn-ea"/>
                <a:cs typeface="+mn-cs"/>
              </a:rPr>
              <a:t> SAS. E un </a:t>
            </a:r>
            <a:r>
              <a:rPr lang="en-US" sz="2400" b="0" i="0" kern="1200" dirty="0" err="1">
                <a:solidFill>
                  <a:schemeClr val="tx1"/>
                </a:solidFill>
                <a:effectLst/>
                <a:latin typeface="+mn-lt"/>
                <a:ea typeface="+mn-ea"/>
                <a:cs typeface="+mn-cs"/>
              </a:rPr>
              <a:t>exemplu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clar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a:t>
            </a:r>
            <a:r>
              <a:rPr lang="en-US" sz="2400" b="0" i="0" kern="1200" dirty="0">
                <a:solidFill>
                  <a:schemeClr val="tx1"/>
                </a:solidFill>
                <a:effectLst/>
                <a:latin typeface="+mn-lt"/>
                <a:ea typeface="+mn-ea"/>
                <a:cs typeface="+mn-cs"/>
              </a:rPr>
              <a:t> relevant, nu? </a:t>
            </a:r>
            <a:r>
              <a:rPr lang="en-US" sz="2400" b="0" i="0" kern="1200" dirty="0" err="1">
                <a:solidFill>
                  <a:schemeClr val="tx1"/>
                </a:solidFill>
                <a:effectLst/>
                <a:latin typeface="+mn-lt"/>
                <a:ea typeface="+mn-ea"/>
                <a:cs typeface="+mn-cs"/>
              </a:rPr>
              <a:t>Tehnologia</a:t>
            </a:r>
            <a:r>
              <a:rPr lang="en-US" sz="2400" b="0" i="0" kern="1200" dirty="0">
                <a:solidFill>
                  <a:schemeClr val="tx1"/>
                </a:solidFill>
                <a:effectLst/>
                <a:latin typeface="+mn-lt"/>
                <a:ea typeface="+mn-ea"/>
                <a:cs typeface="+mn-cs"/>
              </a:rPr>
              <a:t> bine </a:t>
            </a:r>
            <a:r>
              <a:rPr lang="en-US" sz="2400" b="0" i="0" kern="1200" dirty="0" err="1">
                <a:solidFill>
                  <a:schemeClr val="tx1"/>
                </a:solidFill>
                <a:effectLst/>
                <a:latin typeface="+mn-lt"/>
                <a:ea typeface="+mn-ea"/>
                <a:cs typeface="+mn-cs"/>
              </a:rPr>
              <a:t>operationalizată</a:t>
            </a:r>
            <a:r>
              <a:rPr lang="en-US" sz="2400" b="0" i="0" kern="1200" dirty="0">
                <a:solidFill>
                  <a:schemeClr val="tx1"/>
                </a:solidFill>
                <a:effectLst/>
                <a:latin typeface="+mn-lt"/>
                <a:ea typeface="+mn-ea"/>
                <a:cs typeface="+mn-cs"/>
              </a:rPr>
              <a:t> produce impact </a:t>
            </a:r>
            <a:r>
              <a:rPr lang="en-US" sz="2400" b="0" i="0" kern="1200" dirty="0" err="1">
                <a:solidFill>
                  <a:schemeClr val="tx1"/>
                </a:solidFill>
                <a:effectLst/>
                <a:latin typeface="+mn-lt"/>
                <a:ea typeface="+mn-ea"/>
                <a:cs typeface="+mn-cs"/>
              </a:rPr>
              <a:t>financiar</a:t>
            </a:r>
            <a:r>
              <a:rPr lang="en-US" sz="2400" b="0" i="0" kern="1200" dirty="0">
                <a:solidFill>
                  <a:schemeClr val="tx1"/>
                </a:solidFill>
                <a:effectLst/>
                <a:latin typeface="+mn-lt"/>
                <a:ea typeface="+mn-ea"/>
                <a:cs typeface="+mn-cs"/>
              </a:rPr>
              <a:t> rapid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îmbunătățește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coordonarea</a:t>
            </a:r>
            <a:r>
              <a:rPr lang="en-US" sz="2400" b="0" i="0" kern="1200" dirty="0">
                <a:solidFill>
                  <a:schemeClr val="tx1"/>
                </a:solidFill>
                <a:effectLst/>
                <a:latin typeface="+mn-lt"/>
                <a:ea typeface="+mn-ea"/>
                <a:cs typeface="+mn-cs"/>
              </a:rPr>
              <a:t> pe </a:t>
            </a:r>
            <a:r>
              <a:rPr lang="en-US" sz="2400" b="0" i="0" kern="1200" dirty="0" err="1">
                <a:solidFill>
                  <a:schemeClr val="tx1"/>
                </a:solidFill>
                <a:effectLst/>
                <a:latin typeface="+mn-lt"/>
                <a:ea typeface="+mn-ea"/>
                <a:cs typeface="+mn-cs"/>
              </a:rPr>
              <a:t>teren</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analistilor</a:t>
            </a:r>
            <a:r>
              <a:rPr lang="en-US" sz="2400" b="0" i="0" kern="1200" dirty="0">
                <a:solidFill>
                  <a:schemeClr val="tx1"/>
                </a:solidFill>
                <a:effectLst/>
                <a:latin typeface="+mn-lt"/>
                <a:ea typeface="+mn-ea"/>
                <a:cs typeface="+mn-cs"/>
              </a:rPr>
              <a:t>.</a:t>
            </a:r>
            <a:endParaRPr lang="en-US" sz="1200" dirty="0">
              <a:cs typeface="Calibri"/>
            </a:endParaRPr>
          </a:p>
        </p:txBody>
      </p:sp>
    </p:spTree>
    <p:extLst>
      <p:ext uri="{BB962C8B-B14F-4D97-AF65-F5344CB8AC3E}">
        <p14:creationId xmlns:p14="http://schemas.microsoft.com/office/powerpoint/2010/main" val="317937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incheiere</a:t>
            </a:r>
            <a:r>
              <a:rPr lang="en-US" sz="2400" b="0" i="0" kern="1200" dirty="0">
                <a:solidFill>
                  <a:schemeClr val="tx1"/>
                </a:solidFill>
                <a:effectLst/>
                <a:latin typeface="+mn-lt"/>
                <a:ea typeface="+mn-ea"/>
                <a:cs typeface="+mn-cs"/>
              </a:rPr>
              <a:t>, ca </a:t>
            </a:r>
            <a:r>
              <a:rPr lang="en-US" sz="2400" b="0" i="0" kern="1200" dirty="0" err="1">
                <a:solidFill>
                  <a:schemeClr val="tx1"/>
                </a:solidFill>
                <a:effectLst/>
                <a:latin typeface="+mn-lt"/>
                <a:ea typeface="+mn-ea"/>
                <a:cs typeface="+mn-cs"/>
              </a:rPr>
              <a:t>sa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tragem</a:t>
            </a:r>
            <a:r>
              <a:rPr lang="en-US" sz="2400" b="0" i="0" kern="1200" dirty="0">
                <a:solidFill>
                  <a:schemeClr val="tx1"/>
                </a:solidFill>
                <a:effectLst/>
                <a:latin typeface="+mn-lt"/>
                <a:ea typeface="+mn-ea"/>
                <a:cs typeface="+mn-cs"/>
              </a:rPr>
              <a:t> o </a:t>
            </a:r>
            <a:r>
              <a:rPr lang="en-US" sz="2400" b="0" i="0" kern="1200" dirty="0" err="1">
                <a:solidFill>
                  <a:schemeClr val="tx1"/>
                </a:solidFill>
                <a:effectLst/>
                <a:latin typeface="+mn-lt"/>
                <a:ea typeface="+mn-ea"/>
                <a:cs typeface="+mn-cs"/>
              </a:rPr>
              <a:t>scurta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concluzie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consideram</a:t>
            </a:r>
            <a:r>
              <a:rPr lang="en-US" sz="2400" b="0" i="0" kern="1200" dirty="0">
                <a:solidFill>
                  <a:schemeClr val="tx1"/>
                </a:solidFill>
                <a:effectLst/>
                <a:latin typeface="+mn-lt"/>
                <a:ea typeface="+mn-ea"/>
                <a:cs typeface="+mn-cs"/>
              </a:rPr>
              <a:t> evident ca SAS </a:t>
            </a:r>
            <a:r>
              <a:rPr lang="en-US" sz="2400" b="0" i="0" kern="1200" dirty="0" err="1">
                <a:solidFill>
                  <a:schemeClr val="tx1"/>
                </a:solidFill>
                <a:effectLst/>
                <a:latin typeface="+mn-lt"/>
                <a:ea typeface="+mn-ea"/>
                <a:cs typeface="+mn-cs"/>
              </a:rPr>
              <a:t>chiar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ajută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instituțiile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să-și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îmbunătățească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controlul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transparența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încrederea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prin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soluțiile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noastre</a:t>
            </a:r>
            <a:r>
              <a:rPr lang="en-US" sz="2400" b="0" i="0" kern="1200" dirty="0">
                <a:solidFill>
                  <a:schemeClr val="tx1"/>
                </a:solidFill>
                <a:effectLst/>
                <a:latin typeface="+mn-lt"/>
                <a:ea typeface="+mn-ea"/>
                <a:cs typeface="+mn-cs"/>
              </a:rPr>
              <a:t> de management al </a:t>
            </a:r>
            <a:r>
              <a:rPr lang="en-US" sz="2400" b="0" i="0" kern="1200" dirty="0" err="1">
                <a:solidFill>
                  <a:schemeClr val="tx1"/>
                </a:solidFill>
                <a:effectLst/>
                <a:latin typeface="+mn-lt"/>
                <a:ea typeface="+mn-ea"/>
                <a:cs typeface="+mn-cs"/>
              </a:rPr>
              <a:t>investigațiilor</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a:solidFill>
                  <a:schemeClr val="tx1"/>
                </a:solidFill>
                <a:effectLst/>
                <a:latin typeface="+mn-lt"/>
                <a:ea typeface="+mn-ea"/>
                <a:cs typeface="+mn-cs"/>
              </a:rPr>
              <a:t>Am </a:t>
            </a:r>
            <a:r>
              <a:rPr lang="en-US" sz="2400" b="0" i="0" kern="1200" dirty="0" err="1">
                <a:solidFill>
                  <a:schemeClr val="tx1"/>
                </a:solidFill>
                <a:effectLst/>
                <a:latin typeface="+mn-lt"/>
                <a:ea typeface="+mn-ea"/>
                <a:cs typeface="+mn-cs"/>
              </a:rPr>
              <a:t>văzut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devreme</a:t>
            </a:r>
            <a:r>
              <a:rPr lang="en-US" sz="2400" b="0" i="0" kern="1200" dirty="0">
                <a:solidFill>
                  <a:schemeClr val="tx1"/>
                </a:solidFill>
                <a:effectLst/>
                <a:latin typeface="+mn-lt"/>
                <a:ea typeface="+mn-ea"/>
                <a:cs typeface="+mn-cs"/>
              </a:rPr>
              <a:t> cum </a:t>
            </a:r>
            <a:r>
              <a:rPr lang="en-US" sz="2400" b="0" i="0" kern="1200" dirty="0" err="1">
                <a:solidFill>
                  <a:schemeClr val="tx1"/>
                </a:solidFill>
                <a:effectLst/>
                <a:latin typeface="+mn-lt"/>
                <a:ea typeface="+mn-ea"/>
                <a:cs typeface="+mn-cs"/>
              </a:rPr>
              <a:t>guverne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agenții</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din </a:t>
            </a:r>
            <a:r>
              <a:rPr lang="en-US" sz="2400" b="1" i="0" kern="1200" dirty="0" err="1">
                <a:solidFill>
                  <a:schemeClr val="tx1"/>
                </a:solidFill>
                <a:effectLst/>
                <a:latin typeface="+mn-lt"/>
                <a:ea typeface="+mn-ea"/>
                <a:cs typeface="+mn-cs"/>
              </a:rPr>
              <a:t>lume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transformă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procesele</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investigatii</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prevenire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detective cu </a:t>
            </a:r>
            <a:r>
              <a:rPr lang="en-US" sz="2400" b="0" i="0" kern="1200" dirty="0" err="1">
                <a:solidFill>
                  <a:schemeClr val="tx1"/>
                </a:solidFill>
                <a:effectLst/>
                <a:latin typeface="+mn-lt"/>
                <a:ea typeface="+mn-ea"/>
                <a:cs typeface="+mn-cs"/>
              </a:rPr>
              <a:t>ajutorul</a:t>
            </a:r>
            <a:r>
              <a:rPr lang="en-US" sz="2400" b="0" i="0" kern="1200" dirty="0">
                <a:solidFill>
                  <a:schemeClr val="tx1"/>
                </a:solidFill>
                <a:effectLst/>
                <a:latin typeface="+mn-lt"/>
                <a:ea typeface="+mn-ea"/>
                <a:cs typeface="+mn-cs"/>
              </a:rPr>
              <a:t> SAS.</a:t>
            </a:r>
            <a:br>
              <a:rPr lang="en-US" sz="2400" b="0" i="0" kern="1200" dirty="0">
                <a:solidFill>
                  <a:schemeClr val="tx1"/>
                </a:solidFill>
                <a:effectLst/>
                <a:latin typeface="+mn-lt"/>
                <a:ea typeface="+mn-ea"/>
                <a:cs typeface="+mn-cs"/>
              </a:rPr>
            </a:br>
            <a:r>
              <a:rPr lang="en-US" sz="2400" b="0" i="0" kern="1200" dirty="0">
                <a:solidFill>
                  <a:schemeClr val="tx1"/>
                </a:solidFill>
                <a:effectLst/>
                <a:latin typeface="+mn-lt"/>
                <a:ea typeface="+mn-ea"/>
                <a:cs typeface="+mn-cs"/>
              </a:rPr>
              <a:t>Vedem un </a:t>
            </a:r>
            <a:r>
              <a:rPr lang="en-US" sz="2400" b="0" i="0" kern="1200" dirty="0" err="1">
                <a:solidFill>
                  <a:schemeClr val="tx1"/>
                </a:solidFill>
                <a:effectLst/>
                <a:latin typeface="+mn-lt"/>
                <a:ea typeface="+mn-ea"/>
                <a:cs typeface="+mn-cs"/>
              </a:rPr>
              <a:t>potențial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extraordinar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putem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construi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împreună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sunt </a:t>
            </a:r>
            <a:r>
              <a:rPr lang="en-US" sz="2400" b="0" i="0" kern="1200" dirty="0" err="1">
                <a:solidFill>
                  <a:schemeClr val="tx1"/>
                </a:solidFill>
                <a:effectLst/>
                <a:latin typeface="+mn-lt"/>
                <a:ea typeface="+mn-ea"/>
                <a:cs typeface="+mn-cs"/>
              </a:rPr>
              <a:t>bucuroasă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discutăm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departe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despre</a:t>
            </a:r>
            <a:r>
              <a:rPr lang="en-US" sz="2400" b="0" i="0" kern="1200" dirty="0">
                <a:solidFill>
                  <a:schemeClr val="tx1"/>
                </a:solidFill>
                <a:effectLst/>
                <a:latin typeface="+mn-lt"/>
                <a:ea typeface="+mn-ea"/>
                <a:cs typeface="+mn-cs"/>
              </a:rPr>
              <a:t> cum SAS se pot </a:t>
            </a:r>
            <a:r>
              <a:rPr lang="en-US" sz="2400" b="0" i="0" kern="1200" dirty="0" err="1">
                <a:solidFill>
                  <a:schemeClr val="tx1"/>
                </a:solidFill>
                <a:effectLst/>
                <a:latin typeface="+mn-lt"/>
                <a:ea typeface="+mn-ea"/>
                <a:cs typeface="+mn-cs"/>
              </a:rPr>
              <a:t>adapta</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nevoile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organizației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dumneavoastră</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Vă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mulțumesc</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mult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atenție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interes</a:t>
            </a:r>
            <a:r>
              <a:rPr lang="en-US" sz="2400" b="0" i="0" kern="1200" dirty="0">
                <a:solidFill>
                  <a:schemeClr val="tx1"/>
                </a:solidFill>
                <a:effectLst/>
                <a:latin typeface="+mn-lt"/>
                <a:ea typeface="+mn-ea"/>
                <a:cs typeface="+mn-cs"/>
              </a:rPr>
              <a:t>!</a:t>
            </a:r>
            <a:r>
              <a:rPr lang="en-US" dirty="0">
                <a:effectLst/>
              </a:rPr>
              <a:t> </a:t>
            </a:r>
            <a:endParaRPr lang="en-US" dirty="0"/>
          </a:p>
          <a:p>
            <a:endParaRPr lang="en-US" dirty="0"/>
          </a:p>
        </p:txBody>
      </p:sp>
    </p:spTree>
    <p:extLst>
      <p:ext uri="{BB962C8B-B14F-4D97-AF65-F5344CB8AC3E}">
        <p14:creationId xmlns:p14="http://schemas.microsoft.com/office/powerpoint/2010/main" val="103566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0" indent="0">
              <a:buFontTx/>
              <a:buNone/>
            </a:pPr>
            <a:r>
              <a:rPr lang="en-US" sz="2400" b="0" i="0" kern="1200" dirty="0" err="1">
                <a:solidFill>
                  <a:schemeClr val="tx1"/>
                </a:solidFill>
                <a:effectLst/>
                <a:latin typeface="+mn-lt"/>
                <a:ea typeface="+mn-ea"/>
                <a:cs typeface="+mn-cs"/>
              </a:rPr>
              <a:t>Compania</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un </a:t>
            </a:r>
            <a:r>
              <a:rPr lang="en-US" sz="2400" b="0" i="0" kern="1200" dirty="0" err="1">
                <a:solidFill>
                  <a:schemeClr val="tx1"/>
                </a:solidFill>
                <a:effectLst/>
                <a:latin typeface="+mn-lt"/>
                <a:ea typeface="+mn-ea"/>
                <a:cs typeface="+mn-cs"/>
              </a:rPr>
              <a:t>partener</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încredere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guvernele</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întreaga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lume</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aproape</a:t>
            </a:r>
            <a:r>
              <a:rPr lang="en-US" sz="2400" b="0" i="0" kern="1200" dirty="0">
                <a:solidFill>
                  <a:schemeClr val="tx1"/>
                </a:solidFill>
                <a:effectLst/>
                <a:latin typeface="+mn-lt"/>
                <a:ea typeface="+mn-ea"/>
                <a:cs typeface="+mn-cs"/>
              </a:rPr>
              <a:t> 50 de ani.</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Suntem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prezenți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peste</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134 de </a:t>
            </a:r>
            <a:r>
              <a:rPr lang="en-US" sz="2400" b="1" i="0" kern="1200" dirty="0" err="1">
                <a:solidFill>
                  <a:schemeClr val="tx1"/>
                </a:solidFill>
                <a:effectLst/>
                <a:latin typeface="+mn-lt"/>
                <a:ea typeface="+mn-ea"/>
                <a:cs typeface="+mn-cs"/>
              </a:rPr>
              <a:t>țări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iar</a:t>
            </a:r>
            <a:r>
              <a:rPr lang="en-US" sz="2400" b="0" i="0" kern="1200" dirty="0">
                <a:solidFill>
                  <a:schemeClr val="tx1"/>
                </a:solidFill>
                <a:effectLst/>
                <a:latin typeface="+mn-lt"/>
                <a:ea typeface="+mn-ea"/>
                <a:cs typeface="+mn-cs"/>
              </a:rPr>
              <a:t> un </a:t>
            </a:r>
            <a:r>
              <a:rPr lang="en-US" sz="2400" b="0" i="0" kern="1200" dirty="0" err="1">
                <a:solidFill>
                  <a:schemeClr val="tx1"/>
                </a:solidFill>
                <a:effectLst/>
                <a:latin typeface="+mn-lt"/>
                <a:ea typeface="+mn-ea"/>
                <a:cs typeface="+mn-cs"/>
              </a:rPr>
              <a:t>fapt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interesant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că</a:t>
            </a:r>
            <a:r>
              <a:rPr lang="en-US" sz="2400" b="0"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primul</a:t>
            </a:r>
            <a:r>
              <a:rPr lang="en-US" sz="2400" b="1" i="0" kern="1200" dirty="0">
                <a:solidFill>
                  <a:schemeClr val="tx1"/>
                </a:solidFill>
                <a:effectLst/>
                <a:latin typeface="+mn-lt"/>
                <a:ea typeface="+mn-ea"/>
                <a:cs typeface="+mn-cs"/>
              </a:rPr>
              <a:t> client SAS a </a:t>
            </a:r>
            <a:r>
              <a:rPr lang="en-US" sz="2400" b="1" i="0" kern="1200" dirty="0" err="1">
                <a:solidFill>
                  <a:schemeClr val="tx1"/>
                </a:solidFill>
                <a:effectLst/>
                <a:latin typeface="+mn-lt"/>
                <a:ea typeface="+mn-ea"/>
                <a:cs typeface="+mn-cs"/>
              </a:rPr>
              <a:t>fost</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chiar</a:t>
            </a:r>
            <a:r>
              <a:rPr lang="en-US" sz="2400" b="1" i="0" kern="1200" dirty="0">
                <a:solidFill>
                  <a:schemeClr val="tx1"/>
                </a:solidFill>
                <a:effectLst/>
                <a:latin typeface="+mn-lt"/>
                <a:ea typeface="+mn-ea"/>
                <a:cs typeface="+mn-cs"/>
              </a:rPr>
              <a:t> o </a:t>
            </a:r>
            <a:r>
              <a:rPr lang="en-US" sz="2400" b="1" i="0" kern="1200" dirty="0" err="1">
                <a:solidFill>
                  <a:schemeClr val="tx1"/>
                </a:solidFill>
                <a:effectLst/>
                <a:latin typeface="+mn-lt"/>
                <a:ea typeface="+mn-ea"/>
                <a:cs typeface="+mn-cs"/>
              </a:rPr>
              <a:t>instituție</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guvernamentală</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în</a:t>
            </a:r>
            <a:r>
              <a:rPr lang="en-US" sz="2400" b="1" i="0" kern="1200" dirty="0">
                <a:solidFill>
                  <a:schemeClr val="tx1"/>
                </a:solidFill>
                <a:effectLst/>
                <a:latin typeface="+mn-lt"/>
                <a:ea typeface="+mn-ea"/>
                <a:cs typeface="+mn-cs"/>
              </a:rPr>
              <a:t> 1976</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Astăzi</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colaborează</a:t>
            </a:r>
            <a:r>
              <a:rPr lang="en-US" sz="2400" b="0" i="0" kern="1200" dirty="0">
                <a:solidFill>
                  <a:schemeClr val="tx1"/>
                </a:solidFill>
                <a:effectLst/>
                <a:latin typeface="+mn-lt"/>
                <a:ea typeface="+mn-ea"/>
                <a:cs typeface="+mn-cs"/>
              </a:rPr>
              <a:t> cu </a:t>
            </a:r>
            <a:r>
              <a:rPr lang="en-US" sz="2400" b="1" i="0" kern="1200" dirty="0" err="1">
                <a:solidFill>
                  <a:schemeClr val="tx1"/>
                </a:solidFill>
                <a:effectLst/>
                <a:latin typeface="+mn-lt"/>
                <a:ea typeface="+mn-ea"/>
                <a:cs typeface="+mn-cs"/>
              </a:rPr>
              <a:t>ministere</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agenții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și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autorități</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domenii</a:t>
            </a:r>
            <a:r>
              <a:rPr lang="en-US" sz="2400" b="0" i="0" kern="1200" dirty="0">
                <a:solidFill>
                  <a:schemeClr val="tx1"/>
                </a:solidFill>
                <a:effectLst/>
                <a:latin typeface="+mn-lt"/>
                <a:ea typeface="+mn-ea"/>
                <a:cs typeface="+mn-cs"/>
              </a:rPr>
              <a:t> precum </a:t>
            </a:r>
            <a:r>
              <a:rPr lang="en-US" sz="2400" b="0" i="0" kern="1200" dirty="0" err="1">
                <a:solidFill>
                  <a:schemeClr val="tx1"/>
                </a:solidFill>
                <a:effectLst/>
                <a:latin typeface="+mn-lt"/>
                <a:ea typeface="+mn-ea"/>
                <a:cs typeface="+mn-cs"/>
              </a:rPr>
              <a:t>administrația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fiscală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servicii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sociale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controlul</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frontieră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siguranța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publică</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ajutându</a:t>
            </a:r>
            <a:r>
              <a:rPr lang="en-US" sz="2400" b="0" i="0" kern="1200" dirty="0">
                <a:solidFill>
                  <a:schemeClr val="tx1"/>
                </a:solidFill>
                <a:effectLst/>
                <a:latin typeface="+mn-lt"/>
                <a:ea typeface="+mn-ea"/>
                <a:cs typeface="+mn-cs"/>
              </a:rPr>
              <a:t>-le </a:t>
            </a:r>
            <a:r>
              <a:rPr lang="en-US" sz="2400" b="0" i="0" kern="1200" dirty="0" err="1">
                <a:solidFill>
                  <a:schemeClr val="tx1"/>
                </a:solidFill>
                <a:effectLst/>
                <a:latin typeface="+mn-lt"/>
                <a:ea typeface="+mn-ea"/>
                <a:cs typeface="+mn-cs"/>
              </a:rPr>
              <a:t>să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bazate</a:t>
            </a:r>
            <a:r>
              <a:rPr lang="en-US" sz="2400" b="0" i="0" kern="1200" dirty="0">
                <a:solidFill>
                  <a:schemeClr val="tx1"/>
                </a:solidFill>
                <a:effectLst/>
                <a:latin typeface="+mn-lt"/>
                <a:ea typeface="+mn-ea"/>
                <a:cs typeface="+mn-cs"/>
              </a:rPr>
              <a:t> pe date </a:t>
            </a:r>
            <a:r>
              <a:rPr lang="en-US" sz="2400" b="0" i="0" kern="1200" dirty="0" err="1">
                <a:solidFill>
                  <a:schemeClr val="tx1"/>
                </a:solidFill>
                <a:effectLst/>
                <a:latin typeface="+mn-lt"/>
                <a:ea typeface="+mn-ea"/>
                <a:cs typeface="+mn-cs"/>
              </a:rPr>
              <a:t>reale</a:t>
            </a:r>
            <a:r>
              <a:rPr lang="en-US" sz="2400" b="0" i="0" kern="1200" dirty="0">
                <a:solidFill>
                  <a:schemeClr val="tx1"/>
                </a:solidFill>
                <a:effectLst/>
                <a:latin typeface="+mn-lt"/>
                <a:ea typeface="+mn-ea"/>
                <a:cs typeface="+mn-cs"/>
              </a:rPr>
              <a:t>, care </a:t>
            </a:r>
            <a:r>
              <a:rPr lang="en-US" sz="2400" b="0" i="0" kern="1200" dirty="0" err="1">
                <a:solidFill>
                  <a:schemeClr val="tx1"/>
                </a:solidFill>
                <a:effectLst/>
                <a:latin typeface="+mn-lt"/>
                <a:ea typeface="+mn-ea"/>
                <a:cs typeface="+mn-cs"/>
              </a:rPr>
              <a:t>duc</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rezultate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bune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cetățeni</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Această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experiență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globală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colaborarea</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lideri</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industrie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înseamnă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soluțiile</a:t>
            </a:r>
            <a:r>
              <a:rPr lang="en-US" sz="2400" b="0" i="0" kern="1200" dirty="0">
                <a:solidFill>
                  <a:schemeClr val="tx1"/>
                </a:solidFill>
                <a:effectLst/>
                <a:latin typeface="+mn-lt"/>
                <a:ea typeface="+mn-ea"/>
                <a:cs typeface="+mn-cs"/>
              </a:rPr>
              <a:t> SAS sunt mature, sunt testate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mereu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adaptate</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nevoile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actuale</a:t>
            </a:r>
            <a:r>
              <a:rPr lang="en-US" sz="2400" b="0" i="0" kern="1200" dirty="0">
                <a:solidFill>
                  <a:schemeClr val="tx1"/>
                </a:solidFill>
                <a:effectLst/>
                <a:latin typeface="+mn-lt"/>
                <a:ea typeface="+mn-ea"/>
                <a:cs typeface="+mn-cs"/>
              </a:rPr>
              <a:t>.</a:t>
            </a:r>
            <a:r>
              <a:rPr lang="en-US" dirty="0">
                <a:effectLst/>
              </a:rPr>
              <a:t> </a:t>
            </a:r>
          </a:p>
          <a:p>
            <a:pPr marL="0" indent="0">
              <a:buFontTx/>
              <a:buNone/>
            </a:pPr>
            <a:endParaRPr lang="en-US" dirty="0">
              <a:effectLst/>
            </a:endParaRPr>
          </a:p>
          <a:p>
            <a:pPr marL="0" indent="0">
              <a:buFontTx/>
              <a:buNone/>
            </a:pPr>
            <a:endParaRPr lang="en-US" dirty="0">
              <a:effectLst/>
            </a:endParaRPr>
          </a:p>
          <a:p>
            <a:pPr marL="0" marR="0" lvl="0" indent="0" algn="l" defTabSz="1828800" rtl="0" eaLnBrk="1" fontAlgn="auto" latinLnBrk="0" hangingPunct="1">
              <a:lnSpc>
                <a:spcPct val="100000"/>
              </a:lnSpc>
              <a:spcBef>
                <a:spcPts val="0"/>
              </a:spcBef>
              <a:spcAft>
                <a:spcPts val="0"/>
              </a:spcAft>
              <a:buClr>
                <a:schemeClr val="accent5"/>
              </a:buClr>
              <a:buSzTx/>
              <a:buFontTx/>
              <a:buNone/>
              <a:tabLst/>
              <a:defRPr/>
            </a:pPr>
            <a:r>
              <a:rPr lang="en-US" sz="2400" b="0" i="0" kern="1200" dirty="0">
                <a:solidFill>
                  <a:schemeClr val="tx1"/>
                </a:solidFill>
                <a:effectLst/>
                <a:latin typeface="+mn-lt"/>
                <a:ea typeface="+mn-ea"/>
                <a:cs typeface="+mn-cs"/>
              </a:rPr>
              <a:t>SAS </a:t>
            </a:r>
            <a:r>
              <a:rPr lang="en-US" sz="2400" b="0" i="0" kern="1200" dirty="0" err="1">
                <a:solidFill>
                  <a:schemeClr val="tx1"/>
                </a:solidFill>
                <a:effectLst/>
                <a:latin typeface="+mn-lt"/>
                <a:ea typeface="+mn-ea"/>
                <a:cs typeface="+mn-cs"/>
              </a:rPr>
              <a:t>lucrează</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guverne</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peste</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134 de </a:t>
            </a:r>
            <a:r>
              <a:rPr lang="en-US" sz="2400" b="1" i="0" kern="1200" dirty="0" err="1">
                <a:solidFill>
                  <a:schemeClr val="tx1"/>
                </a:solidFill>
                <a:effectLst/>
                <a:latin typeface="+mn-lt"/>
                <a:ea typeface="+mn-ea"/>
                <a:cs typeface="+mn-cs"/>
              </a:rPr>
              <a:t>țări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primul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nostru</a:t>
            </a:r>
            <a:r>
              <a:rPr lang="en-US" sz="2400" b="0" i="0" kern="1200" dirty="0">
                <a:solidFill>
                  <a:schemeClr val="tx1"/>
                </a:solidFill>
                <a:effectLst/>
                <a:latin typeface="+mn-lt"/>
                <a:ea typeface="+mn-ea"/>
                <a:cs typeface="+mn-cs"/>
              </a:rPr>
              <a:t> client a </a:t>
            </a:r>
            <a:r>
              <a:rPr lang="en-US" sz="2400" b="0" i="0" kern="1200" dirty="0" err="1">
                <a:solidFill>
                  <a:schemeClr val="tx1"/>
                </a:solidFill>
                <a:effectLst/>
                <a:latin typeface="+mn-lt"/>
                <a:ea typeface="+mn-ea"/>
                <a:cs typeface="+mn-cs"/>
              </a:rPr>
              <a:t>fost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chiar</a:t>
            </a:r>
            <a:r>
              <a:rPr lang="en-US" sz="2400" b="0" i="0" kern="1200" dirty="0">
                <a:solidFill>
                  <a:schemeClr val="tx1"/>
                </a:solidFill>
                <a:effectLst/>
                <a:latin typeface="+mn-lt"/>
                <a:ea typeface="+mn-ea"/>
                <a:cs typeface="+mn-cs"/>
              </a:rPr>
              <a:t> o </a:t>
            </a:r>
            <a:r>
              <a:rPr lang="en-US" sz="2400" b="0" i="0" kern="1200" dirty="0" err="1">
                <a:solidFill>
                  <a:schemeClr val="tx1"/>
                </a:solidFill>
                <a:effectLst/>
                <a:latin typeface="+mn-lt"/>
                <a:ea typeface="+mn-ea"/>
                <a:cs typeface="+mn-cs"/>
              </a:rPr>
              <a:t>instituție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guvernamentală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1976</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Această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experiență</a:t>
            </a:r>
            <a:r>
              <a:rPr lang="en-US" sz="2400" b="0" i="0" kern="1200" dirty="0">
                <a:solidFill>
                  <a:schemeClr val="tx1"/>
                </a:solidFill>
                <a:effectLst/>
                <a:latin typeface="+mn-lt"/>
                <a:ea typeface="+mn-ea"/>
                <a:cs typeface="+mn-cs"/>
              </a:rPr>
              <a:t> ne-a </a:t>
            </a:r>
            <a:r>
              <a:rPr lang="en-US" sz="2400" b="0" i="0" kern="1200" dirty="0" err="1">
                <a:solidFill>
                  <a:schemeClr val="tx1"/>
                </a:solidFill>
                <a:effectLst/>
                <a:latin typeface="+mn-lt"/>
                <a:ea typeface="+mn-ea"/>
                <a:cs typeface="+mn-cs"/>
              </a:rPr>
              <a:t>dat</a:t>
            </a:r>
            <a:r>
              <a:rPr lang="en-US" sz="2400" b="0" i="0" kern="1200" dirty="0">
                <a:solidFill>
                  <a:schemeClr val="tx1"/>
                </a:solidFill>
                <a:effectLst/>
                <a:latin typeface="+mn-lt"/>
                <a:ea typeface="+mn-ea"/>
                <a:cs typeface="+mn-cs"/>
              </a:rPr>
              <a:t> perspective practice </a:t>
            </a:r>
            <a:r>
              <a:rPr lang="en-US" sz="2400" b="0" i="0" kern="1200" dirty="0" err="1">
                <a:solidFill>
                  <a:schemeClr val="tx1"/>
                </a:solidFill>
                <a:effectLst/>
                <a:latin typeface="+mn-lt"/>
                <a:ea typeface="+mn-ea"/>
                <a:cs typeface="+mn-cs"/>
              </a:rPr>
              <a:t>asupra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problemelordin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sectorul</a:t>
            </a:r>
            <a:r>
              <a:rPr lang="en-US" sz="2400" b="0" i="0" kern="1200" dirty="0">
                <a:solidFill>
                  <a:schemeClr val="tx1"/>
                </a:solidFill>
                <a:effectLst/>
                <a:latin typeface="+mn-lt"/>
                <a:ea typeface="+mn-ea"/>
                <a:cs typeface="+mn-cs"/>
              </a:rPr>
              <a:t> public — de la </a:t>
            </a:r>
            <a:r>
              <a:rPr lang="en-US" sz="2400" b="0" i="0" kern="1200" dirty="0" err="1">
                <a:solidFill>
                  <a:schemeClr val="tx1"/>
                </a:solidFill>
                <a:effectLst/>
                <a:latin typeface="+mn-lt"/>
                <a:ea typeface="+mn-ea"/>
                <a:cs typeface="+mn-cs"/>
              </a:rPr>
              <a:t>fiscalitate</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servicii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sociale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siguranță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publică</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Această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prezență</a:t>
            </a:r>
            <a:r>
              <a:rPr lang="en-US" sz="2400" b="0" i="0" kern="1200" dirty="0">
                <a:solidFill>
                  <a:schemeClr val="tx1"/>
                </a:solidFill>
                <a:effectLst/>
                <a:latin typeface="+mn-lt"/>
                <a:ea typeface="+mn-ea"/>
                <a:cs typeface="+mn-cs"/>
              </a:rPr>
              <a:t> se </a:t>
            </a:r>
            <a:r>
              <a:rPr lang="en-US" sz="2400" b="0" i="0" kern="1200" dirty="0" err="1">
                <a:solidFill>
                  <a:schemeClr val="tx1"/>
                </a:solidFill>
                <a:effectLst/>
                <a:latin typeface="+mn-lt"/>
                <a:ea typeface="+mn-ea"/>
                <a:cs typeface="+mn-cs"/>
              </a:rPr>
              <a:t>complementeaza</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recunoașterea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noastră</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nivel</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tehnologie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cultură</a:t>
            </a:r>
            <a:r>
              <a:rPr lang="en-US" sz="2400" b="0" i="0" kern="1200" dirty="0">
                <a:solidFill>
                  <a:schemeClr val="tx1"/>
                </a:solidFill>
                <a:effectLst/>
                <a:latin typeface="+mn-lt"/>
                <a:ea typeface="+mn-ea"/>
                <a:cs typeface="+mn-cs"/>
              </a:rPr>
              <a:t>.</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730AD6-5CCC-4049-B6DC-26421F56C595}" type="slidenum">
              <a:rPr kumimoji="0" lang="en-GB" sz="1200" b="0" i="0" u="none" strike="noStrike" kern="1200" cap="none" spc="0" normalizeH="0" baseline="0" noProof="0" smtClean="0">
                <a:ln>
                  <a:noFill/>
                </a:ln>
                <a:solidFill>
                  <a:prstClr val="black"/>
                </a:solidFill>
                <a:effectLst/>
                <a:uLnTx/>
                <a:uFillTx/>
                <a:latin typeface="Anova" panose="020B05030202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nova" panose="020B0503020203020204" pitchFamily="34" charset="0"/>
              <a:ea typeface="+mn-ea"/>
              <a:cs typeface="+mn-cs"/>
            </a:endParaRPr>
          </a:p>
        </p:txBody>
      </p:sp>
    </p:spTree>
    <p:extLst>
      <p:ext uri="{BB962C8B-B14F-4D97-AF65-F5344CB8AC3E}">
        <p14:creationId xmlns:p14="http://schemas.microsoft.com/office/powerpoint/2010/main" val="323201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err="1">
                <a:solidFill>
                  <a:schemeClr val="tx1"/>
                </a:solidFill>
                <a:effectLst/>
                <a:latin typeface="+mn-lt"/>
                <a:ea typeface="+mn-ea"/>
                <a:cs typeface="+mn-cs"/>
              </a:rPr>
              <a:t>Dincolo</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sectorul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guvernamental</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recunoscut</a:t>
            </a:r>
            <a:r>
              <a:rPr lang="en-US" sz="2400" b="0" i="0" kern="1200" dirty="0">
                <a:solidFill>
                  <a:schemeClr val="tx1"/>
                </a:solidFill>
                <a:effectLst/>
                <a:latin typeface="+mn-lt"/>
                <a:ea typeface="+mn-ea"/>
                <a:cs typeface="+mn-cs"/>
              </a:rPr>
              <a:t> constant </a:t>
            </a:r>
            <a:r>
              <a:rPr lang="en-US" sz="2400" b="0" i="0" kern="1200" dirty="0" err="1">
                <a:solidFill>
                  <a:schemeClr val="tx1"/>
                </a:solidFill>
                <a:effectLst/>
                <a:latin typeface="+mn-lt"/>
                <a:ea typeface="+mn-ea"/>
                <a:cs typeface="+mn-cs"/>
              </a:rPr>
              <a:t>atât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tehnologie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cât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cultura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organizațională</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a:solidFill>
                  <a:schemeClr val="tx1"/>
                </a:solidFill>
                <a:effectLst/>
                <a:latin typeface="+mn-lt"/>
                <a:ea typeface="+mn-ea"/>
                <a:cs typeface="+mn-cs"/>
              </a:rPr>
              <a:t>De </a:t>
            </a:r>
            <a:r>
              <a:rPr lang="en-US" sz="2400" b="1" i="0" kern="1200" dirty="0">
                <a:solidFill>
                  <a:schemeClr val="tx1"/>
                </a:solidFill>
                <a:effectLst/>
                <a:latin typeface="+mn-lt"/>
                <a:ea typeface="+mn-ea"/>
                <a:cs typeface="+mn-cs"/>
              </a:rPr>
              <a:t>28 de ani </a:t>
            </a:r>
            <a:r>
              <a:rPr lang="en-US" sz="2400" b="1" i="0" kern="1200" dirty="0" err="1">
                <a:solidFill>
                  <a:schemeClr val="tx1"/>
                </a:solidFill>
                <a:effectLst/>
                <a:latin typeface="+mn-lt"/>
                <a:ea typeface="+mn-ea"/>
                <a:cs typeface="+mn-cs"/>
              </a:rPr>
              <a:t>consecutivi</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ocupă</a:t>
            </a:r>
            <a:r>
              <a:rPr lang="en-US" sz="2400" b="0"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locul</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întâi</a:t>
            </a:r>
            <a:r>
              <a:rPr lang="en-US" sz="2400" b="1" i="0" kern="1200" dirty="0">
                <a:solidFill>
                  <a:schemeClr val="tx1"/>
                </a:solidFill>
                <a:effectLst/>
                <a:latin typeface="+mn-lt"/>
                <a:ea typeface="+mn-ea"/>
                <a:cs typeface="+mn-cs"/>
              </a:rPr>
              <a:t> la </a:t>
            </a:r>
            <a:r>
              <a:rPr lang="en-US" sz="2400" b="1" i="0" kern="1200" dirty="0" err="1">
                <a:solidFill>
                  <a:schemeClr val="tx1"/>
                </a:solidFill>
                <a:effectLst/>
                <a:latin typeface="+mn-lt"/>
                <a:ea typeface="+mn-ea"/>
                <a:cs typeface="+mn-cs"/>
              </a:rPr>
              <a:t>nivel</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mondial</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în</a:t>
            </a:r>
            <a:r>
              <a:rPr lang="en-US" sz="2400" b="1" i="0" kern="1200" dirty="0">
                <a:solidFill>
                  <a:schemeClr val="tx1"/>
                </a:solidFill>
                <a:effectLst/>
                <a:latin typeface="+mn-lt"/>
                <a:ea typeface="+mn-ea"/>
                <a:cs typeface="+mn-cs"/>
              </a:rPr>
              <a:t> Advanced </a:t>
            </a:r>
            <a:r>
              <a:rPr lang="en-US" sz="2400" b="1" i="0" kern="1200" dirty="0" err="1">
                <a:solidFill>
                  <a:schemeClr val="tx1"/>
                </a:solidFill>
                <a:effectLst/>
                <a:latin typeface="+mn-lt"/>
                <a:ea typeface="+mn-ea"/>
                <a:cs typeface="+mn-cs"/>
              </a:rPr>
              <a:t>și</a:t>
            </a:r>
            <a:r>
              <a:rPr lang="en-US" sz="2400" b="1" i="0" kern="1200" dirty="0">
                <a:solidFill>
                  <a:schemeClr val="tx1"/>
                </a:solidFill>
                <a:effectLst/>
                <a:latin typeface="+mn-lt"/>
                <a:ea typeface="+mn-ea"/>
                <a:cs typeface="+mn-cs"/>
              </a:rPr>
              <a:t> Predictive Analytics</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deține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peste</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750 de </a:t>
            </a:r>
            <a:r>
              <a:rPr lang="en-US" sz="2400" b="1" i="0" kern="1200" dirty="0" err="1">
                <a:solidFill>
                  <a:schemeClr val="tx1"/>
                </a:solidFill>
                <a:effectLst/>
                <a:latin typeface="+mn-lt"/>
                <a:ea typeface="+mn-ea"/>
                <a:cs typeface="+mn-cs"/>
              </a:rPr>
              <a:t>brevete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domeniul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inteligenței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artificiale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al </a:t>
            </a:r>
            <a:r>
              <a:rPr lang="en-US" sz="2400" b="0" i="0" kern="1200" dirty="0" err="1">
                <a:solidFill>
                  <a:schemeClr val="tx1"/>
                </a:solidFill>
                <a:effectLst/>
                <a:latin typeface="+mn-lt"/>
                <a:ea typeface="+mn-ea"/>
                <a:cs typeface="+mn-cs"/>
              </a:rPr>
              <a:t>analiticii</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Suntem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recunoscuti</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publicații</a:t>
            </a:r>
            <a:r>
              <a:rPr lang="en-US" sz="2400" b="0" i="0" kern="1200" dirty="0">
                <a:solidFill>
                  <a:schemeClr val="tx1"/>
                </a:solidFill>
                <a:effectLst/>
                <a:latin typeface="+mn-lt"/>
                <a:ea typeface="+mn-ea"/>
                <a:cs typeface="+mn-cs"/>
              </a:rPr>
              <a:t> precum Fast Company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Forbes, </a:t>
            </a:r>
            <a:r>
              <a:rPr lang="en-US" sz="2400" b="0" i="0" kern="1200" dirty="0" err="1">
                <a:solidFill>
                  <a:schemeClr val="tx1"/>
                </a:solidFill>
                <a:effectLst/>
                <a:latin typeface="+mn-lt"/>
                <a:ea typeface="+mn-ea"/>
                <a:cs typeface="+mn-cs"/>
              </a:rPr>
              <a:t>dar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organizații</a:t>
            </a:r>
            <a:r>
              <a:rPr lang="en-US" sz="2400" b="0" i="0" kern="1200" dirty="0">
                <a:solidFill>
                  <a:schemeClr val="tx1"/>
                </a:solidFill>
                <a:effectLst/>
                <a:latin typeface="+mn-lt"/>
                <a:ea typeface="+mn-ea"/>
                <a:cs typeface="+mn-cs"/>
              </a:rPr>
              <a:t> precum Human Rights Campaign </a:t>
            </a:r>
            <a:r>
              <a:rPr lang="en-US" sz="2400" b="0" i="0" kern="1200" dirty="0" err="1">
                <a:solidFill>
                  <a:schemeClr val="tx1"/>
                </a:solidFill>
                <a:effectLst/>
                <a:latin typeface="+mn-lt"/>
                <a:ea typeface="+mn-ea"/>
                <a:cs typeface="+mn-cs"/>
              </a:rPr>
              <a:t>sau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Disability:IN</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inovație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incluziune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sustenabilitate</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a:solidFill>
                  <a:schemeClr val="tx1"/>
                </a:solidFill>
                <a:effectLst/>
                <a:latin typeface="+mn-lt"/>
                <a:ea typeface="+mn-ea"/>
                <a:cs typeface="+mn-cs"/>
              </a:rPr>
              <a:t>De </a:t>
            </a:r>
            <a:r>
              <a:rPr lang="en-US" sz="2400" b="0" i="0" kern="1200" dirty="0" err="1">
                <a:solidFill>
                  <a:schemeClr val="tx1"/>
                </a:solidFill>
                <a:effectLst/>
                <a:latin typeface="+mn-lt"/>
                <a:ea typeface="+mn-ea"/>
                <a:cs typeface="+mn-cs"/>
              </a:rPr>
              <a:t>asemenea</a:t>
            </a:r>
            <a:r>
              <a:rPr lang="en-US" sz="2400" b="0" i="0" kern="1200" dirty="0">
                <a:solidFill>
                  <a:schemeClr val="tx1"/>
                </a:solidFill>
                <a:effectLst/>
                <a:latin typeface="+mn-lt"/>
                <a:ea typeface="+mn-ea"/>
                <a:cs typeface="+mn-cs"/>
              </a:rPr>
              <a:t>, SAS a </a:t>
            </a:r>
            <a:r>
              <a:rPr lang="en-US" sz="2400" b="0" i="0" kern="1200" dirty="0" err="1">
                <a:solidFill>
                  <a:schemeClr val="tx1"/>
                </a:solidFill>
                <a:effectLst/>
                <a:latin typeface="+mn-lt"/>
                <a:ea typeface="+mn-ea"/>
                <a:cs typeface="+mn-cs"/>
              </a:rPr>
              <a:t>fost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desemnat</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Microsoft Global Independent Software Vendor Partner of the Year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subliniază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deschiderea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noastră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către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interoperabilitate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colaborare</a:t>
            </a:r>
            <a:r>
              <a:rPr lang="en-US" dirty="0">
                <a:effectLst/>
              </a:rPr>
              <a:t> .</a:t>
            </a:r>
          </a:p>
          <a:p>
            <a:endParaRPr lang="en-US" dirty="0">
              <a:effectLst/>
            </a:endParaRPr>
          </a:p>
          <a:p>
            <a:endParaRPr lang="en-US" dirty="0">
              <a:effectLst/>
            </a:endParaRPr>
          </a:p>
          <a:p>
            <a:r>
              <a:rPr lang="en-US" sz="2400" b="0" i="0" kern="1200" dirty="0">
                <a:solidFill>
                  <a:schemeClr val="tx1"/>
                </a:solidFill>
                <a:effectLst/>
                <a:latin typeface="+mn-lt"/>
                <a:ea typeface="+mn-ea"/>
                <a:cs typeface="+mn-cs"/>
              </a:rPr>
              <a:t>SAS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lider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predictive analytics de </a:t>
            </a:r>
            <a:r>
              <a:rPr lang="en-US" sz="2400" b="0" i="0" kern="1200" dirty="0" err="1">
                <a:solidFill>
                  <a:schemeClr val="tx1"/>
                </a:solidFill>
                <a:effectLst/>
                <a:latin typeface="+mn-lt"/>
                <a:ea typeface="+mn-ea"/>
                <a:cs typeface="+mn-cs"/>
              </a:rPr>
              <a:t>decenii</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avem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peste</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28 de ani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fruntea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topurilot</a:t>
            </a:r>
            <a:r>
              <a:rPr lang="en-US" sz="2400" b="0" i="0" kern="1200" dirty="0">
                <a:solidFill>
                  <a:schemeClr val="tx1"/>
                </a:solidFill>
                <a:effectLst/>
                <a:latin typeface="+mn-lt"/>
                <a:ea typeface="+mn-ea"/>
                <a:cs typeface="+mn-cs"/>
              </a:rPr>
              <a:t> IDC , </a:t>
            </a:r>
            <a:r>
              <a:rPr lang="en-US" sz="2400" b="0" i="0" kern="1200" dirty="0" err="1">
                <a:solidFill>
                  <a:schemeClr val="tx1"/>
                </a:solidFill>
                <a:effectLst/>
                <a:latin typeface="+mn-lt"/>
                <a:ea typeface="+mn-ea"/>
                <a:cs typeface="+mn-cs"/>
              </a:rPr>
              <a:t>avem</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750+ </a:t>
            </a:r>
            <a:r>
              <a:rPr lang="en-US" sz="2400" b="1" i="0" kern="1200" dirty="0" err="1">
                <a:solidFill>
                  <a:schemeClr val="tx1"/>
                </a:solidFill>
                <a:effectLst/>
                <a:latin typeface="+mn-lt"/>
                <a:ea typeface="+mn-ea"/>
                <a:cs typeface="+mn-cs"/>
              </a:rPr>
              <a:t>brevete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AI. Parteneriate precum </a:t>
            </a:r>
            <a:r>
              <a:rPr lang="en-US" sz="2400" b="0" i="0" kern="1200" dirty="0" err="1">
                <a:solidFill>
                  <a:schemeClr val="tx1"/>
                </a:solidFill>
                <a:effectLst/>
                <a:latin typeface="+mn-lt"/>
                <a:ea typeface="+mn-ea"/>
                <a:cs typeface="+mn-cs"/>
              </a:rPr>
              <a:t>premiul</a:t>
            </a:r>
            <a:r>
              <a:rPr lang="en-US" sz="2400" b="0" i="0" kern="1200" dirty="0">
                <a:solidFill>
                  <a:schemeClr val="tx1"/>
                </a:solidFill>
                <a:effectLst/>
                <a:latin typeface="+mn-lt"/>
                <a:ea typeface="+mn-ea"/>
                <a:cs typeface="+mn-cs"/>
              </a:rPr>
              <a:t> Microsoft ISV ne </a:t>
            </a:r>
            <a:r>
              <a:rPr lang="en-US" sz="2400" b="0" i="0" kern="1200" dirty="0" err="1">
                <a:solidFill>
                  <a:schemeClr val="tx1"/>
                </a:solidFill>
                <a:effectLst/>
                <a:latin typeface="+mn-lt"/>
                <a:ea typeface="+mn-ea"/>
                <a:cs typeface="+mn-cs"/>
              </a:rPr>
              <a:t>arată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livrăm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soluții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robuste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interoperabile</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a:solidFill>
                  <a:schemeClr val="tx1"/>
                </a:solidFill>
                <a:effectLst/>
                <a:latin typeface="+mn-lt"/>
                <a:ea typeface="+mn-ea"/>
                <a:cs typeface="+mn-cs"/>
              </a:rPr>
              <a:t>Ok — </a:t>
            </a:r>
            <a:r>
              <a:rPr lang="en-US" sz="2400" b="0" i="0" kern="1200" dirty="0" err="1">
                <a:solidFill>
                  <a:schemeClr val="tx1"/>
                </a:solidFill>
                <a:effectLst/>
                <a:latin typeface="+mn-lt"/>
                <a:ea typeface="+mn-ea"/>
                <a:cs typeface="+mn-cs"/>
              </a:rPr>
              <a:t>avem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experiența</a:t>
            </a:r>
            <a:r>
              <a:rPr lang="en-US" sz="2400" b="0" i="0" kern="1200" dirty="0">
                <a:solidFill>
                  <a:schemeClr val="tx1"/>
                </a:solidFill>
                <a:effectLst/>
                <a:latin typeface="+mn-lt"/>
                <a:ea typeface="+mn-ea"/>
                <a:cs typeface="+mn-cs"/>
              </a:rPr>
              <a:t>. Dar cum o </a:t>
            </a:r>
            <a:r>
              <a:rPr lang="en-US" sz="2400" b="0" i="0" kern="1200" dirty="0" err="1">
                <a:solidFill>
                  <a:schemeClr val="tx1"/>
                </a:solidFill>
                <a:effectLst/>
                <a:latin typeface="+mn-lt"/>
                <a:ea typeface="+mn-ea"/>
                <a:cs typeface="+mn-cs"/>
              </a:rPr>
              <a:t>folosim</a:t>
            </a:r>
            <a:r>
              <a:rPr lang="en-US" sz="2400" b="0" i="0" kern="1200" dirty="0">
                <a:solidFill>
                  <a:schemeClr val="tx1"/>
                </a:solidFill>
                <a:effectLst/>
                <a:latin typeface="+mn-lt"/>
                <a:ea typeface="+mn-ea"/>
                <a:cs typeface="+mn-cs"/>
              </a:rPr>
              <a:t> efficient </a:t>
            </a:r>
            <a:r>
              <a:rPr lang="en-US" sz="2400" b="0" i="0" kern="1200" dirty="0" err="1">
                <a:solidFill>
                  <a:schemeClr val="tx1"/>
                </a:solidFill>
                <a:effectLst/>
                <a:latin typeface="+mn-lt"/>
                <a:ea typeface="+mn-ea"/>
                <a:cs typeface="+mn-cs"/>
              </a:rPr>
              <a:t>si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probleme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rezolvăm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concret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zona de </a:t>
            </a:r>
            <a:r>
              <a:rPr lang="en-US" sz="2400" b="0" i="0" kern="1200" dirty="0" err="1">
                <a:solidFill>
                  <a:schemeClr val="tx1"/>
                </a:solidFill>
                <a:effectLst/>
                <a:latin typeface="+mn-lt"/>
                <a:ea typeface="+mn-ea"/>
                <a:cs typeface="+mn-cs"/>
              </a:rPr>
              <a:t>investigații</a:t>
            </a:r>
            <a:r>
              <a:rPr lang="en-US" sz="24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a:t>
            </a:fld>
            <a:endParaRPr lang="en-US"/>
          </a:p>
        </p:txBody>
      </p:sp>
    </p:spTree>
    <p:extLst>
      <p:ext uri="{BB962C8B-B14F-4D97-AF65-F5344CB8AC3E}">
        <p14:creationId xmlns:p14="http://schemas.microsoft.com/office/powerpoint/2010/main" val="74729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0" indent="0">
              <a:buNone/>
            </a:pPr>
            <a:r>
              <a:rPr lang="en-US" sz="2400" b="0" i="0" kern="1200" dirty="0" err="1">
                <a:solidFill>
                  <a:schemeClr val="tx1"/>
                </a:solidFill>
                <a:effectLst/>
                <a:latin typeface="+mn-lt"/>
                <a:ea typeface="+mn-ea"/>
                <a:cs typeface="+mn-cs"/>
              </a:rPr>
              <a:t>Aici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intervine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soluția</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SAS Investigations Management</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Aceasta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integrează</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machine learning</a:t>
            </a:r>
            <a:r>
              <a:rPr lang="en-US" sz="2400" b="0" i="0" kern="1200" dirty="0">
                <a:solidFill>
                  <a:schemeClr val="tx1"/>
                </a:solidFill>
                <a:effectLst/>
                <a:latin typeface="+mn-lt"/>
                <a:ea typeface="+mn-ea"/>
                <a:cs typeface="+mn-cs"/>
              </a:rPr>
              <a:t> direct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procesele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organizației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astfel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încât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solutia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funcționează</a:t>
            </a:r>
            <a:r>
              <a:rPr lang="en-US" sz="2400" b="0" i="0" kern="1200" dirty="0">
                <a:solidFill>
                  <a:schemeClr val="tx1"/>
                </a:solidFill>
                <a:effectLst/>
                <a:latin typeface="+mn-lt"/>
                <a:ea typeface="+mn-ea"/>
                <a:cs typeface="+mn-cs"/>
              </a:rPr>
              <a:t> perfect cu </a:t>
            </a:r>
            <a:r>
              <a:rPr lang="en-US" sz="2400" b="0" i="0" kern="1200" dirty="0" err="1">
                <a:solidFill>
                  <a:schemeClr val="tx1"/>
                </a:solidFill>
                <a:effectLst/>
                <a:latin typeface="+mn-lt"/>
                <a:ea typeface="+mn-ea"/>
                <a:cs typeface="+mn-cs"/>
              </a:rPr>
              <a:t>infrastructura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mediul</a:t>
            </a:r>
            <a:r>
              <a:rPr lang="en-US" sz="2400" b="0" i="0" kern="1200" dirty="0">
                <a:solidFill>
                  <a:schemeClr val="tx1"/>
                </a:solidFill>
                <a:effectLst/>
                <a:latin typeface="+mn-lt"/>
                <a:ea typeface="+mn-ea"/>
                <a:cs typeface="+mn-cs"/>
              </a:rPr>
              <a:t> existent.</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Platforma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oferă</a:t>
            </a:r>
            <a:r>
              <a:rPr lang="en-US" sz="2400" b="0" i="0" kern="1200" dirty="0">
                <a:solidFill>
                  <a:schemeClr val="tx1"/>
                </a:solidFill>
                <a:effectLst/>
                <a:latin typeface="+mn-lt"/>
                <a:ea typeface="+mn-ea"/>
                <a:cs typeface="+mn-cs"/>
              </a:rPr>
              <a:t> o </a:t>
            </a:r>
            <a:r>
              <a:rPr lang="en-US" sz="2400" b="1" i="0" kern="1200" dirty="0" err="1">
                <a:solidFill>
                  <a:schemeClr val="tx1"/>
                </a:solidFill>
                <a:effectLst/>
                <a:latin typeface="+mn-lt"/>
                <a:ea typeface="+mn-ea"/>
                <a:cs typeface="+mn-cs"/>
              </a:rPr>
              <a:t>viziune</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consolidată</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asupra</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riscurilor</a:t>
            </a:r>
            <a:r>
              <a:rPr lang="en-US" sz="2400" b="1" i="0" kern="1200" dirty="0">
                <a:solidFill>
                  <a:schemeClr val="tx1"/>
                </a:solidFill>
                <a:effectLst/>
                <a:latin typeface="+mn-lt"/>
                <a:ea typeface="+mn-ea"/>
                <a:cs typeface="+mn-cs"/>
              </a:rPr>
              <a:t> de </a:t>
            </a:r>
            <a:r>
              <a:rPr lang="en-US" sz="2400" b="1" i="0" kern="1200" dirty="0" err="1">
                <a:solidFill>
                  <a:schemeClr val="tx1"/>
                </a:solidFill>
                <a:effectLst/>
                <a:latin typeface="+mn-lt"/>
                <a:ea typeface="+mn-ea"/>
                <a:cs typeface="+mn-cs"/>
              </a:rPr>
              <a:t>fraudă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îmbunătățește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controlul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transparența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printr</a:t>
            </a:r>
            <a:r>
              <a:rPr lang="en-US" sz="2400" b="0" i="0" kern="1200" dirty="0">
                <a:solidFill>
                  <a:schemeClr val="tx1"/>
                </a:solidFill>
                <a:effectLst/>
                <a:latin typeface="+mn-lt"/>
                <a:ea typeface="+mn-ea"/>
                <a:cs typeface="+mn-cs"/>
              </a:rPr>
              <a:t>-un </a:t>
            </a:r>
            <a:r>
              <a:rPr lang="en-US" sz="2400" b="1" i="0" kern="1200" dirty="0" err="1">
                <a:solidFill>
                  <a:schemeClr val="tx1"/>
                </a:solidFill>
                <a:effectLst/>
                <a:latin typeface="+mn-lt"/>
                <a:ea typeface="+mn-ea"/>
                <a:cs typeface="+mn-cs"/>
              </a:rPr>
              <a:t>sistem</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inteligent</a:t>
            </a:r>
            <a:r>
              <a:rPr lang="en-US" sz="2400" b="1" i="0" kern="1200" dirty="0">
                <a:solidFill>
                  <a:schemeClr val="tx1"/>
                </a:solidFill>
                <a:effectLst/>
                <a:latin typeface="+mn-lt"/>
                <a:ea typeface="+mn-ea"/>
                <a:cs typeface="+mn-cs"/>
              </a:rPr>
              <a:t> de management al </a:t>
            </a:r>
            <a:r>
              <a:rPr lang="en-US" sz="2400" b="1" i="0" kern="1200" dirty="0" err="1">
                <a:solidFill>
                  <a:schemeClr val="tx1"/>
                </a:solidFill>
                <a:effectLst/>
                <a:latin typeface="+mn-lt"/>
                <a:ea typeface="+mn-ea"/>
                <a:cs typeface="+mn-cs"/>
              </a:rPr>
              <a:t>cazurilor</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audituri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și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inspecții</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a:solidFill>
                  <a:schemeClr val="tx1"/>
                </a:solidFill>
                <a:effectLst/>
                <a:latin typeface="+mn-lt"/>
                <a:ea typeface="+mn-ea"/>
                <a:cs typeface="+mn-cs"/>
              </a:rPr>
              <a:t>Cu </a:t>
            </a:r>
            <a:r>
              <a:rPr lang="en-US" sz="2400" b="1" i="0" kern="1200" dirty="0">
                <a:solidFill>
                  <a:schemeClr val="tx1"/>
                </a:solidFill>
                <a:effectLst/>
                <a:latin typeface="+mn-lt"/>
                <a:ea typeface="+mn-ea"/>
                <a:cs typeface="+mn-cs"/>
              </a:rPr>
              <a:t>SAS Viya</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bază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instituțiile</a:t>
            </a:r>
            <a:r>
              <a:rPr lang="en-US" sz="2400" b="0" i="0" kern="1200" dirty="0">
                <a:solidFill>
                  <a:schemeClr val="tx1"/>
                </a:solidFill>
                <a:effectLst/>
                <a:latin typeface="+mn-lt"/>
                <a:ea typeface="+mn-ea"/>
                <a:cs typeface="+mn-cs"/>
              </a:rPr>
              <a:t> pot </a:t>
            </a:r>
            <a:r>
              <a:rPr lang="en-US" sz="2400" b="1" i="0" kern="1200" dirty="0">
                <a:solidFill>
                  <a:schemeClr val="tx1"/>
                </a:solidFill>
                <a:effectLst/>
                <a:latin typeface="+mn-lt"/>
                <a:ea typeface="+mn-ea"/>
                <a:cs typeface="+mn-cs"/>
              </a:rPr>
              <a:t>reduce </a:t>
            </a:r>
            <a:r>
              <a:rPr lang="en-US" sz="2400" b="1" i="0" kern="1200" dirty="0" err="1">
                <a:solidFill>
                  <a:schemeClr val="tx1"/>
                </a:solidFill>
                <a:effectLst/>
                <a:latin typeface="+mn-lt"/>
                <a:ea typeface="+mn-ea"/>
                <a:cs typeface="+mn-cs"/>
              </a:rPr>
              <a:t>riscul</a:t>
            </a:r>
            <a:r>
              <a:rPr lang="en-US" sz="2400" b="1" i="0" kern="1200" dirty="0">
                <a:solidFill>
                  <a:schemeClr val="tx1"/>
                </a:solidFill>
                <a:effectLst/>
                <a:latin typeface="+mn-lt"/>
                <a:ea typeface="+mn-ea"/>
                <a:cs typeface="+mn-cs"/>
              </a:rPr>
              <a:t> de </a:t>
            </a:r>
            <a:r>
              <a:rPr lang="en-US" sz="2400" b="1" i="0" kern="1200" dirty="0" err="1">
                <a:solidFill>
                  <a:schemeClr val="tx1"/>
                </a:solidFill>
                <a:effectLst/>
                <a:latin typeface="+mn-lt"/>
                <a:ea typeface="+mn-ea"/>
                <a:cs typeface="+mn-cs"/>
              </a:rPr>
              <a:t>implementare</a:t>
            </a:r>
            <a:r>
              <a:rPr lang="en-US" sz="2400" b="0" i="0" kern="1200" dirty="0">
                <a:solidFill>
                  <a:schemeClr val="tx1"/>
                </a:solidFill>
                <a:effectLst/>
                <a:latin typeface="+mn-lt"/>
                <a:ea typeface="+mn-ea"/>
                <a:cs typeface="+mn-cs"/>
              </a:rPr>
              <a:t>, pot </a:t>
            </a:r>
            <a:r>
              <a:rPr lang="en-US" sz="2400" b="1" i="0" kern="1200" dirty="0" err="1">
                <a:solidFill>
                  <a:schemeClr val="tx1"/>
                </a:solidFill>
                <a:effectLst/>
                <a:latin typeface="+mn-lt"/>
                <a:ea typeface="+mn-ea"/>
                <a:cs typeface="+mn-cs"/>
              </a:rPr>
              <a:t>scurta</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timpul</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până</a:t>
            </a:r>
            <a:r>
              <a:rPr lang="en-US" sz="2400" b="1" i="0" kern="1200" dirty="0">
                <a:solidFill>
                  <a:schemeClr val="tx1"/>
                </a:solidFill>
                <a:effectLst/>
                <a:latin typeface="+mn-lt"/>
                <a:ea typeface="+mn-ea"/>
                <a:cs typeface="+mn-cs"/>
              </a:rPr>
              <a:t> la </a:t>
            </a:r>
            <a:r>
              <a:rPr lang="en-US" sz="2400" b="1" i="0" kern="1200" dirty="0" err="1">
                <a:solidFill>
                  <a:schemeClr val="tx1"/>
                </a:solidFill>
                <a:effectLst/>
                <a:latin typeface="+mn-lt"/>
                <a:ea typeface="+mn-ea"/>
                <a:cs typeface="+mn-cs"/>
              </a:rPr>
              <a:t>obținerea</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rezultatelor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reale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pot </a:t>
            </a:r>
            <a:r>
              <a:rPr lang="en-US" sz="2400" b="0" i="0" kern="1200" dirty="0" err="1">
                <a:solidFill>
                  <a:schemeClr val="tx1"/>
                </a:solidFill>
                <a:effectLst/>
                <a:latin typeface="+mn-lt"/>
                <a:ea typeface="+mn-ea"/>
                <a:cs typeface="+mn-cs"/>
              </a:rPr>
              <a:t>lua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bazate</a:t>
            </a:r>
            <a:r>
              <a:rPr lang="en-US" sz="2400" b="0" i="0" kern="1200" dirty="0">
                <a:solidFill>
                  <a:schemeClr val="tx1"/>
                </a:solidFill>
                <a:effectLst/>
                <a:latin typeface="+mn-lt"/>
                <a:ea typeface="+mn-ea"/>
                <a:cs typeface="+mn-cs"/>
              </a:rPr>
              <a:t> pe date,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rapide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destepte</a:t>
            </a:r>
            <a:r>
              <a:rPr lang="en-US" sz="2400" b="0" i="0" kern="1200" dirty="0">
                <a:solidFill>
                  <a:schemeClr val="tx1"/>
                </a:solidFill>
                <a:effectLst/>
                <a:latin typeface="+mn-lt"/>
                <a:ea typeface="+mn-ea"/>
                <a:cs typeface="+mn-cs"/>
              </a:rPr>
              <a:t>.</a:t>
            </a:r>
            <a:r>
              <a:rPr lang="en-US" dirty="0">
                <a:effectLst/>
              </a:rPr>
              <a:t> </a:t>
            </a:r>
          </a:p>
          <a:p>
            <a:pPr marL="0" indent="0">
              <a:buNone/>
            </a:pPr>
            <a:endParaRPr lang="en-US" dirty="0">
              <a:effectLst/>
            </a:endParaRPr>
          </a:p>
          <a:p>
            <a:pPr marL="0" indent="0">
              <a:buNone/>
            </a:pPr>
            <a:r>
              <a:rPr lang="en-US" sz="2400" b="0" i="0" kern="1200" dirty="0">
                <a:solidFill>
                  <a:schemeClr val="tx1"/>
                </a:solidFill>
                <a:effectLst/>
                <a:latin typeface="+mn-lt"/>
                <a:ea typeface="+mn-ea"/>
                <a:cs typeface="+mn-cs"/>
              </a:rPr>
              <a:t>Solutia SAS Investigations Management </a:t>
            </a:r>
            <a:r>
              <a:rPr lang="en-US" sz="2400" b="0" i="0" kern="1200" dirty="0" err="1">
                <a:solidFill>
                  <a:schemeClr val="tx1"/>
                </a:solidFill>
                <a:effectLst/>
                <a:latin typeface="+mn-lt"/>
                <a:ea typeface="+mn-ea"/>
                <a:cs typeface="+mn-cs"/>
              </a:rPr>
              <a:t>încorporează</a:t>
            </a:r>
            <a:r>
              <a:rPr lang="en-US" sz="2400" b="0" i="0" kern="1200" dirty="0">
                <a:solidFill>
                  <a:schemeClr val="tx1"/>
                </a:solidFill>
                <a:effectLst/>
                <a:latin typeface="+mn-lt"/>
                <a:ea typeface="+mn-ea"/>
                <a:cs typeface="+mn-cs"/>
              </a:rPr>
              <a:t> </a:t>
            </a:r>
            <a:r>
              <a:rPr lang="en-US" sz="2400" b="1" i="0" kern="1200" dirty="0">
                <a:solidFill>
                  <a:schemeClr val="tx1"/>
                </a:solidFill>
                <a:effectLst/>
                <a:latin typeface="+mn-lt"/>
                <a:ea typeface="+mn-ea"/>
                <a:cs typeface="+mn-cs"/>
              </a:rPr>
              <a:t>machine learning</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fluxurile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operaționale</a:t>
            </a:r>
            <a:r>
              <a:rPr lang="en-US" sz="2400" b="0" i="0" kern="1200" dirty="0">
                <a:solidFill>
                  <a:schemeClr val="tx1"/>
                </a:solidFill>
                <a:effectLst/>
                <a:latin typeface="+mn-lt"/>
                <a:ea typeface="+mn-ea"/>
                <a:cs typeface="+mn-cs"/>
              </a:rPr>
              <a:t> ale </a:t>
            </a:r>
            <a:r>
              <a:rPr lang="en-US" sz="2400" b="0" i="0" kern="1200" dirty="0" err="1">
                <a:solidFill>
                  <a:schemeClr val="tx1"/>
                </a:solidFill>
                <a:effectLst/>
                <a:latin typeface="+mn-lt"/>
                <a:ea typeface="+mn-ea"/>
                <a:cs typeface="+mn-cs"/>
              </a:rPr>
              <a:t>institutiilor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fără</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schimba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totul</a:t>
            </a:r>
            <a:r>
              <a:rPr lang="en-US" sz="2400" b="0" i="0" kern="1200" dirty="0">
                <a:solidFill>
                  <a:schemeClr val="tx1"/>
                </a:solidFill>
                <a:effectLst/>
                <a:latin typeface="+mn-lt"/>
                <a:ea typeface="+mn-ea"/>
                <a:cs typeface="+mn-cs"/>
              </a:rPr>
              <a:t> din </a:t>
            </a:r>
            <a:r>
              <a:rPr lang="en-US" sz="2400" b="0" i="0" kern="1200" dirty="0" err="1">
                <a:solidFill>
                  <a:schemeClr val="tx1"/>
                </a:solidFill>
                <a:effectLst/>
                <a:latin typeface="+mn-lt"/>
                <a:ea typeface="+mn-ea"/>
                <a:cs typeface="+mn-cs"/>
              </a:rPr>
              <a:t>temelii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Oferim</a:t>
            </a:r>
            <a:r>
              <a:rPr lang="en-US" sz="2400" b="0" i="0" kern="1200" dirty="0">
                <a:solidFill>
                  <a:schemeClr val="tx1"/>
                </a:solidFill>
                <a:effectLst/>
                <a:latin typeface="+mn-lt"/>
                <a:ea typeface="+mn-ea"/>
                <a:cs typeface="+mn-cs"/>
              </a:rPr>
              <a:t> o </a:t>
            </a:r>
            <a:r>
              <a:rPr lang="en-US" sz="2400" b="0" i="0" kern="1200" dirty="0" err="1">
                <a:solidFill>
                  <a:schemeClr val="tx1"/>
                </a:solidFill>
                <a:effectLst/>
                <a:latin typeface="+mn-lt"/>
                <a:ea typeface="+mn-ea"/>
                <a:cs typeface="+mn-cs"/>
              </a:rPr>
              <a:t>vedere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consolidată</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riscurilor</a:t>
            </a:r>
            <a:r>
              <a:rPr lang="en-US" sz="2400" b="0" i="0" kern="1200" dirty="0">
                <a:solidFill>
                  <a:schemeClr val="tx1"/>
                </a:solidFill>
                <a:effectLst/>
                <a:latin typeface="+mn-lt"/>
                <a:ea typeface="+mn-ea"/>
                <a:cs typeface="+mn-cs"/>
              </a:rPr>
              <a:t>, management de </a:t>
            </a:r>
            <a:r>
              <a:rPr lang="en-US" sz="2400" b="0" i="0" kern="1200" dirty="0" err="1">
                <a:solidFill>
                  <a:schemeClr val="tx1"/>
                </a:solidFill>
                <a:effectLst/>
                <a:latin typeface="+mn-lt"/>
                <a:ea typeface="+mn-ea"/>
                <a:cs typeface="+mn-cs"/>
              </a:rPr>
              <a:t>caz</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inteligent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audituri</a:t>
            </a:r>
            <a:r>
              <a:rPr lang="en-US" sz="2400" b="0" i="0" kern="1200" dirty="0">
                <a:solidFill>
                  <a:schemeClr val="tx1"/>
                </a:solidFill>
                <a:effectLst/>
                <a:latin typeface="+mn-lt"/>
                <a:ea typeface="+mn-ea"/>
                <a:cs typeface="+mn-cs"/>
              </a:rPr>
              <a:t> automate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integrare</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exista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deja</a:t>
            </a:r>
            <a:r>
              <a:rPr lang="en-US" sz="2400" b="0" i="0" kern="1200" dirty="0">
                <a:solidFill>
                  <a:schemeClr val="tx1"/>
                </a:solidFill>
                <a:effectLst/>
                <a:latin typeface="+mn-lt"/>
                <a:ea typeface="+mn-ea"/>
                <a:cs typeface="+mn-cs"/>
              </a:rPr>
              <a:t>, agnostic de </a:t>
            </a:r>
            <a:r>
              <a:rPr lang="en-US" sz="2400" b="0" i="0" kern="1200" dirty="0" err="1">
                <a:solidFill>
                  <a:schemeClr val="tx1"/>
                </a:solidFill>
                <a:effectLst/>
                <a:latin typeface="+mn-lt"/>
                <a:ea typeface="+mn-ea"/>
                <a:cs typeface="+mn-cs"/>
              </a:rPr>
              <a:t>tehnologie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Rezultatul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rapide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consistente</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Motorul</a:t>
            </a:r>
            <a:r>
              <a:rPr lang="en-US" sz="2400" b="0" i="0" kern="1200" dirty="0">
                <a:solidFill>
                  <a:schemeClr val="tx1"/>
                </a:solidFill>
                <a:effectLst/>
                <a:latin typeface="+mn-lt"/>
                <a:ea typeface="+mn-ea"/>
                <a:cs typeface="+mn-cs"/>
              </a:rPr>
              <a:t> care face </a:t>
            </a:r>
            <a:r>
              <a:rPr lang="en-US" sz="2400" b="0" i="0" kern="1200" dirty="0" err="1">
                <a:solidFill>
                  <a:schemeClr val="tx1"/>
                </a:solidFill>
                <a:effectLst/>
                <a:latin typeface="+mn-lt"/>
                <a:ea typeface="+mn-ea"/>
                <a:cs typeface="+mn-cs"/>
              </a:rPr>
              <a:t>asta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posibil</a:t>
            </a:r>
            <a:r>
              <a:rPr lang="en-US" sz="2400" b="0" i="0" kern="1200" dirty="0">
                <a:solidFill>
                  <a:schemeClr val="tx1"/>
                </a:solidFill>
                <a:effectLst/>
                <a:latin typeface="+mn-lt"/>
                <a:ea typeface="+mn-ea"/>
                <a:cs typeface="+mn-cs"/>
              </a:rPr>
              <a:t> se </a:t>
            </a:r>
            <a:r>
              <a:rPr lang="en-US" sz="2400" b="0" i="0" kern="1200" dirty="0" err="1">
                <a:solidFill>
                  <a:schemeClr val="tx1"/>
                </a:solidFill>
                <a:effectLst/>
                <a:latin typeface="+mn-lt"/>
                <a:ea typeface="+mn-ea"/>
                <a:cs typeface="+mn-cs"/>
              </a:rPr>
              <a:t>numeste</a:t>
            </a:r>
            <a:r>
              <a:rPr lang="en-US" sz="2400" b="0" i="0" kern="1200" dirty="0">
                <a:solidFill>
                  <a:schemeClr val="tx1"/>
                </a:solidFill>
                <a:effectLst/>
                <a:latin typeface="+mn-lt"/>
                <a:ea typeface="+mn-ea"/>
                <a:cs typeface="+mn-cs"/>
              </a:rPr>
              <a:t> SAS Viya</a:t>
            </a:r>
            <a:r>
              <a:rPr lang="en-US" dirty="0">
                <a:effectLst/>
              </a:rPr>
              <a:t> </a:t>
            </a:r>
            <a:endParaRPr lang="en-US" dirty="0"/>
          </a:p>
        </p:txBody>
      </p:sp>
    </p:spTree>
    <p:extLst>
      <p:ext uri="{BB962C8B-B14F-4D97-AF65-F5344CB8AC3E}">
        <p14:creationId xmlns:p14="http://schemas.microsoft.com/office/powerpoint/2010/main" val="339607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Provocarea </a:t>
            </a:r>
            <a:r>
              <a:rPr lang="en-US" dirty="0" err="1"/>
              <a:t>fundamentală</a:t>
            </a:r>
            <a:r>
              <a:rPr lang="en-US" dirty="0"/>
              <a:t> cu care se </a:t>
            </a:r>
            <a:r>
              <a:rPr lang="en-US" dirty="0" err="1"/>
              <a:t>confruntă</a:t>
            </a:r>
            <a:r>
              <a:rPr lang="en-US" dirty="0"/>
              <a:t> </a:t>
            </a:r>
            <a:r>
              <a:rPr lang="en-US" dirty="0" err="1"/>
              <a:t>fiecare</a:t>
            </a:r>
            <a:r>
              <a:rPr lang="en-US" dirty="0"/>
              <a:t> </a:t>
            </a:r>
            <a:r>
              <a:rPr lang="en-US" dirty="0" err="1"/>
              <a:t>organizație</a:t>
            </a:r>
            <a:r>
              <a:rPr lang="en-US" dirty="0"/>
              <a:t> </a:t>
            </a:r>
            <a:r>
              <a:rPr lang="en-US" dirty="0" err="1"/>
              <a:t>este</a:t>
            </a:r>
            <a:r>
              <a:rPr lang="en-US" dirty="0"/>
              <a:t> </a:t>
            </a:r>
            <a:r>
              <a:rPr lang="en-US" dirty="0" err="1"/>
              <a:t>aceea</a:t>
            </a:r>
            <a:r>
              <a:rPr lang="en-US" dirty="0"/>
              <a:t> de a </a:t>
            </a:r>
            <a:r>
              <a:rPr lang="en-US" dirty="0" err="1"/>
              <a:t>ajunge</a:t>
            </a:r>
            <a:r>
              <a:rPr lang="en-US" dirty="0"/>
              <a:t> de la o </a:t>
            </a:r>
            <a:r>
              <a:rPr lang="en-US" dirty="0" err="1"/>
              <a:t>întrebare</a:t>
            </a:r>
            <a:r>
              <a:rPr lang="en-US" dirty="0"/>
              <a:t> la o </a:t>
            </a:r>
            <a:r>
              <a:rPr lang="en-US" dirty="0" err="1"/>
              <a:t>decizie</a:t>
            </a:r>
            <a:r>
              <a:rPr lang="en-US" dirty="0"/>
              <a:t> </a:t>
            </a:r>
            <a:r>
              <a:rPr lang="en-US" dirty="0" err="1"/>
              <a:t>într</a:t>
            </a:r>
            <a:r>
              <a:rPr lang="en-US" dirty="0"/>
              <a:t>-un mod </a:t>
            </a:r>
            <a:r>
              <a:rPr lang="en-US" dirty="0" err="1"/>
              <a:t>cât</a:t>
            </a:r>
            <a:r>
              <a:rPr lang="en-US" dirty="0"/>
              <a:t> </a:t>
            </a:r>
            <a:r>
              <a:rPr lang="en-US" dirty="0" err="1"/>
              <a:t>mai</a:t>
            </a:r>
            <a:r>
              <a:rPr lang="en-US" dirty="0"/>
              <a:t> </a:t>
            </a:r>
            <a:r>
              <a:rPr lang="en-US" dirty="0" err="1"/>
              <a:t>eficient</a:t>
            </a:r>
            <a:r>
              <a:rPr lang="en-US" dirty="0"/>
              <a:t>.</a:t>
            </a:r>
            <a:br>
              <a:rPr lang="en-US" dirty="0"/>
            </a:br>
            <a:r>
              <a:rPr lang="en-US" dirty="0" err="1"/>
              <a:t>Pentru</a:t>
            </a:r>
            <a:r>
              <a:rPr lang="en-US" dirty="0"/>
              <a:t> a </a:t>
            </a:r>
            <a:r>
              <a:rPr lang="en-US" dirty="0" err="1"/>
              <a:t>reuși</a:t>
            </a:r>
            <a:r>
              <a:rPr lang="en-US" dirty="0"/>
              <a:t> </a:t>
            </a:r>
            <a:r>
              <a:rPr lang="en-US" dirty="0" err="1"/>
              <a:t>acest</a:t>
            </a:r>
            <a:r>
              <a:rPr lang="en-US" dirty="0"/>
              <a:t> </a:t>
            </a:r>
            <a:r>
              <a:rPr lang="en-US" dirty="0" err="1"/>
              <a:t>lucru</a:t>
            </a:r>
            <a:r>
              <a:rPr lang="en-US" dirty="0"/>
              <a:t>, </a:t>
            </a:r>
            <a:r>
              <a:rPr lang="en-US" dirty="0" err="1"/>
              <a:t>trebuie</a:t>
            </a:r>
            <a:r>
              <a:rPr lang="en-US" dirty="0"/>
              <a:t> </a:t>
            </a:r>
            <a:r>
              <a:rPr lang="en-US" dirty="0" err="1"/>
              <a:t>să</a:t>
            </a:r>
            <a:r>
              <a:rPr lang="en-US" dirty="0"/>
              <a:t> </a:t>
            </a:r>
            <a:r>
              <a:rPr lang="en-US" dirty="0" err="1"/>
              <a:t>fim</a:t>
            </a:r>
            <a:r>
              <a:rPr lang="en-US" dirty="0"/>
              <a:t> </a:t>
            </a:r>
            <a:r>
              <a:rPr lang="en-US" dirty="0" err="1"/>
              <a:t>agili</a:t>
            </a:r>
            <a:r>
              <a:rPr lang="en-US" dirty="0"/>
              <a:t> </a:t>
            </a:r>
            <a:r>
              <a:rPr lang="en-US" dirty="0" err="1"/>
              <a:t>și</a:t>
            </a:r>
            <a:r>
              <a:rPr lang="en-US" dirty="0"/>
              <a:t> </a:t>
            </a:r>
            <a:r>
              <a:rPr lang="en-US" dirty="0" err="1"/>
              <a:t>rapizi</a:t>
            </a:r>
            <a:r>
              <a:rPr lang="en-US" dirty="0"/>
              <a:t> — </a:t>
            </a:r>
            <a:r>
              <a:rPr lang="en-US" dirty="0" err="1"/>
              <a:t>pentru</a:t>
            </a:r>
            <a:r>
              <a:rPr lang="en-US" dirty="0"/>
              <a:t> ca </a:t>
            </a:r>
            <a:r>
              <a:rPr lang="en-US" dirty="0" err="1"/>
              <a:t>atât</a:t>
            </a:r>
            <a:r>
              <a:rPr lang="en-US" dirty="0"/>
              <a:t> </a:t>
            </a:r>
            <a:r>
              <a:rPr lang="en-US" b="1" dirty="0" err="1"/>
              <a:t>volumul</a:t>
            </a:r>
            <a:r>
              <a:rPr lang="en-US" dirty="0"/>
              <a:t>, </a:t>
            </a:r>
            <a:r>
              <a:rPr lang="en-US" dirty="0" err="1"/>
              <a:t>cât</a:t>
            </a:r>
            <a:r>
              <a:rPr lang="en-US" dirty="0"/>
              <a:t> </a:t>
            </a:r>
            <a:r>
              <a:rPr lang="en-US" dirty="0" err="1"/>
              <a:t>și</a:t>
            </a:r>
            <a:r>
              <a:rPr lang="en-US" dirty="0"/>
              <a:t> </a:t>
            </a:r>
            <a:r>
              <a:rPr lang="en-US" b="1" dirty="0" err="1"/>
              <a:t>viteza</a:t>
            </a:r>
            <a:r>
              <a:rPr lang="en-US" dirty="0"/>
              <a:t> </a:t>
            </a:r>
            <a:r>
              <a:rPr lang="en-US" dirty="0" err="1"/>
              <a:t>deciziilor</a:t>
            </a:r>
            <a:r>
              <a:rPr lang="en-US" dirty="0"/>
              <a:t> </a:t>
            </a:r>
            <a:r>
              <a:rPr lang="en-US" dirty="0" err="1"/>
              <a:t>cresc</a:t>
            </a:r>
            <a:r>
              <a:rPr lang="en-US" dirty="0"/>
              <a:t> constant.</a:t>
            </a:r>
            <a:br>
              <a:rPr lang="en-US" dirty="0"/>
            </a:br>
            <a:r>
              <a:rPr lang="en-US" dirty="0" err="1"/>
              <a:t>Când</a:t>
            </a:r>
            <a:r>
              <a:rPr lang="en-US" dirty="0"/>
              <a:t> </a:t>
            </a:r>
            <a:r>
              <a:rPr lang="en-US" dirty="0" err="1"/>
              <a:t>informațiile</a:t>
            </a:r>
            <a:r>
              <a:rPr lang="en-US" dirty="0"/>
              <a:t> din date </a:t>
            </a:r>
            <a:r>
              <a:rPr lang="en-US" dirty="0" err="1"/>
              <a:t>ajung</a:t>
            </a:r>
            <a:r>
              <a:rPr lang="en-US" dirty="0"/>
              <a:t> </a:t>
            </a:r>
            <a:r>
              <a:rPr lang="en-US" dirty="0" err="1"/>
              <a:t>prea</a:t>
            </a:r>
            <a:r>
              <a:rPr lang="en-US" dirty="0"/>
              <a:t> </a:t>
            </a:r>
            <a:r>
              <a:rPr lang="en-US" dirty="0" err="1"/>
              <a:t>târziu</a:t>
            </a:r>
            <a:r>
              <a:rPr lang="en-US" dirty="0"/>
              <a:t>, </a:t>
            </a:r>
            <a:r>
              <a:rPr lang="en-US" dirty="0" err="1"/>
              <a:t>procesele</a:t>
            </a:r>
            <a:r>
              <a:rPr lang="en-US" dirty="0"/>
              <a:t> se </a:t>
            </a:r>
            <a:r>
              <a:rPr lang="en-US" dirty="0" err="1"/>
              <a:t>încetinesc</a:t>
            </a:r>
            <a:r>
              <a:rPr lang="en-US" dirty="0"/>
              <a:t> </a:t>
            </a:r>
            <a:r>
              <a:rPr lang="en-US" dirty="0" err="1"/>
              <a:t>și</a:t>
            </a:r>
            <a:r>
              <a:rPr lang="en-US" dirty="0"/>
              <a:t> </a:t>
            </a:r>
            <a:r>
              <a:rPr lang="en-US" dirty="0" err="1"/>
              <a:t>rezultatele</a:t>
            </a:r>
            <a:r>
              <a:rPr lang="en-US" dirty="0"/>
              <a:t> pot fi </a:t>
            </a:r>
            <a:r>
              <a:rPr lang="en-US" dirty="0" err="1"/>
              <a:t>afectate</a:t>
            </a:r>
            <a:r>
              <a:rPr lang="en-US" dirty="0"/>
              <a:t>.</a:t>
            </a:r>
            <a:br>
              <a:rPr lang="en-US" dirty="0"/>
            </a:br>
            <a:r>
              <a:rPr lang="en-US" dirty="0" err="1"/>
              <a:t>Aici</a:t>
            </a:r>
            <a:r>
              <a:rPr lang="en-US" dirty="0"/>
              <a:t> </a:t>
            </a:r>
            <a:r>
              <a:rPr lang="en-US" dirty="0" err="1"/>
              <a:t>intervine</a:t>
            </a:r>
            <a:r>
              <a:rPr lang="en-US" dirty="0"/>
              <a:t> SAS — </a:t>
            </a:r>
            <a:r>
              <a:rPr lang="en-US" dirty="0" err="1"/>
              <a:t>ajutand</a:t>
            </a:r>
            <a:r>
              <a:rPr lang="en-US" dirty="0"/>
              <a:t> </a:t>
            </a:r>
            <a:r>
              <a:rPr lang="en-US" dirty="0" err="1"/>
              <a:t>institutiile</a:t>
            </a:r>
            <a:r>
              <a:rPr lang="en-US" dirty="0"/>
              <a:t> </a:t>
            </a:r>
            <a:r>
              <a:rPr lang="en-US" dirty="0" err="1"/>
              <a:t>sa</a:t>
            </a:r>
            <a:r>
              <a:rPr lang="en-US" dirty="0"/>
              <a:t> </a:t>
            </a:r>
            <a:r>
              <a:rPr lang="en-US" dirty="0" err="1"/>
              <a:t>ia</a:t>
            </a:r>
            <a:r>
              <a:rPr lang="en-US" dirty="0"/>
              <a:t> </a:t>
            </a:r>
            <a:r>
              <a:rPr lang="en-US" dirty="0" err="1"/>
              <a:t>decizii</a:t>
            </a:r>
            <a:r>
              <a:rPr lang="en-US" dirty="0"/>
              <a:t> </a:t>
            </a:r>
            <a:r>
              <a:rPr lang="en-US" dirty="0" err="1"/>
              <a:t>mai</a:t>
            </a:r>
            <a:r>
              <a:rPr lang="en-US" dirty="0"/>
              <a:t> </a:t>
            </a:r>
            <a:r>
              <a:rPr lang="en-US" dirty="0" err="1"/>
              <a:t>rapide</a:t>
            </a:r>
            <a:r>
              <a:rPr lang="en-US" dirty="0"/>
              <a:t>, </a:t>
            </a:r>
            <a:r>
              <a:rPr lang="en-US" dirty="0" err="1"/>
              <a:t>mai</a:t>
            </a:r>
            <a:r>
              <a:rPr lang="en-US" dirty="0"/>
              <a:t> </a:t>
            </a:r>
            <a:r>
              <a:rPr lang="en-US" dirty="0" err="1"/>
              <a:t>inteligente</a:t>
            </a:r>
            <a:r>
              <a:rPr lang="en-US" dirty="0"/>
              <a:t> </a:t>
            </a:r>
            <a:r>
              <a:rPr lang="en-US" dirty="0" err="1"/>
              <a:t>și</a:t>
            </a:r>
            <a:r>
              <a:rPr lang="en-US" dirty="0"/>
              <a:t> </a:t>
            </a:r>
            <a:r>
              <a:rPr lang="en-US" dirty="0" err="1"/>
              <a:t>mai</a:t>
            </a:r>
            <a:r>
              <a:rPr lang="en-US" dirty="0"/>
              <a:t> </a:t>
            </a:r>
            <a:r>
              <a:rPr lang="en-US" dirty="0" err="1"/>
              <a:t>sigure</a:t>
            </a:r>
            <a:r>
              <a:rPr lang="en-US" dirty="0"/>
              <a:t>, exact </a:t>
            </a:r>
            <a:r>
              <a:rPr lang="en-US" dirty="0" err="1"/>
              <a:t>în</a:t>
            </a:r>
            <a:r>
              <a:rPr lang="en-US" dirty="0"/>
              <a:t> </a:t>
            </a:r>
            <a:r>
              <a:rPr lang="en-US" dirty="0" err="1"/>
              <a:t>momentul</a:t>
            </a:r>
            <a:r>
              <a:rPr lang="en-US" dirty="0"/>
              <a:t> </a:t>
            </a:r>
            <a:r>
              <a:rPr lang="en-US" dirty="0" err="1"/>
              <a:t>în</a:t>
            </a:r>
            <a:r>
              <a:rPr lang="en-US" dirty="0"/>
              <a:t> care </a:t>
            </a:r>
            <a:r>
              <a:rPr lang="en-US" dirty="0" err="1"/>
              <a:t>ele</a:t>
            </a:r>
            <a:r>
              <a:rPr lang="en-US" dirty="0"/>
              <a:t> </a:t>
            </a:r>
            <a:r>
              <a:rPr lang="en-US" dirty="0" err="1"/>
              <a:t>contează</a:t>
            </a:r>
            <a:r>
              <a:rPr lang="en-US" dirty="0"/>
              <a:t> cel </a:t>
            </a:r>
            <a:r>
              <a:rPr lang="en-US" dirty="0" err="1"/>
              <a:t>mai</a:t>
            </a:r>
            <a:r>
              <a:rPr lang="en-US" dirty="0"/>
              <a:t> </a:t>
            </a:r>
            <a:r>
              <a:rPr lang="en-US" dirty="0" err="1"/>
              <a:t>mult</a:t>
            </a:r>
            <a:r>
              <a:rPr lang="en-US" dirty="0"/>
              <a:t>.</a:t>
            </a:r>
          </a:p>
          <a:p>
            <a:pPr marL="0" indent="0">
              <a:buNone/>
            </a:pPr>
            <a:endParaRPr lang="en-US" dirty="0"/>
          </a:p>
          <a:p>
            <a:pPr marL="0" indent="0">
              <a:buNone/>
            </a:pPr>
            <a:endParaRPr lang="en-US" dirty="0"/>
          </a:p>
          <a:p>
            <a:pPr marL="0" indent="0">
              <a:buNone/>
            </a:pPr>
            <a:r>
              <a:rPr lang="en-US" sz="2400" b="0" i="0" kern="1200" dirty="0">
                <a:solidFill>
                  <a:schemeClr val="tx1"/>
                </a:solidFill>
                <a:effectLst/>
                <a:latin typeface="+mn-lt"/>
                <a:ea typeface="+mn-ea"/>
                <a:cs typeface="+mn-cs"/>
              </a:rPr>
              <a:t>Provocarea </a:t>
            </a:r>
            <a:r>
              <a:rPr lang="en-US" sz="2400" b="0" i="0" kern="1200" dirty="0" err="1">
                <a:solidFill>
                  <a:schemeClr val="tx1"/>
                </a:solidFill>
                <a:effectLst/>
                <a:latin typeface="+mn-lt"/>
                <a:ea typeface="+mn-ea"/>
                <a:cs typeface="+mn-cs"/>
              </a:rPr>
              <a:t>esențială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este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trecerea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rapidă</a:t>
            </a:r>
            <a:r>
              <a:rPr lang="en-US" sz="2400" b="0" i="0" kern="1200" dirty="0">
                <a:solidFill>
                  <a:schemeClr val="tx1"/>
                </a:solidFill>
                <a:effectLst/>
                <a:latin typeface="+mn-lt"/>
                <a:ea typeface="+mn-ea"/>
                <a:cs typeface="+mn-cs"/>
              </a:rPr>
              <a:t> de la </a:t>
            </a:r>
            <a:r>
              <a:rPr lang="en-US" sz="2400" b="1" i="0" kern="1200" dirty="0" err="1">
                <a:solidFill>
                  <a:schemeClr val="tx1"/>
                </a:solidFill>
                <a:effectLst/>
                <a:latin typeface="+mn-lt"/>
                <a:ea typeface="+mn-ea"/>
                <a:cs typeface="+mn-cs"/>
              </a:rPr>
              <a:t>întrebare</a:t>
            </a:r>
            <a:r>
              <a:rPr lang="en-US" sz="2400" b="0" i="0" kern="1200" dirty="0">
                <a:solidFill>
                  <a:schemeClr val="tx1"/>
                </a:solidFill>
                <a:effectLst/>
                <a:latin typeface="+mn-lt"/>
                <a:ea typeface="+mn-ea"/>
                <a:cs typeface="+mn-cs"/>
              </a:rPr>
              <a:t> la </a:t>
            </a:r>
            <a:r>
              <a:rPr lang="en-US" sz="2400" b="1" i="0" kern="1200" dirty="0" err="1">
                <a:solidFill>
                  <a:schemeClr val="tx1"/>
                </a:solidFill>
                <a:effectLst/>
                <a:latin typeface="+mn-lt"/>
                <a:ea typeface="+mn-ea"/>
                <a:cs typeface="+mn-cs"/>
              </a:rPr>
              <a:t>decizie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Volumul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viteza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cresc</a:t>
            </a:r>
            <a:r>
              <a:rPr lang="en-US" sz="2400" b="0" i="0" kern="1200" dirty="0">
                <a:solidFill>
                  <a:schemeClr val="tx1"/>
                </a:solidFill>
                <a:effectLst/>
                <a:latin typeface="+mn-lt"/>
                <a:ea typeface="+mn-ea"/>
                <a:cs typeface="+mn-cs"/>
              </a:rPr>
              <a:t> — </a:t>
            </a:r>
            <a:r>
              <a:rPr lang="en-US" sz="2400" b="0" i="0" kern="1200" dirty="0" err="1">
                <a:solidFill>
                  <a:schemeClr val="tx1"/>
                </a:solidFill>
                <a:effectLst/>
                <a:latin typeface="+mn-lt"/>
                <a:ea typeface="+mn-ea"/>
                <a:cs typeface="+mn-cs"/>
              </a:rPr>
              <a:t>iar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întârzierile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obținerea</a:t>
            </a:r>
            <a:r>
              <a:rPr lang="en-US" sz="2400" b="0" i="0" kern="1200" dirty="0">
                <a:solidFill>
                  <a:schemeClr val="tx1"/>
                </a:solidFill>
                <a:effectLst/>
                <a:latin typeface="+mn-lt"/>
                <a:ea typeface="+mn-ea"/>
                <a:cs typeface="+mn-cs"/>
              </a:rPr>
              <a:t> insight-</a:t>
            </a:r>
            <a:r>
              <a:rPr lang="en-US" sz="2400" b="0" i="0" kern="1200" dirty="0" err="1">
                <a:solidFill>
                  <a:schemeClr val="tx1"/>
                </a:solidFill>
                <a:effectLst/>
                <a:latin typeface="+mn-lt"/>
                <a:ea typeface="+mn-ea"/>
                <a:cs typeface="+mn-cs"/>
              </a:rPr>
              <a:t>urilor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reduc</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eficiența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investigatiilor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Soluția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acceleram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lucrurile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prin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disciplina</a:t>
            </a:r>
            <a:r>
              <a:rPr lang="en-US" sz="2400" b="0" i="0" kern="1200" dirty="0">
                <a:solidFill>
                  <a:schemeClr val="tx1"/>
                </a:solidFill>
                <a:effectLst/>
                <a:latin typeface="+mn-lt"/>
                <a:ea typeface="+mn-ea"/>
                <a:cs typeface="+mn-cs"/>
              </a:rPr>
              <a:t> de advanced analytics.</a:t>
            </a:r>
            <a:br>
              <a:rPr lang="en-US" sz="2400" b="0" i="0" kern="1200" dirty="0">
                <a:solidFill>
                  <a:schemeClr val="tx1"/>
                </a:solidFill>
                <a:effectLst/>
                <a:latin typeface="+mn-lt"/>
                <a:ea typeface="+mn-ea"/>
                <a:cs typeface="+mn-cs"/>
              </a:rPr>
            </a:br>
            <a:r>
              <a:rPr lang="en-US" sz="2400" b="0" i="0" kern="1200" dirty="0">
                <a:solidFill>
                  <a:schemeClr val="tx1"/>
                </a:solidFill>
                <a:effectLst/>
                <a:latin typeface="+mn-lt"/>
                <a:ea typeface="+mn-ea"/>
                <a:cs typeface="+mn-cs"/>
              </a:rPr>
              <a:t>SAS Viya e </a:t>
            </a:r>
            <a:r>
              <a:rPr lang="en-US" sz="2400" b="0" i="0" kern="1200" dirty="0" err="1">
                <a:solidFill>
                  <a:schemeClr val="tx1"/>
                </a:solidFill>
                <a:effectLst/>
                <a:latin typeface="+mn-lt"/>
                <a:ea typeface="+mn-ea"/>
                <a:cs typeface="+mn-cs"/>
              </a:rPr>
              <a:t>construit</a:t>
            </a:r>
            <a:r>
              <a:rPr lang="en-US" sz="2400" b="0" i="0" kern="1200" dirty="0">
                <a:solidFill>
                  <a:schemeClr val="tx1"/>
                </a:solidFill>
                <a:effectLst/>
                <a:latin typeface="+mn-lt"/>
                <a:ea typeface="+mn-ea"/>
                <a:cs typeface="+mn-cs"/>
              </a:rPr>
              <a:t> exact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asta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5AD88-4F36-4E39-AE2D-8100EDF9D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9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După</a:t>
            </a:r>
            <a:r>
              <a:rPr lang="en-US" dirty="0"/>
              <a:t> cum </a:t>
            </a:r>
            <a:r>
              <a:rPr lang="en-US" dirty="0" err="1"/>
              <a:t>vă</a:t>
            </a:r>
            <a:r>
              <a:rPr lang="en-US" dirty="0"/>
              <a:t> </a:t>
            </a:r>
            <a:r>
              <a:rPr lang="en-US" dirty="0" err="1"/>
              <a:t>puteți</a:t>
            </a:r>
            <a:r>
              <a:rPr lang="en-US" dirty="0"/>
              <a:t> </a:t>
            </a:r>
            <a:r>
              <a:rPr lang="en-US" dirty="0" err="1"/>
              <a:t>imagina</a:t>
            </a:r>
            <a:r>
              <a:rPr lang="en-US" dirty="0"/>
              <a:t>, </a:t>
            </a:r>
            <a:r>
              <a:rPr lang="en-US" dirty="0" err="1"/>
              <a:t>aceasta</a:t>
            </a:r>
            <a:r>
              <a:rPr lang="en-US" dirty="0"/>
              <a:t> </a:t>
            </a:r>
            <a:r>
              <a:rPr lang="en-US" dirty="0" err="1"/>
              <a:t>este</a:t>
            </a:r>
            <a:r>
              <a:rPr lang="en-US" dirty="0"/>
              <a:t> o </a:t>
            </a:r>
            <a:r>
              <a:rPr lang="en-US" dirty="0" err="1"/>
              <a:t>veste</a:t>
            </a:r>
            <a:r>
              <a:rPr lang="en-US" dirty="0"/>
              <a:t> </a:t>
            </a:r>
            <a:r>
              <a:rPr lang="en-US" dirty="0" err="1"/>
              <a:t>excelentă</a:t>
            </a:r>
            <a:r>
              <a:rPr lang="en-US" dirty="0"/>
              <a:t> </a:t>
            </a:r>
            <a:r>
              <a:rPr lang="en-US" dirty="0" err="1"/>
              <a:t>pentru</a:t>
            </a:r>
            <a:r>
              <a:rPr lang="en-US" dirty="0"/>
              <a:t> </a:t>
            </a:r>
            <a:r>
              <a:rPr lang="en-US" dirty="0" err="1"/>
              <a:t>orice</a:t>
            </a:r>
            <a:r>
              <a:rPr lang="en-US" dirty="0"/>
              <a:t> CIO </a:t>
            </a:r>
            <a:r>
              <a:rPr lang="en-US" dirty="0" err="1"/>
              <a:t>sau</a:t>
            </a:r>
            <a:r>
              <a:rPr lang="en-US" dirty="0"/>
              <a:t> CFO.</a:t>
            </a:r>
            <a:br>
              <a:rPr lang="en-US" dirty="0"/>
            </a:br>
            <a:r>
              <a:rPr lang="en-US" dirty="0"/>
              <a:t>Cu SAS Viya </a:t>
            </a:r>
            <a:r>
              <a:rPr lang="en-US" dirty="0" err="1"/>
              <a:t>poți</a:t>
            </a:r>
            <a:r>
              <a:rPr lang="en-US" dirty="0"/>
              <a:t> </a:t>
            </a:r>
            <a:r>
              <a:rPr lang="en-US" dirty="0" err="1"/>
              <a:t>rula</a:t>
            </a:r>
            <a:r>
              <a:rPr lang="en-US" dirty="0"/>
              <a:t> </a:t>
            </a:r>
            <a:r>
              <a:rPr lang="en-US" dirty="0" err="1"/>
              <a:t>procesele</a:t>
            </a:r>
            <a:r>
              <a:rPr lang="en-US" dirty="0"/>
              <a:t> </a:t>
            </a:r>
            <a:r>
              <a:rPr lang="en-US" dirty="0" err="1"/>
              <a:t>mai</a:t>
            </a:r>
            <a:r>
              <a:rPr lang="en-US" dirty="0"/>
              <a:t> rapid </a:t>
            </a:r>
            <a:r>
              <a:rPr lang="en-US" dirty="0" err="1"/>
              <a:t>și</a:t>
            </a:r>
            <a:r>
              <a:rPr lang="en-US" dirty="0"/>
              <a:t> </a:t>
            </a:r>
            <a:r>
              <a:rPr lang="en-US" dirty="0" err="1"/>
              <a:t>poți</a:t>
            </a:r>
            <a:r>
              <a:rPr lang="en-US" dirty="0"/>
              <a:t> face </a:t>
            </a:r>
            <a:r>
              <a:rPr lang="en-US" dirty="0" err="1"/>
              <a:t>practic</a:t>
            </a:r>
            <a:r>
              <a:rPr lang="en-US" dirty="0"/>
              <a:t> </a:t>
            </a:r>
            <a:r>
              <a:rPr lang="en-US" dirty="0" err="1"/>
              <a:t>mai</a:t>
            </a:r>
            <a:r>
              <a:rPr lang="en-US" dirty="0"/>
              <a:t> </a:t>
            </a:r>
            <a:r>
              <a:rPr lang="en-US" dirty="0" err="1"/>
              <a:t>multe</a:t>
            </a:r>
            <a:r>
              <a:rPr lang="en-US" dirty="0"/>
              <a:t> cu </a:t>
            </a:r>
            <a:r>
              <a:rPr lang="en-US" dirty="0" err="1"/>
              <a:t>același</a:t>
            </a:r>
            <a:r>
              <a:rPr lang="en-US" dirty="0"/>
              <a:t> </a:t>
            </a:r>
            <a:r>
              <a:rPr lang="en-US" dirty="0" err="1"/>
              <a:t>buget</a:t>
            </a:r>
            <a:r>
              <a:rPr lang="en-US" dirty="0"/>
              <a:t> cloud, </a:t>
            </a:r>
            <a:r>
              <a:rPr lang="en-US" dirty="0" err="1"/>
              <a:t>sau</a:t>
            </a:r>
            <a:r>
              <a:rPr lang="en-US" dirty="0"/>
              <a:t> </a:t>
            </a:r>
            <a:r>
              <a:rPr lang="en-US" dirty="0" err="1"/>
              <a:t>poți</a:t>
            </a:r>
            <a:r>
              <a:rPr lang="en-US" dirty="0"/>
              <a:t> </a:t>
            </a:r>
            <a:r>
              <a:rPr lang="en-US" dirty="0" err="1"/>
              <a:t>menține</a:t>
            </a:r>
            <a:r>
              <a:rPr lang="en-US" dirty="0"/>
              <a:t> </a:t>
            </a:r>
            <a:r>
              <a:rPr lang="en-US" dirty="0" err="1"/>
              <a:t>performanța</a:t>
            </a:r>
            <a:r>
              <a:rPr lang="en-US" dirty="0"/>
              <a:t> </a:t>
            </a:r>
            <a:r>
              <a:rPr lang="en-US" dirty="0" err="1"/>
              <a:t>actuală</a:t>
            </a:r>
            <a:r>
              <a:rPr lang="en-US" dirty="0"/>
              <a:t> </a:t>
            </a:r>
            <a:r>
              <a:rPr lang="en-US" dirty="0" err="1"/>
              <a:t>și</a:t>
            </a:r>
            <a:r>
              <a:rPr lang="en-US" dirty="0"/>
              <a:t> reduce </a:t>
            </a:r>
            <a:r>
              <a:rPr lang="en-US" dirty="0" err="1"/>
              <a:t>semnificativ</a:t>
            </a:r>
            <a:r>
              <a:rPr lang="en-US" dirty="0"/>
              <a:t> </a:t>
            </a:r>
            <a:r>
              <a:rPr lang="en-US" dirty="0" err="1"/>
              <a:t>costurile</a:t>
            </a:r>
            <a:r>
              <a:rPr lang="en-US" dirty="0"/>
              <a:t>.</a:t>
            </a:r>
            <a:br>
              <a:rPr lang="en-US" dirty="0"/>
            </a:br>
            <a:r>
              <a:rPr lang="en-US" dirty="0" err="1"/>
              <a:t>Și</a:t>
            </a:r>
            <a:r>
              <a:rPr lang="en-US" dirty="0"/>
              <a:t>, </a:t>
            </a:r>
            <a:r>
              <a:rPr lang="en-US" dirty="0" err="1"/>
              <a:t>desigur</a:t>
            </a:r>
            <a:r>
              <a:rPr lang="en-US" dirty="0"/>
              <a:t>, </a:t>
            </a:r>
            <a:r>
              <a:rPr lang="en-US" dirty="0" err="1"/>
              <a:t>există</a:t>
            </a:r>
            <a:r>
              <a:rPr lang="en-US" dirty="0"/>
              <a:t> </a:t>
            </a:r>
            <a:r>
              <a:rPr lang="en-US" dirty="0" err="1"/>
              <a:t>și</a:t>
            </a:r>
            <a:r>
              <a:rPr lang="en-US" dirty="0"/>
              <a:t> </a:t>
            </a:r>
            <a:r>
              <a:rPr lang="en-US" dirty="0" err="1"/>
              <a:t>varianta</a:t>
            </a:r>
            <a:r>
              <a:rPr lang="en-US" dirty="0"/>
              <a:t> </a:t>
            </a:r>
            <a:r>
              <a:rPr lang="en-US" dirty="0" err="1"/>
              <a:t>ideală</a:t>
            </a:r>
            <a:r>
              <a:rPr lang="en-US" dirty="0"/>
              <a:t> — </a:t>
            </a:r>
            <a:r>
              <a:rPr lang="en-US" b="1" dirty="0" err="1"/>
              <a:t>să</a:t>
            </a:r>
            <a:r>
              <a:rPr lang="en-US" b="1" dirty="0"/>
              <a:t> </a:t>
            </a:r>
            <a:r>
              <a:rPr lang="en-US" b="1" dirty="0" err="1"/>
              <a:t>faci</a:t>
            </a:r>
            <a:r>
              <a:rPr lang="en-US" b="1" dirty="0"/>
              <a:t> </a:t>
            </a:r>
            <a:r>
              <a:rPr lang="en-US" b="1" dirty="0" err="1"/>
              <a:t>mai</a:t>
            </a:r>
            <a:r>
              <a:rPr lang="en-US" b="1" dirty="0"/>
              <a:t> </a:t>
            </a:r>
            <a:r>
              <a:rPr lang="en-US" b="1" dirty="0" err="1"/>
              <a:t>mult</a:t>
            </a:r>
            <a:r>
              <a:rPr lang="en-US" b="1" dirty="0"/>
              <a:t> </a:t>
            </a:r>
            <a:r>
              <a:rPr lang="en-US" b="1" dirty="0" err="1"/>
              <a:t>și</a:t>
            </a:r>
            <a:r>
              <a:rPr lang="en-US" b="1" dirty="0"/>
              <a:t> </a:t>
            </a:r>
            <a:r>
              <a:rPr lang="en-US" b="1" dirty="0" err="1"/>
              <a:t>să</a:t>
            </a:r>
            <a:r>
              <a:rPr lang="en-US" b="1" dirty="0"/>
              <a:t> </a:t>
            </a:r>
            <a:r>
              <a:rPr lang="en-US" b="1" dirty="0" err="1"/>
              <a:t>reduci</a:t>
            </a:r>
            <a:r>
              <a:rPr lang="en-US" b="1" dirty="0"/>
              <a:t> </a:t>
            </a:r>
            <a:r>
              <a:rPr lang="en-US" b="1" dirty="0" err="1"/>
              <a:t>costurile</a:t>
            </a:r>
            <a:r>
              <a:rPr lang="en-US" b="1" dirty="0"/>
              <a:t> </a:t>
            </a:r>
            <a:r>
              <a:rPr lang="en-US" b="1" dirty="0" err="1"/>
              <a:t>în</a:t>
            </a:r>
            <a:r>
              <a:rPr lang="en-US" b="1" dirty="0"/>
              <a:t> </a:t>
            </a:r>
            <a:r>
              <a:rPr lang="en-US" b="1" dirty="0" err="1"/>
              <a:t>același</a:t>
            </a:r>
            <a:r>
              <a:rPr lang="en-US" b="1" dirty="0"/>
              <a:t> </a:t>
            </a:r>
            <a:r>
              <a:rPr lang="en-US" b="1" dirty="0" err="1"/>
              <a:t>timp.</a:t>
            </a:r>
            <a:endParaRPr lang="en-US" dirty="0"/>
          </a:p>
          <a:p>
            <a:r>
              <a:rPr lang="en-US" dirty="0" err="1"/>
              <a:t>Pentru</a:t>
            </a:r>
            <a:r>
              <a:rPr lang="en-US" dirty="0"/>
              <a:t> a </a:t>
            </a:r>
            <a:r>
              <a:rPr lang="en-US" dirty="0" err="1"/>
              <a:t>înțelege</a:t>
            </a:r>
            <a:r>
              <a:rPr lang="en-US" dirty="0"/>
              <a:t> </a:t>
            </a:r>
            <a:r>
              <a:rPr lang="en-US" dirty="0" err="1"/>
              <a:t>amploarea</a:t>
            </a:r>
            <a:r>
              <a:rPr lang="en-US" dirty="0"/>
              <a:t> </a:t>
            </a:r>
            <a:r>
              <a:rPr lang="en-US" dirty="0" err="1"/>
              <a:t>studiului</a:t>
            </a:r>
            <a:r>
              <a:rPr lang="en-US" dirty="0"/>
              <a:t>:</a:t>
            </a:r>
            <a:br>
              <a:rPr lang="en-US" dirty="0"/>
            </a:br>
            <a:r>
              <a:rPr lang="en-US" dirty="0" err="1"/>
              <a:t>Echipa</a:t>
            </a:r>
            <a:r>
              <a:rPr lang="en-US" dirty="0"/>
              <a:t> </a:t>
            </a:r>
            <a:r>
              <a:rPr lang="en-US" dirty="0" err="1"/>
              <a:t>Futurum</a:t>
            </a:r>
            <a:r>
              <a:rPr lang="en-US" dirty="0"/>
              <a:t> a </a:t>
            </a:r>
            <a:r>
              <a:rPr lang="en-US" dirty="0" err="1"/>
              <a:t>realizat</a:t>
            </a:r>
            <a:r>
              <a:rPr lang="en-US" dirty="0"/>
              <a:t> </a:t>
            </a:r>
            <a:r>
              <a:rPr lang="en-US" dirty="0" err="1"/>
              <a:t>peste</a:t>
            </a:r>
            <a:r>
              <a:rPr lang="en-US" dirty="0"/>
              <a:t> </a:t>
            </a:r>
            <a:r>
              <a:rPr lang="en-US" b="1" dirty="0"/>
              <a:t>1.500 de teste</a:t>
            </a:r>
            <a:r>
              <a:rPr lang="en-US" dirty="0"/>
              <a:t>, de la </a:t>
            </a:r>
            <a:r>
              <a:rPr lang="en-US" dirty="0" err="1"/>
              <a:t>modele</a:t>
            </a:r>
            <a:r>
              <a:rPr lang="en-US" dirty="0"/>
              <a:t> simple </a:t>
            </a:r>
            <a:r>
              <a:rPr lang="en-US" dirty="0" err="1"/>
              <a:t>până</a:t>
            </a:r>
            <a:r>
              <a:rPr lang="en-US" dirty="0"/>
              <a:t> la </a:t>
            </a:r>
            <a:r>
              <a:rPr lang="en-US" dirty="0" err="1"/>
              <a:t>unele</a:t>
            </a:r>
            <a:r>
              <a:rPr lang="en-US" dirty="0"/>
              <a:t> </a:t>
            </a:r>
            <a:r>
              <a:rPr lang="en-US" dirty="0" err="1"/>
              <a:t>extrem</a:t>
            </a:r>
            <a:r>
              <a:rPr lang="en-US" dirty="0"/>
              <a:t> de </a:t>
            </a:r>
            <a:r>
              <a:rPr lang="en-US" dirty="0" err="1"/>
              <a:t>complexe</a:t>
            </a:r>
            <a:r>
              <a:rPr lang="en-US" dirty="0"/>
              <a:t>, pe </a:t>
            </a:r>
            <a:r>
              <a:rPr lang="en-US" dirty="0" err="1"/>
              <a:t>diferite</a:t>
            </a:r>
            <a:r>
              <a:rPr lang="en-US" dirty="0"/>
              <a:t> </a:t>
            </a:r>
            <a:r>
              <a:rPr lang="en-US" dirty="0" err="1"/>
              <a:t>seturi</a:t>
            </a:r>
            <a:r>
              <a:rPr lang="en-US" dirty="0"/>
              <a:t> de date </a:t>
            </a:r>
            <a:r>
              <a:rPr lang="en-US" dirty="0" err="1"/>
              <a:t>și</a:t>
            </a:r>
            <a:r>
              <a:rPr lang="en-US" dirty="0"/>
              <a:t> </a:t>
            </a:r>
            <a:r>
              <a:rPr lang="en-US" dirty="0" err="1"/>
              <a:t>arhitecturi</a:t>
            </a:r>
            <a:r>
              <a:rPr lang="en-US" dirty="0"/>
              <a:t> cloud.</a:t>
            </a:r>
            <a:br>
              <a:rPr lang="en-US" dirty="0"/>
            </a:br>
            <a:r>
              <a:rPr lang="en-US" dirty="0"/>
              <a:t>Un aspect important: </a:t>
            </a:r>
            <a:r>
              <a:rPr lang="en-US" dirty="0" err="1"/>
              <a:t>toate</a:t>
            </a:r>
            <a:r>
              <a:rPr lang="en-US" dirty="0"/>
              <a:t> </a:t>
            </a:r>
            <a:r>
              <a:rPr lang="en-US" dirty="0" err="1"/>
              <a:t>testele</a:t>
            </a:r>
            <a:r>
              <a:rPr lang="en-US" dirty="0"/>
              <a:t>, </a:t>
            </a:r>
            <a:r>
              <a:rPr lang="en-US" dirty="0" err="1"/>
              <a:t>inclusiv</a:t>
            </a:r>
            <a:r>
              <a:rPr lang="en-US" dirty="0"/>
              <a:t> </a:t>
            </a:r>
            <a:r>
              <a:rPr lang="en-US" dirty="0" err="1"/>
              <a:t>cele</a:t>
            </a:r>
            <a:r>
              <a:rPr lang="en-US" dirty="0"/>
              <a:t> cu SAS Viya, au </a:t>
            </a:r>
            <a:r>
              <a:rPr lang="en-US" dirty="0" err="1"/>
              <a:t>fost</a:t>
            </a:r>
            <a:r>
              <a:rPr lang="en-US" dirty="0"/>
              <a:t> </a:t>
            </a:r>
            <a:r>
              <a:rPr lang="en-US" dirty="0" err="1"/>
              <a:t>scrise</a:t>
            </a:r>
            <a:r>
              <a:rPr lang="en-US" dirty="0"/>
              <a:t> </a:t>
            </a:r>
            <a:r>
              <a:rPr lang="en-US" dirty="0" err="1"/>
              <a:t>în</a:t>
            </a:r>
            <a:r>
              <a:rPr lang="en-US" dirty="0"/>
              <a:t> </a:t>
            </a:r>
            <a:r>
              <a:rPr lang="en-US" b="1" dirty="0"/>
              <a:t>Python </a:t>
            </a:r>
            <a:r>
              <a:rPr lang="en-US" b="1" dirty="0" err="1"/>
              <a:t>sau</a:t>
            </a:r>
            <a:r>
              <a:rPr lang="en-US" b="1" dirty="0"/>
              <a:t> R</a:t>
            </a:r>
            <a:r>
              <a:rPr lang="en-US" dirty="0"/>
              <a:t>.</a:t>
            </a:r>
            <a:br>
              <a:rPr lang="en-US" dirty="0"/>
            </a:br>
            <a:r>
              <a:rPr lang="en-US" dirty="0" err="1"/>
              <a:t>Așadar</a:t>
            </a:r>
            <a:r>
              <a:rPr lang="en-US" dirty="0"/>
              <a:t>, Viya nu a </a:t>
            </a:r>
            <a:r>
              <a:rPr lang="en-US" dirty="0" err="1"/>
              <a:t>concurat</a:t>
            </a:r>
            <a:r>
              <a:rPr lang="en-US" dirty="0"/>
              <a:t> pe </a:t>
            </a:r>
            <a:r>
              <a:rPr lang="en-US" dirty="0" err="1"/>
              <a:t>baza</a:t>
            </a:r>
            <a:r>
              <a:rPr lang="en-US" dirty="0"/>
              <a:t> </a:t>
            </a:r>
            <a:r>
              <a:rPr lang="en-US" dirty="0" err="1"/>
              <a:t>limbajului</a:t>
            </a:r>
            <a:r>
              <a:rPr lang="en-US" dirty="0"/>
              <a:t> </a:t>
            </a:r>
            <a:r>
              <a:rPr lang="en-US" dirty="0" err="1"/>
              <a:t>propriu</a:t>
            </a:r>
            <a:r>
              <a:rPr lang="en-US" dirty="0"/>
              <a:t> de </a:t>
            </a:r>
            <a:r>
              <a:rPr lang="en-US" dirty="0" err="1"/>
              <a:t>programare</a:t>
            </a:r>
            <a:r>
              <a:rPr lang="en-US" dirty="0"/>
              <a:t> — </a:t>
            </a:r>
            <a:r>
              <a:rPr lang="en-US" dirty="0" err="1"/>
              <a:t>dimpotrivă</a:t>
            </a:r>
            <a:r>
              <a:rPr lang="en-US" dirty="0"/>
              <a:t>, SAS </a:t>
            </a:r>
            <a:r>
              <a:rPr lang="en-US" b="1" dirty="0" err="1"/>
              <a:t>încurajează</a:t>
            </a:r>
            <a:r>
              <a:rPr lang="en-US" dirty="0"/>
              <a:t> </a:t>
            </a:r>
            <a:r>
              <a:rPr lang="en-US" dirty="0" err="1"/>
              <a:t>utilizarea</a:t>
            </a:r>
            <a:r>
              <a:rPr lang="en-US" dirty="0"/>
              <a:t> </a:t>
            </a:r>
            <a:r>
              <a:rPr lang="en-US" dirty="0" err="1"/>
              <a:t>acestor</a:t>
            </a:r>
            <a:r>
              <a:rPr lang="en-US" dirty="0"/>
              <a:t> </a:t>
            </a:r>
            <a:r>
              <a:rPr lang="en-US" dirty="0" err="1"/>
              <a:t>limbaje</a:t>
            </a:r>
            <a:r>
              <a:rPr lang="en-US" dirty="0"/>
              <a:t> </a:t>
            </a:r>
            <a:r>
              <a:rPr lang="en-US" dirty="0" err="1"/>
              <a:t>deschise</a:t>
            </a:r>
            <a:r>
              <a:rPr lang="en-US" dirty="0"/>
              <a:t>.</a:t>
            </a:r>
            <a:br>
              <a:rPr lang="en-US" dirty="0"/>
            </a:br>
            <a:r>
              <a:rPr lang="en-US" dirty="0" err="1"/>
              <a:t>Comparația</a:t>
            </a:r>
            <a:r>
              <a:rPr lang="en-US" dirty="0"/>
              <a:t> s-a </a:t>
            </a:r>
            <a:r>
              <a:rPr lang="en-US" dirty="0" err="1"/>
              <a:t>concentrat</a:t>
            </a:r>
            <a:r>
              <a:rPr lang="en-US" dirty="0"/>
              <a:t> </a:t>
            </a:r>
            <a:r>
              <a:rPr lang="en-US" dirty="0" err="1"/>
              <a:t>exclusiv</a:t>
            </a:r>
            <a:r>
              <a:rPr lang="en-US" dirty="0"/>
              <a:t> pe </a:t>
            </a:r>
            <a:r>
              <a:rPr lang="en-US" dirty="0" err="1"/>
              <a:t>performanța</a:t>
            </a:r>
            <a:r>
              <a:rPr lang="en-US" dirty="0"/>
              <a:t> </a:t>
            </a:r>
            <a:r>
              <a:rPr lang="en-US" b="1" dirty="0" err="1"/>
              <a:t>motorului</a:t>
            </a:r>
            <a:r>
              <a:rPr lang="en-US" b="1" dirty="0"/>
              <a:t> </a:t>
            </a:r>
            <a:r>
              <a:rPr lang="en-US" b="1" dirty="0" err="1"/>
              <a:t>analitic</a:t>
            </a:r>
            <a:r>
              <a:rPr lang="en-US" b="1" dirty="0"/>
              <a:t> Viya</a:t>
            </a:r>
            <a:r>
              <a:rPr lang="en-US" dirty="0"/>
              <a:t>, </a:t>
            </a:r>
            <a:r>
              <a:rPr lang="en-US" dirty="0" err="1"/>
              <a:t>iar</a:t>
            </a:r>
            <a:r>
              <a:rPr lang="en-US" dirty="0"/>
              <a:t> </a:t>
            </a:r>
            <a:r>
              <a:rPr lang="en-US" dirty="0" err="1"/>
              <a:t>aici</a:t>
            </a:r>
            <a:r>
              <a:rPr lang="en-US" dirty="0"/>
              <a:t> </a:t>
            </a:r>
            <a:r>
              <a:rPr lang="en-US" dirty="0" err="1"/>
              <a:t>diferența</a:t>
            </a:r>
            <a:r>
              <a:rPr lang="en-US" dirty="0"/>
              <a:t> a </a:t>
            </a:r>
            <a:r>
              <a:rPr lang="en-US" dirty="0" err="1"/>
              <a:t>fost</a:t>
            </a:r>
            <a:r>
              <a:rPr lang="en-US" dirty="0"/>
              <a:t> </a:t>
            </a:r>
            <a:r>
              <a:rPr lang="en-US" dirty="0" err="1"/>
              <a:t>clară</a:t>
            </a:r>
            <a:r>
              <a:rPr lang="en-US" dirty="0"/>
              <a:t> — Viya a </a:t>
            </a:r>
            <a:r>
              <a:rPr lang="en-US" dirty="0" err="1"/>
              <a:t>depășit</a:t>
            </a:r>
            <a:r>
              <a:rPr lang="en-US" dirty="0"/>
              <a:t> </a:t>
            </a:r>
            <a:r>
              <a:rPr lang="en-US" dirty="0" err="1"/>
              <a:t>toate</a:t>
            </a:r>
            <a:r>
              <a:rPr lang="en-US" dirty="0"/>
              <a:t> </a:t>
            </a:r>
            <a:r>
              <a:rPr lang="en-US" dirty="0" err="1"/>
              <a:t>alternativele</a:t>
            </a:r>
            <a:r>
              <a:rPr lang="en-US" dirty="0"/>
              <a:t>.</a:t>
            </a:r>
          </a:p>
          <a:p>
            <a:endParaRPr lang="en-US" dirty="0"/>
          </a:p>
          <a:p>
            <a:endParaRPr lang="en-US" dirty="0"/>
          </a:p>
          <a:p>
            <a:r>
              <a:rPr lang="en-US" sz="2400" b="0" i="0" kern="1200" dirty="0">
                <a:solidFill>
                  <a:schemeClr val="tx1"/>
                </a:solidFill>
                <a:effectLst/>
                <a:latin typeface="+mn-lt"/>
                <a:ea typeface="+mn-ea"/>
                <a:cs typeface="+mn-cs"/>
              </a:rPr>
              <a:t>SAS Viya </a:t>
            </a:r>
            <a:r>
              <a:rPr lang="en-US" sz="2400" b="0" i="0" kern="1200" dirty="0" err="1">
                <a:solidFill>
                  <a:schemeClr val="tx1"/>
                </a:solidFill>
                <a:effectLst/>
                <a:latin typeface="+mn-lt"/>
                <a:ea typeface="+mn-ea"/>
                <a:cs typeface="+mn-cs"/>
              </a:rPr>
              <a:t>înseamnă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timpi</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răspuns</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buni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acces</a:t>
            </a:r>
            <a:r>
              <a:rPr lang="en-US" sz="2400" b="0" i="0" kern="1200" dirty="0">
                <a:solidFill>
                  <a:schemeClr val="tx1"/>
                </a:solidFill>
                <a:effectLst/>
                <a:latin typeface="+mn-lt"/>
                <a:ea typeface="+mn-ea"/>
                <a:cs typeface="+mn-cs"/>
              </a:rPr>
              <a:t> rapid la AI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proiecte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critice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automatizarea</a:t>
            </a:r>
            <a:r>
              <a:rPr lang="en-US" sz="2400" b="0" i="0" kern="1200" dirty="0">
                <a:solidFill>
                  <a:schemeClr val="tx1"/>
                </a:solidFill>
                <a:effectLst/>
                <a:latin typeface="+mn-lt"/>
                <a:ea typeface="+mn-ea"/>
                <a:cs typeface="+mn-cs"/>
              </a:rPr>
              <a:t> task-</a:t>
            </a:r>
            <a:r>
              <a:rPr lang="en-US" sz="2400" b="0" i="0" kern="1200" dirty="0" err="1">
                <a:solidFill>
                  <a:schemeClr val="tx1"/>
                </a:solidFill>
                <a:effectLst/>
                <a:latin typeface="+mn-lt"/>
                <a:ea typeface="+mn-ea"/>
                <a:cs typeface="+mn-cs"/>
              </a:rPr>
              <a:t>urilor</a:t>
            </a:r>
            <a:r>
              <a:rPr lang="en-US" sz="2400" b="0" i="0" kern="1200" dirty="0">
                <a:solidFill>
                  <a:schemeClr val="tx1"/>
                </a:solidFill>
                <a:effectLst/>
                <a:latin typeface="+mn-lt"/>
                <a:ea typeface="+mn-ea"/>
                <a:cs typeface="+mn-cs"/>
              </a:rPr>
              <a:t> repetitive — </a:t>
            </a:r>
            <a:r>
              <a:rPr lang="en-US" sz="2400" b="0" i="0" kern="1200" dirty="0" err="1">
                <a:solidFill>
                  <a:schemeClr val="tx1"/>
                </a:solidFill>
                <a:effectLst/>
                <a:latin typeface="+mn-lt"/>
                <a:ea typeface="+mn-ea"/>
                <a:cs typeface="+mn-cs"/>
              </a:rPr>
              <a:t>toate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astea</a:t>
            </a:r>
            <a:r>
              <a:rPr lang="en-US" sz="2400" b="0" i="0" kern="1200" dirty="0">
                <a:solidFill>
                  <a:schemeClr val="tx1"/>
                </a:solidFill>
                <a:effectLst/>
                <a:latin typeface="+mn-lt"/>
                <a:ea typeface="+mn-ea"/>
                <a:cs typeface="+mn-cs"/>
              </a:rPr>
              <a:t> sunt </a:t>
            </a:r>
            <a:r>
              <a:rPr lang="en-US" sz="2400" b="0" i="0" kern="1200" dirty="0" err="1">
                <a:solidFill>
                  <a:schemeClr val="tx1"/>
                </a:solidFill>
                <a:effectLst/>
                <a:latin typeface="+mn-lt"/>
                <a:ea typeface="+mn-ea"/>
                <a:cs typeface="+mn-cs"/>
              </a:rPr>
              <a:t>concepute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 </a:t>
            </a:r>
            <a:r>
              <a:rPr lang="en-US" sz="2400" b="0" i="0" kern="1200" dirty="0" err="1">
                <a:solidFill>
                  <a:schemeClr val="tx1"/>
                </a:solidFill>
                <a:effectLst/>
                <a:latin typeface="+mn-lt"/>
                <a:ea typeface="+mn-ea"/>
                <a:cs typeface="+mn-cs"/>
              </a:rPr>
              <a:t>elibera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expertii</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sarcinile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redundante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a:t>
            </a:r>
            <a:r>
              <a:rPr lang="en-US" sz="2400" b="0" i="0" kern="1200" dirty="0">
                <a:solidFill>
                  <a:schemeClr val="tx1"/>
                </a:solidFill>
                <a:effectLst/>
                <a:latin typeface="+mn-lt"/>
                <a:ea typeface="+mn-ea"/>
                <a:cs typeface="+mn-cs"/>
              </a:rPr>
              <a:t> se </a:t>
            </a:r>
            <a:r>
              <a:rPr lang="en-US" sz="2400" b="0" i="0" kern="1200" dirty="0" err="1">
                <a:solidFill>
                  <a:schemeClr val="tx1"/>
                </a:solidFill>
                <a:effectLst/>
                <a:latin typeface="+mn-lt"/>
                <a:ea typeface="+mn-ea"/>
                <a:cs typeface="+mn-cs"/>
              </a:rPr>
              <a:t>poata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concentra</a:t>
            </a:r>
            <a:r>
              <a:rPr lang="en-US" sz="2400" b="0" i="0" kern="1200" dirty="0">
                <a:solidFill>
                  <a:schemeClr val="tx1"/>
                </a:solidFill>
                <a:effectLst/>
                <a:latin typeface="+mn-lt"/>
                <a:ea typeface="+mn-ea"/>
                <a:cs typeface="+mn-cs"/>
              </a:rPr>
              <a:t> pe </a:t>
            </a:r>
            <a:r>
              <a:rPr lang="en-US" sz="2400" b="0" i="0" kern="1200" dirty="0" err="1">
                <a:solidFill>
                  <a:schemeClr val="tx1"/>
                </a:solidFill>
                <a:effectLst/>
                <a:latin typeface="+mn-lt"/>
                <a:ea typeface="+mn-ea"/>
                <a:cs typeface="+mn-cs"/>
              </a:rPr>
              <a:t>activități</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valoare</a:t>
            </a:r>
            <a:r>
              <a:rPr lang="en-US" sz="2400" b="0" i="0" kern="1200" dirty="0">
                <a:solidFill>
                  <a:schemeClr val="tx1"/>
                </a:solidFill>
                <a:effectLst/>
                <a:latin typeface="+mn-lt"/>
                <a:ea typeface="+mn-ea"/>
                <a:cs typeface="+mn-cs"/>
              </a:rPr>
              <a:t> mare.”</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Practic</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hai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vedem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putem</a:t>
            </a:r>
            <a:r>
              <a:rPr lang="en-US" sz="2400" b="0" i="0" kern="1200" dirty="0">
                <a:solidFill>
                  <a:schemeClr val="tx1"/>
                </a:solidFill>
                <a:effectLst/>
                <a:latin typeface="+mn-lt"/>
                <a:ea typeface="+mn-ea"/>
                <a:cs typeface="+mn-cs"/>
              </a:rPr>
              <a:t> face </a:t>
            </a:r>
            <a:r>
              <a:rPr lang="en-US" sz="2400" b="0" i="0" kern="1200" dirty="0" err="1">
                <a:solidFill>
                  <a:schemeClr val="tx1"/>
                </a:solidFill>
                <a:effectLst/>
                <a:latin typeface="+mn-lt"/>
                <a:ea typeface="+mn-ea"/>
                <a:cs typeface="+mn-cs"/>
              </a:rPr>
              <a:t>concret</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solutia</a:t>
            </a:r>
            <a:r>
              <a:rPr lang="en-US" sz="2400" b="0" i="0" kern="1200" dirty="0">
                <a:solidFill>
                  <a:schemeClr val="tx1"/>
                </a:solidFill>
                <a:effectLst/>
                <a:latin typeface="+mn-lt"/>
                <a:ea typeface="+mn-ea"/>
                <a:cs typeface="+mn-cs"/>
              </a:rPr>
              <a:t> SAS Investigations Management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BA943-884F-42C2-A5A2-CCF0479932DA}" type="slidenum">
              <a:rPr kumimoji="0" lang="en-US" sz="1200" b="0" i="0" u="none" strike="noStrike" kern="1200" cap="none" spc="0" normalizeH="0" baseline="0" noProof="0" smtClean="0">
                <a:ln>
                  <a:noFill/>
                </a:ln>
                <a:solidFill>
                  <a:srgbClr val="000000"/>
                </a:solidFill>
                <a:effectLst/>
                <a:uLnTx/>
                <a:uFillTx/>
                <a:latin typeface="Anova" panose="020B05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nova" panose="020B0503020203020204" pitchFamily="34" charset="0"/>
              <a:ea typeface="+mn-ea"/>
              <a:cs typeface="+mn-cs"/>
            </a:endParaRPr>
          </a:p>
        </p:txBody>
      </p:sp>
    </p:spTree>
    <p:extLst>
      <p:ext uri="{BB962C8B-B14F-4D97-AF65-F5344CB8AC3E}">
        <p14:creationId xmlns:p14="http://schemas.microsoft.com/office/powerpoint/2010/main" val="204160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Cu </a:t>
            </a:r>
            <a:r>
              <a:rPr lang="en-US" sz="2400" b="0" i="0" kern="1200" dirty="0" err="1">
                <a:solidFill>
                  <a:schemeClr val="tx1"/>
                </a:solidFill>
                <a:effectLst/>
                <a:latin typeface="+mn-lt"/>
                <a:ea typeface="+mn-ea"/>
                <a:cs typeface="+mn-cs"/>
              </a:rPr>
              <a:t>ajutorul</a:t>
            </a:r>
            <a:r>
              <a:rPr lang="en-US" sz="2400" b="0" i="0" kern="1200" dirty="0">
                <a:solidFill>
                  <a:schemeClr val="tx1"/>
                </a:solidFill>
                <a:effectLst/>
                <a:latin typeface="+mn-lt"/>
                <a:ea typeface="+mn-ea"/>
                <a:cs typeface="+mn-cs"/>
              </a:rPr>
              <a:t> SAS, </a:t>
            </a:r>
            <a:r>
              <a:rPr lang="en-US" sz="2400" b="0" i="0" kern="1200" dirty="0" err="1">
                <a:solidFill>
                  <a:schemeClr val="tx1"/>
                </a:solidFill>
                <a:effectLst/>
                <a:latin typeface="+mn-lt"/>
                <a:ea typeface="+mn-ea"/>
                <a:cs typeface="+mn-cs"/>
              </a:rPr>
              <a:t>organizațiile</a:t>
            </a:r>
            <a:r>
              <a:rPr lang="en-US" sz="2400" b="0" i="0" kern="1200" dirty="0">
                <a:solidFill>
                  <a:schemeClr val="tx1"/>
                </a:solidFill>
                <a:effectLst/>
                <a:latin typeface="+mn-lt"/>
                <a:ea typeface="+mn-ea"/>
                <a:cs typeface="+mn-cs"/>
              </a:rPr>
              <a:t> pot </a:t>
            </a:r>
            <a:r>
              <a:rPr lang="en-US" sz="2400" b="0" i="0" kern="1200" dirty="0" err="1">
                <a:solidFill>
                  <a:schemeClr val="tx1"/>
                </a:solidFill>
                <a:effectLst/>
                <a:latin typeface="+mn-lt"/>
                <a:ea typeface="+mn-ea"/>
                <a:cs typeface="+mn-cs"/>
              </a:rPr>
              <a:t>desfășura</a:t>
            </a:r>
            <a:r>
              <a:rPr lang="en-US" sz="2400" b="0"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audituri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și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investigatii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mai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eficiente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bazate</a:t>
            </a:r>
            <a:r>
              <a:rPr lang="en-US" sz="2400" b="0" i="0" kern="1200" dirty="0">
                <a:solidFill>
                  <a:schemeClr val="tx1"/>
                </a:solidFill>
                <a:effectLst/>
                <a:latin typeface="+mn-lt"/>
                <a:ea typeface="+mn-ea"/>
                <a:cs typeface="+mn-cs"/>
              </a:rPr>
              <a:t> pe </a:t>
            </a:r>
            <a:r>
              <a:rPr lang="en-US" sz="2400" b="1" i="0" kern="1200" dirty="0" err="1">
                <a:solidFill>
                  <a:schemeClr val="tx1"/>
                </a:solidFill>
                <a:effectLst/>
                <a:latin typeface="+mn-lt"/>
                <a:ea typeface="+mn-ea"/>
                <a:cs typeface="+mn-cs"/>
              </a:rPr>
              <a:t>decizii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inteligente</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și</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prioritizate</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în</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funcție</a:t>
            </a:r>
            <a:r>
              <a:rPr lang="en-US" sz="2400" b="1" i="0" kern="1200" dirty="0">
                <a:solidFill>
                  <a:schemeClr val="tx1"/>
                </a:solidFill>
                <a:effectLst/>
                <a:latin typeface="+mn-lt"/>
                <a:ea typeface="+mn-ea"/>
                <a:cs typeface="+mn-cs"/>
              </a:rPr>
              <a:t> de </a:t>
            </a:r>
            <a:r>
              <a:rPr lang="en-US" sz="2400" b="1" i="0" kern="1200" dirty="0" err="1">
                <a:solidFill>
                  <a:schemeClr val="tx1"/>
                </a:solidFill>
                <a:effectLst/>
                <a:latin typeface="+mn-lt"/>
                <a:ea typeface="+mn-ea"/>
                <a:cs typeface="+mn-cs"/>
              </a:rPr>
              <a:t>risc</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Soluția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ajută</a:t>
            </a:r>
            <a:r>
              <a:rPr lang="en-US" sz="2400" b="0" i="0" kern="1200" dirty="0">
                <a:solidFill>
                  <a:schemeClr val="tx1"/>
                </a:solidFill>
                <a:effectLst/>
                <a:latin typeface="+mn-lt"/>
                <a:ea typeface="+mn-ea"/>
                <a:cs typeface="+mn-cs"/>
              </a:rPr>
              <a:t> la </a:t>
            </a:r>
            <a:r>
              <a:rPr lang="en-US" sz="2400" b="0" i="0" kern="1200" dirty="0" err="1">
                <a:solidFill>
                  <a:schemeClr val="tx1"/>
                </a:solidFill>
                <a:effectLst/>
                <a:latin typeface="+mn-lt"/>
                <a:ea typeface="+mn-ea"/>
                <a:cs typeface="+mn-cs"/>
              </a:rPr>
              <a:t>identificarea</a:t>
            </a:r>
            <a:r>
              <a:rPr lang="en-US" sz="2400" b="0"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cazurilor</a:t>
            </a:r>
            <a:r>
              <a:rPr lang="en-US" sz="2400" b="1" i="0" kern="1200" dirty="0">
                <a:solidFill>
                  <a:schemeClr val="tx1"/>
                </a:solidFill>
                <a:effectLst/>
                <a:latin typeface="+mn-lt"/>
                <a:ea typeface="+mn-ea"/>
                <a:cs typeface="+mn-cs"/>
              </a:rPr>
              <a:t> cu </a:t>
            </a:r>
            <a:r>
              <a:rPr lang="en-US" sz="2400" b="1" i="0" kern="1200" dirty="0" err="1">
                <a:solidFill>
                  <a:schemeClr val="tx1"/>
                </a:solidFill>
                <a:effectLst/>
                <a:latin typeface="+mn-lt"/>
                <a:ea typeface="+mn-ea"/>
                <a:cs typeface="+mn-cs"/>
              </a:rPr>
              <a:t>risc</a:t>
            </a:r>
            <a:r>
              <a:rPr lang="en-US" sz="2400" b="1" i="0" kern="1200" dirty="0">
                <a:solidFill>
                  <a:schemeClr val="tx1"/>
                </a:solidFill>
                <a:effectLst/>
                <a:latin typeface="+mn-lt"/>
                <a:ea typeface="+mn-ea"/>
                <a:cs typeface="+mn-cs"/>
              </a:rPr>
              <a:t> </a:t>
            </a:r>
            <a:r>
              <a:rPr lang="en-US" sz="2400" b="1" i="0" kern="1200" dirty="0" err="1">
                <a:solidFill>
                  <a:schemeClr val="tx1"/>
                </a:solidFill>
                <a:effectLst/>
                <a:latin typeface="+mn-lt"/>
                <a:ea typeface="+mn-ea"/>
                <a:cs typeface="+mn-cs"/>
              </a:rPr>
              <a:t>ridicat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eliminând</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timpul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pierdut</a:t>
            </a:r>
            <a:r>
              <a:rPr lang="en-US" sz="2400" b="0" i="0" kern="1200" dirty="0">
                <a:solidFill>
                  <a:schemeClr val="tx1"/>
                </a:solidFill>
                <a:effectLst/>
                <a:latin typeface="+mn-lt"/>
                <a:ea typeface="+mn-ea"/>
                <a:cs typeface="+mn-cs"/>
              </a:rPr>
              <a:t> cu </a:t>
            </a:r>
            <a:r>
              <a:rPr lang="en-US" sz="2400" b="0" i="0" kern="1200" dirty="0" err="1">
                <a:solidFill>
                  <a:schemeClr val="tx1"/>
                </a:solidFill>
                <a:effectLst/>
                <a:latin typeface="+mn-lt"/>
                <a:ea typeface="+mn-ea"/>
                <a:cs typeface="+mn-cs"/>
              </a:rPr>
              <a:t>alerte</a:t>
            </a:r>
            <a:r>
              <a:rPr lang="en-US" sz="2400" b="0" i="0" kern="1200" dirty="0">
                <a:solidFill>
                  <a:schemeClr val="tx1"/>
                </a:solidFill>
                <a:effectLst/>
                <a:latin typeface="+mn-lt"/>
                <a:ea typeface="+mn-ea"/>
                <a:cs typeface="+mn-cs"/>
              </a:rPr>
              <a:t> false </a:t>
            </a:r>
            <a:r>
              <a:rPr lang="en-US" sz="2400" b="0" i="0" kern="1200" dirty="0" err="1">
                <a:solidFill>
                  <a:schemeClr val="tx1"/>
                </a:solidFill>
                <a:effectLst/>
                <a:latin typeface="+mn-lt"/>
                <a:ea typeface="+mn-ea"/>
                <a:cs typeface="+mn-cs"/>
              </a:rPr>
              <a:t>sau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activități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fără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valoare</a:t>
            </a:r>
            <a:r>
              <a:rPr lang="en-US" sz="2400" b="0" i="0" kern="1200" dirty="0">
                <a:solidFill>
                  <a:schemeClr val="tx1"/>
                </a:solidFill>
                <a:effectLst/>
                <a:latin typeface="+mn-lt"/>
                <a:ea typeface="+mn-ea"/>
                <a:cs typeface="+mn-cs"/>
              </a:rPr>
              <a:t>.</a:t>
            </a:r>
          </a:p>
          <a:p>
            <a:r>
              <a:rPr lang="en-US" sz="2400" b="0" i="0" kern="1200" dirty="0" err="1">
                <a:solidFill>
                  <a:schemeClr val="tx1"/>
                </a:solidFill>
                <a:effectLst/>
                <a:latin typeface="+mn-lt"/>
                <a:ea typeface="+mn-ea"/>
                <a:cs typeface="+mn-cs"/>
              </a:rPr>
              <a:t>Cautam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livram</a:t>
            </a:r>
            <a:r>
              <a:rPr lang="en-US" sz="2400" b="0" i="0" kern="1200" dirty="0">
                <a:solidFill>
                  <a:schemeClr val="tx1"/>
                </a:solidFill>
                <a:effectLst/>
                <a:latin typeface="+mn-lt"/>
                <a:ea typeface="+mn-ea"/>
                <a:cs typeface="+mn-cs"/>
              </a:rPr>
              <a:t> cat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multa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transparenta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construim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solutii</a:t>
            </a:r>
            <a:r>
              <a:rPr lang="en-US" sz="2400" b="0" i="0" kern="1200" dirty="0">
                <a:solidFill>
                  <a:schemeClr val="tx1"/>
                </a:solidFill>
                <a:effectLst/>
                <a:latin typeface="+mn-lt"/>
                <a:ea typeface="+mn-ea"/>
                <a:cs typeface="+mn-cs"/>
              </a:rPr>
              <a:t> cat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eficient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rapid de </a:t>
            </a:r>
            <a:r>
              <a:rPr lang="en-US" sz="2400" b="0" i="0" kern="1200" dirty="0" err="1">
                <a:solidFill>
                  <a:schemeClr val="tx1"/>
                </a:solidFill>
                <a:effectLst/>
                <a:latin typeface="+mn-lt"/>
                <a:ea typeface="+mn-ea"/>
                <a:cs typeface="+mn-cs"/>
              </a:rPr>
              <a:t>implementat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haideti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detaliem</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putin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fiecare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punct</a:t>
            </a:r>
            <a:r>
              <a:rPr lang="en-US" sz="2400" b="0" i="0" kern="1200" dirty="0">
                <a:solidFill>
                  <a:schemeClr val="tx1"/>
                </a:solidFill>
                <a:effectLst/>
                <a:latin typeface="+mn-lt"/>
                <a:ea typeface="+mn-ea"/>
                <a:cs typeface="+mn-cs"/>
              </a:rPr>
              <a:t> in </a:t>
            </a:r>
            <a:r>
              <a:rPr lang="en-US" sz="2400" b="0" i="0" kern="1200" dirty="0" err="1">
                <a:solidFill>
                  <a:schemeClr val="tx1"/>
                </a:solidFill>
                <a:effectLst/>
                <a:latin typeface="+mn-lt"/>
                <a:ea typeface="+mn-ea"/>
                <a:cs typeface="+mn-cs"/>
              </a:rPr>
              <a:t>parte</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endParaRPr lang="en-US" dirty="0"/>
          </a:p>
        </p:txBody>
      </p:sp>
    </p:spTree>
    <p:extLst>
      <p:ext uri="{BB962C8B-B14F-4D97-AF65-F5344CB8AC3E}">
        <p14:creationId xmlns:p14="http://schemas.microsoft.com/office/powerpoint/2010/main" val="1237885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6463" y="6022975"/>
            <a:ext cx="28889326" cy="16251238"/>
          </a:xfrm>
        </p:spPr>
      </p:sp>
      <p:sp>
        <p:nvSpPr>
          <p:cNvPr id="3" name="Notes Placeholder 2"/>
          <p:cNvSpPr>
            <a:spLocks noGrp="1"/>
          </p:cNvSpPr>
          <p:nvPr>
            <p:ph type="body" idx="1"/>
          </p:nvPr>
        </p:nvSpPr>
        <p:spPr/>
        <p:txBody>
          <a:bodyPr/>
          <a:lstStyle/>
          <a:p>
            <a:r>
              <a:rPr lang="en-US" dirty="0"/>
              <a:t>SAS </a:t>
            </a:r>
            <a:r>
              <a:rPr lang="en-US" dirty="0" err="1"/>
              <a:t>oferă</a:t>
            </a:r>
            <a:r>
              <a:rPr lang="en-US" dirty="0"/>
              <a:t> o </a:t>
            </a:r>
            <a:r>
              <a:rPr lang="en-US" b="1" dirty="0" err="1"/>
              <a:t>viziune</a:t>
            </a:r>
            <a:r>
              <a:rPr lang="en-US" b="1" dirty="0"/>
              <a:t> </a:t>
            </a:r>
            <a:r>
              <a:rPr lang="en-US" b="1" dirty="0" err="1"/>
              <a:t>completă</a:t>
            </a:r>
            <a:r>
              <a:rPr lang="en-US" b="1" dirty="0"/>
              <a:t> </a:t>
            </a:r>
            <a:r>
              <a:rPr lang="en-US" b="1" dirty="0" err="1"/>
              <a:t>și</a:t>
            </a:r>
            <a:r>
              <a:rPr lang="en-US" b="1" dirty="0"/>
              <a:t> </a:t>
            </a:r>
            <a:r>
              <a:rPr lang="en-US" b="1" dirty="0" err="1"/>
              <a:t>contextuală</a:t>
            </a:r>
            <a:r>
              <a:rPr lang="en-US" dirty="0"/>
              <a:t> </a:t>
            </a:r>
            <a:r>
              <a:rPr lang="en-US" dirty="0" err="1"/>
              <a:t>și</a:t>
            </a:r>
            <a:r>
              <a:rPr lang="en-US" dirty="0"/>
              <a:t> </a:t>
            </a:r>
            <a:r>
              <a:rPr lang="en-US" dirty="0" err="1"/>
              <a:t>accelerează</a:t>
            </a:r>
            <a:r>
              <a:rPr lang="en-US" dirty="0"/>
              <a:t> </a:t>
            </a:r>
            <a:r>
              <a:rPr lang="en-US" b="1" dirty="0" err="1"/>
              <a:t>luarea</a:t>
            </a:r>
            <a:r>
              <a:rPr lang="en-US" b="1" dirty="0"/>
              <a:t> </a:t>
            </a:r>
            <a:r>
              <a:rPr lang="en-US" b="1" dirty="0" err="1"/>
              <a:t>deciziilor</a:t>
            </a:r>
            <a:r>
              <a:rPr lang="en-US" dirty="0"/>
              <a:t>, </a:t>
            </a:r>
            <a:r>
              <a:rPr lang="en-US" dirty="0" err="1"/>
              <a:t>oferind</a:t>
            </a:r>
            <a:r>
              <a:rPr lang="en-US" dirty="0"/>
              <a:t> o </a:t>
            </a:r>
            <a:r>
              <a:rPr lang="en-US" dirty="0" err="1"/>
              <a:t>perspectivă</a:t>
            </a:r>
            <a:r>
              <a:rPr lang="en-US" dirty="0"/>
              <a:t> de 360 de grade </a:t>
            </a:r>
            <a:r>
              <a:rPr lang="en-US" dirty="0" err="1"/>
              <a:t>asupra</a:t>
            </a:r>
            <a:r>
              <a:rPr lang="en-US" dirty="0"/>
              <a:t> </a:t>
            </a:r>
            <a:r>
              <a:rPr lang="en-US" dirty="0" err="1"/>
              <a:t>entitatilor</a:t>
            </a:r>
            <a:r>
              <a:rPr lang="en-US" dirty="0"/>
              <a:t> </a:t>
            </a:r>
            <a:r>
              <a:rPr lang="en-US" dirty="0" err="1"/>
              <a:t>analizate</a:t>
            </a:r>
            <a:r>
              <a:rPr lang="en-US" dirty="0"/>
              <a:t>.</a:t>
            </a:r>
          </a:p>
          <a:p>
            <a:r>
              <a:rPr lang="en-US" dirty="0" err="1"/>
              <a:t>Astfel</a:t>
            </a:r>
            <a:r>
              <a:rPr lang="en-US" dirty="0"/>
              <a:t>, </a:t>
            </a:r>
            <a:r>
              <a:rPr lang="en-US" dirty="0" err="1"/>
              <a:t>obții</a:t>
            </a:r>
            <a:r>
              <a:rPr lang="en-US" dirty="0"/>
              <a:t> o imagine </a:t>
            </a:r>
            <a:r>
              <a:rPr lang="en-US" b="1" dirty="0" err="1"/>
              <a:t>completa</a:t>
            </a:r>
            <a:r>
              <a:rPr lang="en-US" b="1" dirty="0"/>
              <a:t> a </a:t>
            </a:r>
            <a:r>
              <a:rPr lang="en-US" b="1" dirty="0" err="1"/>
              <a:t>riscurilor</a:t>
            </a:r>
            <a:r>
              <a:rPr lang="en-US" dirty="0"/>
              <a:t>, care </a:t>
            </a:r>
            <a:r>
              <a:rPr lang="en-US" dirty="0" err="1"/>
              <a:t>te</a:t>
            </a:r>
            <a:r>
              <a:rPr lang="en-US" dirty="0"/>
              <a:t> </a:t>
            </a:r>
            <a:r>
              <a:rPr lang="en-US" dirty="0" err="1"/>
              <a:t>ajută</a:t>
            </a:r>
            <a:r>
              <a:rPr lang="en-US" dirty="0"/>
              <a:t> </a:t>
            </a:r>
            <a:r>
              <a:rPr lang="en-US" dirty="0" err="1"/>
              <a:t>să</a:t>
            </a:r>
            <a:r>
              <a:rPr lang="en-US" dirty="0"/>
              <a:t> </a:t>
            </a:r>
            <a:r>
              <a:rPr lang="en-US" dirty="0" err="1"/>
              <a:t>direcționezi</a:t>
            </a:r>
            <a:r>
              <a:rPr lang="en-US" dirty="0"/>
              <a:t> </a:t>
            </a:r>
            <a:r>
              <a:rPr lang="en-US" dirty="0" err="1"/>
              <a:t>resursele</a:t>
            </a:r>
            <a:r>
              <a:rPr lang="en-US" dirty="0"/>
              <a:t> </a:t>
            </a:r>
            <a:r>
              <a:rPr lang="en-US" dirty="0" err="1"/>
              <a:t>acolo</a:t>
            </a:r>
            <a:r>
              <a:rPr lang="en-US" dirty="0"/>
              <a:t> </a:t>
            </a:r>
            <a:r>
              <a:rPr lang="en-US" dirty="0" err="1"/>
              <a:t>unde</a:t>
            </a:r>
            <a:r>
              <a:rPr lang="en-US" dirty="0"/>
              <a:t> </a:t>
            </a:r>
            <a:r>
              <a:rPr lang="en-US" dirty="0" err="1"/>
              <a:t>este</a:t>
            </a:r>
            <a:r>
              <a:rPr lang="en-US" dirty="0"/>
              <a:t> </a:t>
            </a:r>
            <a:r>
              <a:rPr lang="en-US" dirty="0" err="1"/>
              <a:t>cea</a:t>
            </a:r>
            <a:r>
              <a:rPr lang="en-US" dirty="0"/>
              <a:t> </a:t>
            </a:r>
            <a:r>
              <a:rPr lang="en-US" dirty="0" err="1"/>
              <a:t>mai</a:t>
            </a:r>
            <a:r>
              <a:rPr lang="en-US" dirty="0"/>
              <a:t> mare </a:t>
            </a:r>
            <a:r>
              <a:rPr lang="en-US" dirty="0" err="1"/>
              <a:t>nevoie</a:t>
            </a:r>
            <a:r>
              <a:rPr lang="en-US" dirty="0"/>
              <a:t>.</a:t>
            </a:r>
          </a:p>
          <a:p>
            <a:r>
              <a:rPr lang="en-US" dirty="0"/>
              <a:t>SAS </a:t>
            </a:r>
            <a:r>
              <a:rPr lang="en-US" dirty="0" err="1"/>
              <a:t>oferă</a:t>
            </a:r>
            <a:r>
              <a:rPr lang="en-US" dirty="0"/>
              <a:t> </a:t>
            </a:r>
            <a:r>
              <a:rPr lang="en-US" dirty="0" err="1"/>
              <a:t>capabilități</a:t>
            </a:r>
            <a:r>
              <a:rPr lang="en-US" dirty="0"/>
              <a:t> </a:t>
            </a:r>
            <a:r>
              <a:rPr lang="en-US" b="1" dirty="0"/>
              <a:t>end-to-end</a:t>
            </a:r>
            <a:r>
              <a:rPr lang="en-US" dirty="0"/>
              <a:t>, care permit </a:t>
            </a:r>
            <a:r>
              <a:rPr lang="en-US" dirty="0" err="1"/>
              <a:t>conectarea</a:t>
            </a:r>
            <a:r>
              <a:rPr lang="en-US" dirty="0"/>
              <a:t>, </a:t>
            </a:r>
            <a:r>
              <a:rPr lang="en-US" dirty="0" err="1"/>
              <a:t>integrarea</a:t>
            </a:r>
            <a:r>
              <a:rPr lang="en-US" dirty="0"/>
              <a:t> </a:t>
            </a:r>
            <a:r>
              <a:rPr lang="en-US" dirty="0" err="1"/>
              <a:t>și</a:t>
            </a:r>
            <a:r>
              <a:rPr lang="en-US" dirty="0"/>
              <a:t> </a:t>
            </a:r>
            <a:r>
              <a:rPr lang="en-US" dirty="0" err="1"/>
              <a:t>interpretarea</a:t>
            </a:r>
            <a:r>
              <a:rPr lang="en-US" dirty="0"/>
              <a:t> </a:t>
            </a:r>
            <a:r>
              <a:rPr lang="en-US" dirty="0" err="1"/>
              <a:t>datelor</a:t>
            </a:r>
            <a:r>
              <a:rPr lang="en-US" dirty="0"/>
              <a:t> din </a:t>
            </a:r>
            <a:r>
              <a:rPr lang="en-US" b="1" dirty="0" err="1"/>
              <a:t>orice</a:t>
            </a:r>
            <a:r>
              <a:rPr lang="en-US" b="1" dirty="0"/>
              <a:t> </a:t>
            </a:r>
            <a:r>
              <a:rPr lang="en-US" b="1" dirty="0" err="1"/>
              <a:t>sursă</a:t>
            </a:r>
            <a:r>
              <a:rPr lang="en-US" dirty="0"/>
              <a:t>, </a:t>
            </a:r>
            <a:r>
              <a:rPr lang="en-US" dirty="0" err="1"/>
              <a:t>în</a:t>
            </a:r>
            <a:r>
              <a:rPr lang="en-US" dirty="0"/>
              <a:t> </a:t>
            </a:r>
            <a:r>
              <a:rPr lang="en-US" dirty="0" err="1"/>
              <a:t>timp</a:t>
            </a:r>
            <a:r>
              <a:rPr lang="en-US" dirty="0"/>
              <a:t> real.</a:t>
            </a:r>
          </a:p>
          <a:p>
            <a:r>
              <a:rPr lang="en-US" dirty="0" err="1"/>
              <a:t>Rezultatul</a:t>
            </a:r>
            <a:r>
              <a:rPr lang="en-US" dirty="0"/>
              <a:t> </a:t>
            </a:r>
            <a:r>
              <a:rPr lang="en-US" dirty="0" err="1"/>
              <a:t>este</a:t>
            </a:r>
            <a:r>
              <a:rPr lang="en-US" dirty="0"/>
              <a:t> o </a:t>
            </a:r>
            <a:r>
              <a:rPr lang="en-US" dirty="0" err="1"/>
              <a:t>guvernanță</a:t>
            </a:r>
            <a:r>
              <a:rPr lang="en-US" dirty="0"/>
              <a:t> </a:t>
            </a:r>
            <a:r>
              <a:rPr lang="en-US" dirty="0" err="1"/>
              <a:t>mai</a:t>
            </a:r>
            <a:r>
              <a:rPr lang="en-US" dirty="0"/>
              <a:t> </a:t>
            </a:r>
            <a:r>
              <a:rPr lang="en-US" dirty="0" err="1"/>
              <a:t>inteligentă</a:t>
            </a:r>
            <a:r>
              <a:rPr lang="en-US" dirty="0"/>
              <a:t>, </a:t>
            </a:r>
            <a:r>
              <a:rPr lang="en-US" dirty="0" err="1"/>
              <a:t>intervenții</a:t>
            </a:r>
            <a:r>
              <a:rPr lang="en-US" dirty="0"/>
              <a:t> </a:t>
            </a:r>
            <a:r>
              <a:rPr lang="en-US" dirty="0" err="1"/>
              <a:t>mai</a:t>
            </a:r>
            <a:r>
              <a:rPr lang="en-US" dirty="0"/>
              <a:t> </a:t>
            </a:r>
            <a:r>
              <a:rPr lang="en-US" dirty="0" err="1"/>
              <a:t>rapide</a:t>
            </a:r>
            <a:r>
              <a:rPr lang="en-US" dirty="0"/>
              <a:t> </a:t>
            </a:r>
            <a:r>
              <a:rPr lang="en-US" dirty="0" err="1"/>
              <a:t>și</a:t>
            </a:r>
            <a:r>
              <a:rPr lang="en-US" dirty="0"/>
              <a:t> </a:t>
            </a:r>
            <a:r>
              <a:rPr lang="en-US" dirty="0" err="1"/>
              <a:t>rezultate</a:t>
            </a:r>
            <a:r>
              <a:rPr lang="en-US" dirty="0"/>
              <a:t> </a:t>
            </a:r>
            <a:r>
              <a:rPr lang="en-US" dirty="0" err="1"/>
              <a:t>mai</a:t>
            </a:r>
            <a:r>
              <a:rPr lang="en-US" dirty="0"/>
              <a:t> </a:t>
            </a:r>
            <a:r>
              <a:rPr lang="en-US" dirty="0" err="1"/>
              <a:t>bune</a:t>
            </a:r>
            <a:r>
              <a:rPr lang="en-US" dirty="0"/>
              <a:t> </a:t>
            </a:r>
            <a:r>
              <a:rPr lang="en-US" dirty="0" err="1"/>
              <a:t>pentru</a:t>
            </a:r>
            <a:r>
              <a:rPr lang="en-US" dirty="0"/>
              <a:t> </a:t>
            </a:r>
            <a:r>
              <a:rPr lang="en-US" dirty="0" err="1"/>
              <a:t>cetățenii</a:t>
            </a:r>
            <a:r>
              <a:rPr lang="en-US" dirty="0"/>
              <a:t> pe care </a:t>
            </a:r>
            <a:r>
              <a:rPr lang="en-US" dirty="0" err="1"/>
              <a:t>îi</a:t>
            </a:r>
            <a:r>
              <a:rPr lang="en-US" dirty="0"/>
              <a:t> </a:t>
            </a:r>
            <a:r>
              <a:rPr lang="en-US" dirty="0" err="1"/>
              <a:t>deservim</a:t>
            </a:r>
            <a:r>
              <a:rPr lang="en-US" dirty="0"/>
              <a:t>.</a:t>
            </a:r>
          </a:p>
          <a:p>
            <a:endParaRPr lang="en-US" dirty="0"/>
          </a:p>
          <a:p>
            <a:endParaRPr lang="en-US" dirty="0"/>
          </a:p>
          <a:p>
            <a:r>
              <a:rPr lang="en-US" sz="2400" b="0" i="0" kern="1200" dirty="0">
                <a:solidFill>
                  <a:schemeClr val="tx1"/>
                </a:solidFill>
                <a:effectLst/>
                <a:latin typeface="+mn-lt"/>
                <a:ea typeface="+mn-ea"/>
                <a:cs typeface="+mn-cs"/>
              </a:rPr>
              <a:t>O </a:t>
            </a:r>
            <a:r>
              <a:rPr lang="en-US" sz="2400" b="0" i="0" kern="1200" dirty="0" err="1">
                <a:solidFill>
                  <a:schemeClr val="tx1"/>
                </a:solidFill>
                <a:effectLst/>
                <a:latin typeface="+mn-lt"/>
                <a:ea typeface="+mn-ea"/>
                <a:cs typeface="+mn-cs"/>
              </a:rPr>
              <a:t>vizune</a:t>
            </a:r>
            <a:r>
              <a:rPr lang="en-US" sz="2400" b="0" i="0" kern="1200" dirty="0">
                <a:solidFill>
                  <a:schemeClr val="tx1"/>
                </a:solidFill>
                <a:effectLst/>
                <a:latin typeface="+mn-lt"/>
                <a:ea typeface="+mn-ea"/>
                <a:cs typeface="+mn-cs"/>
              </a:rPr>
              <a:t> de 360 de grade </a:t>
            </a:r>
            <a:r>
              <a:rPr lang="en-US" sz="2400" b="0" i="0" kern="1200" dirty="0" err="1">
                <a:solidFill>
                  <a:schemeClr val="tx1"/>
                </a:solidFill>
                <a:effectLst/>
                <a:latin typeface="+mn-lt"/>
                <a:ea typeface="+mn-ea"/>
                <a:cs typeface="+mn-cs"/>
              </a:rPr>
              <a:t>asupra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persoanelor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legaturilor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sau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entităților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oferă</a:t>
            </a:r>
            <a:r>
              <a:rPr lang="en-US" sz="2400" b="0" i="0" kern="1200" dirty="0">
                <a:solidFill>
                  <a:schemeClr val="tx1"/>
                </a:solidFill>
                <a:effectLst/>
                <a:latin typeface="+mn-lt"/>
                <a:ea typeface="+mn-ea"/>
                <a:cs typeface="+mn-cs"/>
              </a:rPr>
              <a:t> un context </a:t>
            </a:r>
            <a:r>
              <a:rPr lang="en-US" sz="2400" b="0" i="0" kern="1200" dirty="0" err="1">
                <a:solidFill>
                  <a:schemeClr val="tx1"/>
                </a:solidFill>
                <a:effectLst/>
                <a:latin typeface="+mn-lt"/>
                <a:ea typeface="+mn-ea"/>
                <a:cs typeface="+mn-cs"/>
              </a:rPr>
              <a:t>complet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nevoi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riscuri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istoricul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interacțiunilor</a:t>
            </a:r>
            <a:r>
              <a:rPr lang="en-US" sz="2400" b="0" i="0" kern="1200" dirty="0">
                <a:solidFill>
                  <a:schemeClr val="tx1"/>
                </a:solidFill>
                <a:effectLst/>
                <a:latin typeface="+mn-lt"/>
                <a:ea typeface="+mn-ea"/>
                <a:cs typeface="+mn-cs"/>
              </a:rPr>
              <a:t>. </a:t>
            </a:r>
          </a:p>
          <a:p>
            <a:r>
              <a:rPr lang="en-US" sz="2400" b="0" i="0" kern="1200" dirty="0">
                <a:solidFill>
                  <a:schemeClr val="tx1"/>
                </a:solidFill>
                <a:effectLst/>
                <a:latin typeface="+mn-lt"/>
                <a:ea typeface="+mn-ea"/>
                <a:cs typeface="+mn-cs"/>
              </a:rPr>
              <a:t>SAS se </a:t>
            </a:r>
            <a:r>
              <a:rPr lang="en-US" sz="2400" b="0" i="0" kern="1200" dirty="0" err="1">
                <a:solidFill>
                  <a:schemeClr val="tx1"/>
                </a:solidFill>
                <a:effectLst/>
                <a:latin typeface="+mn-lt"/>
                <a:ea typeface="+mn-ea"/>
                <a:cs typeface="+mn-cs"/>
              </a:rPr>
              <a:t>ocupă</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ingineria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datelor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curățare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guvernare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apoi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oferă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vizualizări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ușor</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folosit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pentru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rapide</a:t>
            </a:r>
            <a:r>
              <a:rPr lang="en-US" sz="2400" b="0" i="0" kern="1200" dirty="0">
                <a:solidFill>
                  <a:schemeClr val="tx1"/>
                </a:solidFill>
                <a:effectLst/>
                <a:latin typeface="+mn-lt"/>
                <a:ea typeface="+mn-ea"/>
                <a:cs typeface="+mn-cs"/>
              </a:rPr>
              <a:t>.”</a:t>
            </a:r>
            <a:br>
              <a:rPr lang="en-US" sz="2400" b="0" i="0" kern="1200" dirty="0">
                <a:solidFill>
                  <a:schemeClr val="tx1"/>
                </a:solidFill>
                <a:effectLst/>
                <a:latin typeface="+mn-lt"/>
                <a:ea typeface="+mn-ea"/>
                <a:cs typeface="+mn-cs"/>
              </a:rPr>
            </a:br>
            <a:r>
              <a:rPr lang="en-US" sz="2400" b="0" i="0" kern="1200" dirty="0" err="1">
                <a:solidFill>
                  <a:schemeClr val="tx1"/>
                </a:solidFill>
                <a:effectLst/>
                <a:latin typeface="+mn-lt"/>
                <a:ea typeface="+mn-ea"/>
                <a:cs typeface="+mn-cs"/>
              </a:rPr>
              <a:t>Primul</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beneficiu</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concret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accelerarea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deciziilor</a:t>
            </a:r>
            <a:r>
              <a:rPr lang="en-US" sz="2400" b="0" i="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351352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6463" y="6022975"/>
            <a:ext cx="28889326" cy="16251238"/>
          </a:xfrm>
        </p:spPr>
      </p:sp>
      <p:sp>
        <p:nvSpPr>
          <p:cNvPr id="3" name="Notes Placeholder 2"/>
          <p:cNvSpPr>
            <a:spLocks noGrp="1"/>
          </p:cNvSpPr>
          <p:nvPr>
            <p:ph type="body" idx="1"/>
          </p:nvPr>
        </p:nvSpPr>
        <p:spPr/>
        <p:txBody>
          <a:bodyPr/>
          <a:lstStyle/>
          <a:p>
            <a:r>
              <a:rPr lang="en-US" dirty="0" err="1"/>
              <a:t>Să</a:t>
            </a:r>
            <a:r>
              <a:rPr lang="en-US" dirty="0"/>
              <a:t> </a:t>
            </a:r>
            <a:r>
              <a:rPr lang="en-US" dirty="0" err="1"/>
              <a:t>începem</a:t>
            </a:r>
            <a:r>
              <a:rPr lang="en-US" dirty="0"/>
              <a:t> cu </a:t>
            </a:r>
            <a:r>
              <a:rPr lang="en-US" b="1" dirty="0" err="1"/>
              <a:t>primul</a:t>
            </a:r>
            <a:r>
              <a:rPr lang="en-US" b="1" dirty="0"/>
              <a:t> </a:t>
            </a:r>
            <a:r>
              <a:rPr lang="en-US" b="1" dirty="0" err="1"/>
              <a:t>beneficiu</a:t>
            </a:r>
            <a:r>
              <a:rPr lang="en-US" dirty="0"/>
              <a:t> — SAS </a:t>
            </a:r>
            <a:r>
              <a:rPr lang="en-US" dirty="0" err="1"/>
              <a:t>ajută</a:t>
            </a:r>
            <a:r>
              <a:rPr lang="en-US" dirty="0"/>
              <a:t> </a:t>
            </a:r>
            <a:r>
              <a:rPr lang="en-US" dirty="0" err="1"/>
              <a:t>organizatiile</a:t>
            </a:r>
            <a:r>
              <a:rPr lang="en-US" dirty="0"/>
              <a:t> </a:t>
            </a:r>
            <a:r>
              <a:rPr lang="en-US" dirty="0" err="1"/>
              <a:t>să</a:t>
            </a:r>
            <a:r>
              <a:rPr lang="en-US" dirty="0"/>
              <a:t> </a:t>
            </a:r>
            <a:r>
              <a:rPr lang="en-US" b="1" dirty="0" err="1"/>
              <a:t>accelereze</a:t>
            </a:r>
            <a:r>
              <a:rPr lang="en-US" b="1" dirty="0"/>
              <a:t> </a:t>
            </a:r>
            <a:r>
              <a:rPr lang="en-US" b="1" dirty="0" err="1"/>
              <a:t>procesul</a:t>
            </a:r>
            <a:r>
              <a:rPr lang="en-US" b="1" dirty="0"/>
              <a:t> </a:t>
            </a:r>
            <a:r>
              <a:rPr lang="en-US" b="1" dirty="0" err="1"/>
              <a:t>decizional</a:t>
            </a:r>
            <a:r>
              <a:rPr lang="en-US" dirty="0"/>
              <a:t>.</a:t>
            </a:r>
          </a:p>
          <a:p>
            <a:r>
              <a:rPr lang="en-US" dirty="0"/>
              <a:t>Care </a:t>
            </a:r>
            <a:r>
              <a:rPr lang="en-US" dirty="0" err="1"/>
              <a:t>este</a:t>
            </a:r>
            <a:r>
              <a:rPr lang="en-US" dirty="0"/>
              <a:t> </a:t>
            </a:r>
            <a:r>
              <a:rPr lang="en-US" dirty="0" err="1"/>
              <a:t>cea</a:t>
            </a:r>
            <a:r>
              <a:rPr lang="en-US" dirty="0"/>
              <a:t> </a:t>
            </a:r>
            <a:r>
              <a:rPr lang="en-US" dirty="0" err="1"/>
              <a:t>mai</a:t>
            </a:r>
            <a:r>
              <a:rPr lang="en-US" dirty="0"/>
              <a:t> mare </a:t>
            </a:r>
            <a:r>
              <a:rPr lang="en-US" dirty="0" err="1"/>
              <a:t>provocare</a:t>
            </a:r>
            <a:r>
              <a:rPr lang="en-US" dirty="0"/>
              <a:t> </a:t>
            </a:r>
            <a:r>
              <a:rPr lang="en-US" dirty="0" err="1"/>
              <a:t>aici</a:t>
            </a:r>
            <a:r>
              <a:rPr lang="en-US" dirty="0"/>
              <a:t>?</a:t>
            </a:r>
            <a:br>
              <a:rPr lang="en-US" dirty="0"/>
            </a:br>
            <a:r>
              <a:rPr lang="en-US" dirty="0" err="1"/>
              <a:t>Chiar</a:t>
            </a:r>
            <a:r>
              <a:rPr lang="en-US" dirty="0"/>
              <a:t> </a:t>
            </a:r>
            <a:r>
              <a:rPr lang="en-US" dirty="0" err="1"/>
              <a:t>și</a:t>
            </a:r>
            <a:r>
              <a:rPr lang="en-US" dirty="0"/>
              <a:t> </a:t>
            </a:r>
            <a:r>
              <a:rPr lang="en-US" dirty="0" err="1"/>
              <a:t>după</a:t>
            </a:r>
            <a:r>
              <a:rPr lang="en-US" dirty="0"/>
              <a:t> </a:t>
            </a:r>
            <a:r>
              <a:rPr lang="en-US" dirty="0" err="1"/>
              <a:t>perioada</a:t>
            </a:r>
            <a:r>
              <a:rPr lang="en-US" dirty="0"/>
              <a:t> COVID, </a:t>
            </a:r>
            <a:r>
              <a:rPr lang="en-US" dirty="0" err="1"/>
              <a:t>presiunea</a:t>
            </a:r>
            <a:r>
              <a:rPr lang="en-US" dirty="0"/>
              <a:t> de a </a:t>
            </a:r>
            <a:r>
              <a:rPr lang="en-US" dirty="0" err="1"/>
              <a:t>reacționa</a:t>
            </a:r>
            <a:r>
              <a:rPr lang="en-US" dirty="0"/>
              <a:t> rapid </a:t>
            </a:r>
            <a:r>
              <a:rPr lang="en-US" dirty="0" err="1"/>
              <a:t>și</a:t>
            </a:r>
            <a:r>
              <a:rPr lang="en-US" dirty="0"/>
              <a:t> de a </a:t>
            </a:r>
            <a:r>
              <a:rPr lang="en-US" dirty="0" err="1"/>
              <a:t>îmbunătăți</a:t>
            </a:r>
            <a:r>
              <a:rPr lang="en-US" dirty="0"/>
              <a:t> </a:t>
            </a:r>
            <a:r>
              <a:rPr lang="en-US" dirty="0" err="1"/>
              <a:t>nivelul</a:t>
            </a:r>
            <a:r>
              <a:rPr lang="en-US" dirty="0"/>
              <a:t> de </a:t>
            </a:r>
            <a:r>
              <a:rPr lang="en-US" dirty="0" err="1"/>
              <a:t>servicii</a:t>
            </a:r>
            <a:r>
              <a:rPr lang="en-US" dirty="0"/>
              <a:t> </a:t>
            </a:r>
            <a:r>
              <a:rPr lang="en-US" dirty="0" err="1"/>
              <a:t>și</a:t>
            </a:r>
            <a:r>
              <a:rPr lang="en-US" dirty="0"/>
              <a:t> </a:t>
            </a:r>
            <a:r>
              <a:rPr lang="en-US" dirty="0" err="1"/>
              <a:t>rezultatele</a:t>
            </a:r>
            <a:r>
              <a:rPr lang="en-US" dirty="0"/>
              <a:t> </a:t>
            </a:r>
            <a:r>
              <a:rPr lang="en-US" dirty="0" err="1"/>
              <a:t>agențiilor</a:t>
            </a:r>
            <a:r>
              <a:rPr lang="en-US" dirty="0"/>
              <a:t> </a:t>
            </a:r>
            <a:r>
              <a:rPr lang="en-US" dirty="0" err="1"/>
              <a:t>este</a:t>
            </a:r>
            <a:r>
              <a:rPr lang="en-US" dirty="0"/>
              <a:t> </a:t>
            </a:r>
            <a:r>
              <a:rPr lang="en-US" dirty="0" err="1"/>
              <a:t>mai</a:t>
            </a:r>
            <a:r>
              <a:rPr lang="en-US" dirty="0"/>
              <a:t> mare ca </a:t>
            </a:r>
            <a:r>
              <a:rPr lang="en-US" dirty="0" err="1"/>
              <a:t>oricând</a:t>
            </a:r>
            <a:r>
              <a:rPr lang="en-US" dirty="0"/>
              <a:t>.</a:t>
            </a:r>
            <a:br>
              <a:rPr lang="en-US" dirty="0"/>
            </a:br>
            <a:r>
              <a:rPr lang="en-US" dirty="0"/>
              <a:t>Pandemia a </a:t>
            </a:r>
            <a:r>
              <a:rPr lang="en-US" dirty="0" err="1"/>
              <a:t>scos</a:t>
            </a:r>
            <a:r>
              <a:rPr lang="en-US" dirty="0"/>
              <a:t> la </a:t>
            </a:r>
            <a:r>
              <a:rPr lang="en-US" dirty="0" err="1"/>
              <a:t>iveală</a:t>
            </a:r>
            <a:r>
              <a:rPr lang="en-US" dirty="0"/>
              <a:t>, </a:t>
            </a:r>
            <a:r>
              <a:rPr lang="en-US" dirty="0" err="1"/>
              <a:t>într</a:t>
            </a:r>
            <a:r>
              <a:rPr lang="en-US" dirty="0"/>
              <a:t>-un mod </a:t>
            </a:r>
            <a:r>
              <a:rPr lang="en-US" dirty="0" err="1"/>
              <a:t>foarte</a:t>
            </a:r>
            <a:r>
              <a:rPr lang="en-US" dirty="0"/>
              <a:t> </a:t>
            </a:r>
            <a:r>
              <a:rPr lang="en-US" dirty="0" err="1"/>
              <a:t>clar</a:t>
            </a:r>
            <a:r>
              <a:rPr lang="en-US" dirty="0"/>
              <a:t>, </a:t>
            </a:r>
            <a:r>
              <a:rPr lang="en-US" b="1" dirty="0" err="1"/>
              <a:t>slăbiciunile</a:t>
            </a:r>
            <a:r>
              <a:rPr lang="en-US" dirty="0"/>
              <a:t> </a:t>
            </a:r>
            <a:r>
              <a:rPr lang="en-US" dirty="0" err="1"/>
              <a:t>multor</a:t>
            </a:r>
            <a:r>
              <a:rPr lang="en-US" dirty="0"/>
              <a:t> </a:t>
            </a:r>
            <a:r>
              <a:rPr lang="en-US" dirty="0" err="1"/>
              <a:t>programe</a:t>
            </a:r>
            <a:r>
              <a:rPr lang="en-US" dirty="0"/>
              <a:t> </a:t>
            </a:r>
            <a:r>
              <a:rPr lang="en-US" dirty="0" err="1"/>
              <a:t>sociale</a:t>
            </a:r>
            <a:r>
              <a:rPr lang="en-US" dirty="0"/>
              <a:t> </a:t>
            </a:r>
            <a:r>
              <a:rPr lang="en-US" dirty="0" err="1"/>
              <a:t>și</a:t>
            </a:r>
            <a:r>
              <a:rPr lang="en-US" dirty="0"/>
              <a:t> </a:t>
            </a:r>
            <a:r>
              <a:rPr lang="en-US" dirty="0" err="1"/>
              <a:t>sisteme</a:t>
            </a:r>
            <a:r>
              <a:rPr lang="en-US" dirty="0"/>
              <a:t> </a:t>
            </a:r>
            <a:r>
              <a:rPr lang="en-US" dirty="0" err="1"/>
              <a:t>guvernamentale</a:t>
            </a:r>
            <a:r>
              <a:rPr lang="en-US" dirty="0"/>
              <a:t>.</a:t>
            </a:r>
            <a:br>
              <a:rPr lang="en-US" dirty="0"/>
            </a:br>
            <a:r>
              <a:rPr lang="en-US" dirty="0" err="1"/>
              <a:t>În</a:t>
            </a:r>
            <a:r>
              <a:rPr lang="en-US" dirty="0"/>
              <a:t> </a:t>
            </a:r>
            <a:r>
              <a:rPr lang="en-US" dirty="0" err="1"/>
              <a:t>multe</a:t>
            </a:r>
            <a:r>
              <a:rPr lang="en-US" dirty="0"/>
              <a:t> </a:t>
            </a:r>
            <a:r>
              <a:rPr lang="en-US" dirty="0" err="1"/>
              <a:t>cazuri</a:t>
            </a:r>
            <a:r>
              <a:rPr lang="en-US" dirty="0"/>
              <a:t>, </a:t>
            </a:r>
            <a:r>
              <a:rPr lang="en-US" dirty="0" err="1"/>
              <a:t>agențiile</a:t>
            </a:r>
            <a:r>
              <a:rPr lang="en-US" dirty="0"/>
              <a:t> au </a:t>
            </a:r>
            <a:r>
              <a:rPr lang="en-US" dirty="0" err="1"/>
              <a:t>fost</a:t>
            </a:r>
            <a:r>
              <a:rPr lang="en-US" dirty="0"/>
              <a:t> </a:t>
            </a:r>
            <a:r>
              <a:rPr lang="en-US" dirty="0" err="1"/>
              <a:t>practic</a:t>
            </a:r>
            <a:r>
              <a:rPr lang="en-US" dirty="0"/>
              <a:t> </a:t>
            </a:r>
            <a:r>
              <a:rPr lang="en-US" b="1" dirty="0" err="1"/>
              <a:t>blocate</a:t>
            </a:r>
            <a:r>
              <a:rPr lang="en-US" dirty="0"/>
              <a:t> — </a:t>
            </a:r>
            <a:r>
              <a:rPr lang="en-US" dirty="0" err="1"/>
              <a:t>cei</a:t>
            </a:r>
            <a:r>
              <a:rPr lang="en-US" dirty="0"/>
              <a:t> din </a:t>
            </a:r>
            <a:r>
              <a:rPr lang="en-US" dirty="0" err="1"/>
              <a:t>conducere</a:t>
            </a:r>
            <a:r>
              <a:rPr lang="en-US" dirty="0"/>
              <a:t> nu </a:t>
            </a:r>
            <a:r>
              <a:rPr lang="en-US" dirty="0" err="1"/>
              <a:t>știau</a:t>
            </a:r>
            <a:r>
              <a:rPr lang="en-US" dirty="0"/>
              <a:t> </a:t>
            </a:r>
            <a:r>
              <a:rPr lang="en-US" dirty="0" err="1"/>
              <a:t>unde</a:t>
            </a:r>
            <a:r>
              <a:rPr lang="en-US" dirty="0"/>
              <a:t> </a:t>
            </a:r>
            <a:r>
              <a:rPr lang="en-US" dirty="0" err="1"/>
              <a:t>să</a:t>
            </a:r>
            <a:r>
              <a:rPr lang="en-US" dirty="0"/>
              <a:t> </a:t>
            </a:r>
            <a:r>
              <a:rPr lang="en-US" dirty="0" err="1"/>
              <a:t>înceapă</a:t>
            </a:r>
            <a:r>
              <a:rPr lang="en-US" dirty="0"/>
              <a:t> </a:t>
            </a:r>
            <a:r>
              <a:rPr lang="en-US" dirty="0" err="1"/>
              <a:t>sau</a:t>
            </a:r>
            <a:r>
              <a:rPr lang="en-US" dirty="0"/>
              <a:t> </a:t>
            </a:r>
            <a:r>
              <a:rPr lang="en-US" dirty="0" err="1"/>
              <a:t>ce</a:t>
            </a:r>
            <a:r>
              <a:rPr lang="en-US" dirty="0"/>
              <a:t> </a:t>
            </a:r>
            <a:r>
              <a:rPr lang="en-US" dirty="0" err="1"/>
              <a:t>să</a:t>
            </a:r>
            <a:r>
              <a:rPr lang="en-US" dirty="0"/>
              <a:t> </a:t>
            </a:r>
            <a:r>
              <a:rPr lang="en-US" dirty="0" err="1"/>
              <a:t>prioritizeze</a:t>
            </a:r>
            <a:r>
              <a:rPr lang="en-US" dirty="0"/>
              <a:t>.</a:t>
            </a:r>
            <a:br>
              <a:rPr lang="en-US" dirty="0"/>
            </a:br>
            <a:r>
              <a:rPr lang="en-US" dirty="0" err="1"/>
              <a:t>Existau</a:t>
            </a:r>
            <a:r>
              <a:rPr lang="en-US" dirty="0"/>
              <a:t> tone de date, </a:t>
            </a:r>
            <a:r>
              <a:rPr lang="en-US" dirty="0" err="1"/>
              <a:t>dar</a:t>
            </a:r>
            <a:r>
              <a:rPr lang="en-US" dirty="0"/>
              <a:t> </a:t>
            </a:r>
            <a:r>
              <a:rPr lang="en-US" dirty="0" err="1"/>
              <a:t>foarte</a:t>
            </a:r>
            <a:r>
              <a:rPr lang="en-US" dirty="0"/>
              <a:t> </a:t>
            </a:r>
            <a:r>
              <a:rPr lang="en-US" dirty="0" err="1"/>
              <a:t>puține</a:t>
            </a:r>
            <a:r>
              <a:rPr lang="en-US" dirty="0"/>
              <a:t> </a:t>
            </a:r>
            <a:r>
              <a:rPr lang="en-US" b="1" dirty="0" err="1"/>
              <a:t>informații</a:t>
            </a:r>
            <a:r>
              <a:rPr lang="en-US" b="1" dirty="0"/>
              <a:t> </a:t>
            </a:r>
            <a:r>
              <a:rPr lang="en-US" b="1" dirty="0" err="1"/>
              <a:t>reale</a:t>
            </a:r>
            <a:r>
              <a:rPr lang="en-US" dirty="0"/>
              <a:t>.</a:t>
            </a:r>
            <a:br>
              <a:rPr lang="en-US" dirty="0"/>
            </a:br>
            <a:r>
              <a:rPr lang="en-US" dirty="0" err="1"/>
              <a:t>Iar</a:t>
            </a:r>
            <a:r>
              <a:rPr lang="en-US" dirty="0"/>
              <a:t> </a:t>
            </a:r>
            <a:r>
              <a:rPr lang="en-US" dirty="0" err="1"/>
              <a:t>atunci</a:t>
            </a:r>
            <a:r>
              <a:rPr lang="en-US" dirty="0"/>
              <a:t> </a:t>
            </a:r>
            <a:r>
              <a:rPr lang="en-US" dirty="0" err="1"/>
              <a:t>când</a:t>
            </a:r>
            <a:r>
              <a:rPr lang="en-US" dirty="0"/>
              <a:t> </a:t>
            </a:r>
            <a:r>
              <a:rPr lang="en-US" dirty="0" err="1"/>
              <a:t>apăreau</a:t>
            </a:r>
            <a:r>
              <a:rPr lang="en-US" dirty="0"/>
              <a:t>, </a:t>
            </a:r>
            <a:r>
              <a:rPr lang="en-US" dirty="0" err="1"/>
              <a:t>veneau</a:t>
            </a:r>
            <a:r>
              <a:rPr lang="en-US" dirty="0"/>
              <a:t> </a:t>
            </a:r>
            <a:r>
              <a:rPr lang="en-US" dirty="0" err="1"/>
              <a:t>prea</a:t>
            </a:r>
            <a:r>
              <a:rPr lang="en-US" dirty="0"/>
              <a:t> </a:t>
            </a:r>
            <a:r>
              <a:rPr lang="en-US" dirty="0" err="1"/>
              <a:t>târziu</a:t>
            </a:r>
            <a:r>
              <a:rPr lang="en-US" dirty="0"/>
              <a:t> </a:t>
            </a:r>
            <a:r>
              <a:rPr lang="en-US" dirty="0" err="1"/>
              <a:t>pentru</a:t>
            </a:r>
            <a:r>
              <a:rPr lang="en-US" dirty="0"/>
              <a:t> a face </a:t>
            </a:r>
            <a:r>
              <a:rPr lang="en-US" dirty="0" err="1"/>
              <a:t>diferența</a:t>
            </a:r>
            <a:r>
              <a:rPr lang="en-US" dirty="0"/>
              <a:t>.</a:t>
            </a:r>
            <a:br>
              <a:rPr lang="en-US" dirty="0"/>
            </a:br>
            <a:r>
              <a:rPr lang="en-US" dirty="0" err="1"/>
              <a:t>Astfel</a:t>
            </a:r>
            <a:r>
              <a:rPr lang="en-US" dirty="0"/>
              <a:t>, </a:t>
            </a:r>
            <a:r>
              <a:rPr lang="en-US" dirty="0" err="1"/>
              <a:t>unele</a:t>
            </a:r>
            <a:r>
              <a:rPr lang="en-US" dirty="0"/>
              <a:t> </a:t>
            </a:r>
            <a:r>
              <a:rPr lang="en-US" dirty="0" err="1"/>
              <a:t>instituții</a:t>
            </a:r>
            <a:r>
              <a:rPr lang="en-US" dirty="0"/>
              <a:t> nu au </a:t>
            </a:r>
            <a:r>
              <a:rPr lang="en-US" dirty="0" err="1"/>
              <a:t>reușit</a:t>
            </a:r>
            <a:r>
              <a:rPr lang="en-US" dirty="0"/>
              <a:t> </a:t>
            </a:r>
            <a:r>
              <a:rPr lang="en-US" dirty="0" err="1"/>
              <a:t>să</a:t>
            </a:r>
            <a:r>
              <a:rPr lang="en-US" dirty="0"/>
              <a:t> </a:t>
            </a:r>
            <a:r>
              <a:rPr lang="en-US" dirty="0" err="1"/>
              <a:t>reacționeze</a:t>
            </a:r>
            <a:r>
              <a:rPr lang="en-US" dirty="0"/>
              <a:t> la </a:t>
            </a:r>
            <a:r>
              <a:rPr lang="en-US" dirty="0" err="1"/>
              <a:t>timp</a:t>
            </a:r>
            <a:r>
              <a:rPr lang="en-US" dirty="0"/>
              <a:t> </a:t>
            </a:r>
            <a:r>
              <a:rPr lang="en-US" dirty="0" err="1"/>
              <a:t>pentru</a:t>
            </a:r>
            <a:r>
              <a:rPr lang="en-US" dirty="0"/>
              <a:t> a-</a:t>
            </a:r>
            <a:r>
              <a:rPr lang="en-US" dirty="0" err="1"/>
              <a:t>i</a:t>
            </a:r>
            <a:r>
              <a:rPr lang="en-US" dirty="0"/>
              <a:t> </a:t>
            </a:r>
            <a:r>
              <a:rPr lang="en-US" dirty="0" err="1"/>
              <a:t>sprijini</a:t>
            </a:r>
            <a:r>
              <a:rPr lang="en-US" dirty="0"/>
              <a:t> pe </a:t>
            </a:r>
            <a:r>
              <a:rPr lang="en-US" dirty="0" err="1"/>
              <a:t>cetățenii</a:t>
            </a:r>
            <a:r>
              <a:rPr lang="en-US" dirty="0"/>
              <a:t> </a:t>
            </a:r>
            <a:r>
              <a:rPr lang="en-US" dirty="0" err="1"/>
              <a:t>cei</a:t>
            </a:r>
            <a:r>
              <a:rPr lang="en-US" dirty="0"/>
              <a:t> </a:t>
            </a:r>
            <a:r>
              <a:rPr lang="en-US" dirty="0" err="1"/>
              <a:t>mai</a:t>
            </a:r>
            <a:r>
              <a:rPr lang="en-US" dirty="0"/>
              <a:t> </a:t>
            </a:r>
            <a:r>
              <a:rPr lang="en-US" dirty="0" err="1"/>
              <a:t>vulnerabili</a:t>
            </a:r>
            <a:r>
              <a:rPr lang="en-US" dirty="0"/>
              <a:t>.</a:t>
            </a:r>
          </a:p>
          <a:p>
            <a:r>
              <a:rPr lang="en-US" dirty="0"/>
              <a:t>Cum </a:t>
            </a:r>
            <a:r>
              <a:rPr lang="en-US" dirty="0" err="1"/>
              <a:t>ajută</a:t>
            </a:r>
            <a:r>
              <a:rPr lang="en-US" dirty="0"/>
              <a:t> SAS </a:t>
            </a:r>
            <a:r>
              <a:rPr lang="en-US" dirty="0" err="1"/>
              <a:t>în</a:t>
            </a:r>
            <a:r>
              <a:rPr lang="en-US" dirty="0"/>
              <a:t> </a:t>
            </a:r>
            <a:r>
              <a:rPr lang="en-US" dirty="0" err="1"/>
              <a:t>acest</a:t>
            </a:r>
            <a:r>
              <a:rPr lang="en-US" dirty="0"/>
              <a:t> context?</a:t>
            </a:r>
            <a:br>
              <a:rPr lang="en-US" dirty="0"/>
            </a:br>
            <a:r>
              <a:rPr lang="en-US" dirty="0"/>
              <a:t>Prin </a:t>
            </a:r>
            <a:r>
              <a:rPr lang="en-US" b="1" dirty="0" err="1"/>
              <a:t>vizualizări</a:t>
            </a:r>
            <a:r>
              <a:rPr lang="en-US" b="1" dirty="0"/>
              <a:t> intuitive </a:t>
            </a:r>
            <a:r>
              <a:rPr lang="en-US" b="1" dirty="0" err="1"/>
              <a:t>și</a:t>
            </a:r>
            <a:r>
              <a:rPr lang="en-US" b="1" dirty="0"/>
              <a:t> interactive</a:t>
            </a:r>
            <a:r>
              <a:rPr lang="en-US" dirty="0"/>
              <a:t>, SAS </a:t>
            </a:r>
            <a:r>
              <a:rPr lang="en-US" dirty="0" err="1"/>
              <a:t>te</a:t>
            </a:r>
            <a:r>
              <a:rPr lang="en-US" dirty="0"/>
              <a:t> </a:t>
            </a:r>
            <a:r>
              <a:rPr lang="en-US" dirty="0" err="1"/>
              <a:t>ajută</a:t>
            </a:r>
            <a:r>
              <a:rPr lang="en-US" dirty="0"/>
              <a:t> </a:t>
            </a:r>
            <a:r>
              <a:rPr lang="en-US" dirty="0" err="1"/>
              <a:t>să</a:t>
            </a:r>
            <a:r>
              <a:rPr lang="en-US" dirty="0"/>
              <a:t> </a:t>
            </a:r>
            <a:r>
              <a:rPr lang="en-US" dirty="0" err="1"/>
              <a:t>înțelegi</a:t>
            </a:r>
            <a:r>
              <a:rPr lang="en-US" dirty="0"/>
              <a:t> cu </a:t>
            </a:r>
            <a:r>
              <a:rPr lang="en-US" dirty="0" err="1"/>
              <a:t>adevărat</a:t>
            </a:r>
            <a:r>
              <a:rPr lang="en-US" dirty="0"/>
              <a:t> </a:t>
            </a:r>
            <a:r>
              <a:rPr lang="en-US" dirty="0" err="1"/>
              <a:t>ce</a:t>
            </a:r>
            <a:r>
              <a:rPr lang="en-US" dirty="0"/>
              <a:t> </a:t>
            </a:r>
            <a:r>
              <a:rPr lang="en-US" dirty="0" err="1"/>
              <a:t>îți</a:t>
            </a:r>
            <a:r>
              <a:rPr lang="en-US" dirty="0"/>
              <a:t> spun </a:t>
            </a:r>
            <a:r>
              <a:rPr lang="en-US" dirty="0" err="1"/>
              <a:t>datele</a:t>
            </a:r>
            <a:r>
              <a:rPr lang="en-US" dirty="0"/>
              <a:t> </a:t>
            </a:r>
            <a:r>
              <a:rPr lang="en-US" dirty="0" err="1"/>
              <a:t>și</a:t>
            </a:r>
            <a:r>
              <a:rPr lang="en-US" dirty="0"/>
              <a:t> cum </a:t>
            </a:r>
            <a:r>
              <a:rPr lang="en-US" dirty="0" err="1"/>
              <a:t>să</a:t>
            </a:r>
            <a:r>
              <a:rPr lang="en-US" dirty="0"/>
              <a:t> </a:t>
            </a:r>
            <a:r>
              <a:rPr lang="en-US" dirty="0" err="1"/>
              <a:t>reacționezi</a:t>
            </a:r>
            <a:r>
              <a:rPr lang="en-US" dirty="0"/>
              <a:t> </a:t>
            </a:r>
            <a:r>
              <a:rPr lang="en-US" dirty="0" err="1"/>
              <a:t>în</a:t>
            </a:r>
            <a:r>
              <a:rPr lang="en-US" dirty="0"/>
              <a:t> </a:t>
            </a:r>
            <a:r>
              <a:rPr lang="en-US" dirty="0" err="1"/>
              <a:t>situații</a:t>
            </a:r>
            <a:r>
              <a:rPr lang="en-US" dirty="0"/>
              <a:t> </a:t>
            </a:r>
            <a:r>
              <a:rPr lang="en-US" dirty="0" err="1"/>
              <a:t>complexe</a:t>
            </a:r>
            <a:r>
              <a:rPr lang="en-US" dirty="0"/>
              <a:t>.</a:t>
            </a:r>
            <a:br>
              <a:rPr lang="en-US" dirty="0"/>
            </a:br>
            <a:r>
              <a:rPr lang="en-US" dirty="0"/>
              <a:t>Prin </a:t>
            </a:r>
            <a:r>
              <a:rPr lang="en-US" b="1" dirty="0" err="1"/>
              <a:t>scoruri</a:t>
            </a:r>
            <a:r>
              <a:rPr lang="en-US" b="1" dirty="0"/>
              <a:t> de </a:t>
            </a:r>
            <a:r>
              <a:rPr lang="en-US" b="1" dirty="0" err="1"/>
              <a:t>risc</a:t>
            </a:r>
            <a:r>
              <a:rPr lang="en-US" b="1" dirty="0"/>
              <a:t> </a:t>
            </a:r>
            <a:r>
              <a:rPr lang="en-US" b="1" dirty="0" err="1"/>
              <a:t>bazate</a:t>
            </a:r>
            <a:r>
              <a:rPr lang="en-US" b="1" dirty="0"/>
              <a:t> pe </a:t>
            </a:r>
            <a:r>
              <a:rPr lang="en-US" b="1" dirty="0" err="1"/>
              <a:t>inteligență</a:t>
            </a:r>
            <a:r>
              <a:rPr lang="en-US" b="1" dirty="0"/>
              <a:t> </a:t>
            </a:r>
            <a:r>
              <a:rPr lang="en-US" b="1" dirty="0" err="1"/>
              <a:t>artificială</a:t>
            </a:r>
            <a:r>
              <a:rPr lang="en-US" dirty="0"/>
              <a:t> </a:t>
            </a:r>
            <a:r>
              <a:rPr lang="en-US" dirty="0" err="1"/>
              <a:t>și</a:t>
            </a:r>
            <a:r>
              <a:rPr lang="en-US" dirty="0"/>
              <a:t> </a:t>
            </a:r>
            <a:r>
              <a:rPr lang="en-US" b="1" dirty="0" err="1"/>
              <a:t>automatizarea</a:t>
            </a:r>
            <a:r>
              <a:rPr lang="en-US" b="1" dirty="0"/>
              <a:t> </a:t>
            </a:r>
            <a:r>
              <a:rPr lang="en-US" b="1" dirty="0" err="1"/>
              <a:t>proceselor</a:t>
            </a:r>
            <a:r>
              <a:rPr lang="en-US" dirty="0"/>
              <a:t>, SAS </a:t>
            </a:r>
            <a:r>
              <a:rPr lang="en-US" dirty="0" err="1"/>
              <a:t>permite</a:t>
            </a:r>
            <a:r>
              <a:rPr lang="en-US" dirty="0"/>
              <a:t> </a:t>
            </a:r>
            <a:r>
              <a:rPr lang="en-US" dirty="0" err="1"/>
              <a:t>luarea</a:t>
            </a:r>
            <a:r>
              <a:rPr lang="en-US" dirty="0"/>
              <a:t> </a:t>
            </a:r>
            <a:r>
              <a:rPr lang="en-US" dirty="0" err="1"/>
              <a:t>mai</a:t>
            </a:r>
            <a:r>
              <a:rPr lang="en-US" dirty="0"/>
              <a:t> </a:t>
            </a:r>
            <a:r>
              <a:rPr lang="en-US" dirty="0" err="1"/>
              <a:t>rapidă</a:t>
            </a:r>
            <a:r>
              <a:rPr lang="en-US" dirty="0"/>
              <a:t> a </a:t>
            </a:r>
            <a:r>
              <a:rPr lang="en-US" dirty="0" err="1"/>
              <a:t>deciziilor</a:t>
            </a:r>
            <a:r>
              <a:rPr lang="en-US" dirty="0"/>
              <a:t> </a:t>
            </a:r>
            <a:r>
              <a:rPr lang="en-US" dirty="0" err="1"/>
              <a:t>și</a:t>
            </a:r>
            <a:r>
              <a:rPr lang="en-US" dirty="0"/>
              <a:t> </a:t>
            </a:r>
            <a:r>
              <a:rPr lang="en-US" dirty="0" err="1"/>
              <a:t>recomandă</a:t>
            </a:r>
            <a:r>
              <a:rPr lang="en-US" dirty="0"/>
              <a:t> </a:t>
            </a:r>
            <a:r>
              <a:rPr lang="en-US" dirty="0" err="1"/>
              <a:t>în</a:t>
            </a:r>
            <a:r>
              <a:rPr lang="en-US" dirty="0"/>
              <a:t> </a:t>
            </a:r>
            <a:r>
              <a:rPr lang="en-US" dirty="0" err="1"/>
              <a:t>același</a:t>
            </a:r>
            <a:r>
              <a:rPr lang="en-US" dirty="0"/>
              <a:t> </a:t>
            </a:r>
            <a:r>
              <a:rPr lang="en-US" dirty="0" err="1"/>
              <a:t>timp</a:t>
            </a:r>
            <a:r>
              <a:rPr lang="en-US" dirty="0"/>
              <a:t> </a:t>
            </a:r>
            <a:r>
              <a:rPr lang="en-US" b="1" dirty="0" err="1"/>
              <a:t>cea</a:t>
            </a:r>
            <a:r>
              <a:rPr lang="en-US" b="1" dirty="0"/>
              <a:t> </a:t>
            </a:r>
            <a:r>
              <a:rPr lang="en-US" b="1" dirty="0" err="1"/>
              <a:t>mai</a:t>
            </a:r>
            <a:r>
              <a:rPr lang="en-US" b="1" dirty="0"/>
              <a:t> </a:t>
            </a:r>
            <a:r>
              <a:rPr lang="en-US" b="1" dirty="0" err="1"/>
              <a:t>bună</a:t>
            </a:r>
            <a:r>
              <a:rPr lang="en-US" b="1" dirty="0"/>
              <a:t> </a:t>
            </a:r>
            <a:r>
              <a:rPr lang="en-US" b="1" dirty="0" err="1"/>
              <a:t>acțiune</a:t>
            </a:r>
            <a:r>
              <a:rPr lang="en-US" b="1" dirty="0"/>
              <a:t> </a:t>
            </a:r>
            <a:r>
              <a:rPr lang="en-US" b="1" dirty="0" err="1"/>
              <a:t>următoare</a:t>
            </a:r>
            <a:r>
              <a:rPr lang="en-US" dirty="0"/>
              <a:t>.</a:t>
            </a:r>
            <a:br>
              <a:rPr lang="en-US" dirty="0"/>
            </a:br>
            <a:r>
              <a:rPr lang="en-US" dirty="0" err="1"/>
              <a:t>Această</a:t>
            </a:r>
            <a:r>
              <a:rPr lang="en-US" dirty="0"/>
              <a:t> </a:t>
            </a:r>
            <a:r>
              <a:rPr lang="en-US" dirty="0" err="1"/>
              <a:t>combinație</a:t>
            </a:r>
            <a:r>
              <a:rPr lang="en-US" dirty="0"/>
              <a:t> de </a:t>
            </a:r>
            <a:r>
              <a:rPr lang="en-US" dirty="0" err="1"/>
              <a:t>viteză</a:t>
            </a:r>
            <a:r>
              <a:rPr lang="en-US" dirty="0"/>
              <a:t>, </a:t>
            </a:r>
            <a:r>
              <a:rPr lang="en-US" dirty="0" err="1"/>
              <a:t>claritate</a:t>
            </a:r>
            <a:r>
              <a:rPr lang="en-US" dirty="0"/>
              <a:t> </a:t>
            </a:r>
            <a:r>
              <a:rPr lang="en-US" dirty="0" err="1"/>
              <a:t>și</a:t>
            </a:r>
            <a:r>
              <a:rPr lang="en-US" dirty="0"/>
              <a:t> </a:t>
            </a:r>
            <a:r>
              <a:rPr lang="en-US" dirty="0" err="1"/>
              <a:t>inteligență</a:t>
            </a:r>
            <a:r>
              <a:rPr lang="en-US" dirty="0"/>
              <a:t> </a:t>
            </a:r>
            <a:r>
              <a:rPr lang="en-US" dirty="0" err="1"/>
              <a:t>ajută</a:t>
            </a:r>
            <a:r>
              <a:rPr lang="en-US" dirty="0"/>
              <a:t> </a:t>
            </a:r>
            <a:r>
              <a:rPr lang="en-US" dirty="0" err="1"/>
              <a:t>instituțiile</a:t>
            </a:r>
            <a:r>
              <a:rPr lang="en-US" dirty="0"/>
              <a:t> </a:t>
            </a:r>
            <a:r>
              <a:rPr lang="en-US" dirty="0" err="1"/>
              <a:t>să</a:t>
            </a:r>
            <a:r>
              <a:rPr lang="en-US" dirty="0"/>
              <a:t> </a:t>
            </a:r>
            <a:r>
              <a:rPr lang="en-US" dirty="0" err="1"/>
              <a:t>ofere</a:t>
            </a:r>
            <a:r>
              <a:rPr lang="en-US" dirty="0"/>
              <a:t> </a:t>
            </a:r>
            <a:r>
              <a:rPr lang="en-US" dirty="0" err="1"/>
              <a:t>servicii</a:t>
            </a:r>
            <a:r>
              <a:rPr lang="en-US" dirty="0"/>
              <a:t> </a:t>
            </a:r>
            <a:r>
              <a:rPr lang="en-US" dirty="0" err="1"/>
              <a:t>mai</a:t>
            </a:r>
            <a:r>
              <a:rPr lang="en-US" dirty="0"/>
              <a:t> </a:t>
            </a:r>
            <a:r>
              <a:rPr lang="en-US" dirty="0" err="1"/>
              <a:t>eficiente</a:t>
            </a:r>
            <a:r>
              <a:rPr lang="en-US" dirty="0"/>
              <a:t> </a:t>
            </a:r>
            <a:r>
              <a:rPr lang="en-US" dirty="0" err="1"/>
              <a:t>și</a:t>
            </a:r>
            <a:r>
              <a:rPr lang="en-US" dirty="0"/>
              <a:t> </a:t>
            </a:r>
            <a:r>
              <a:rPr lang="en-US" dirty="0" err="1"/>
              <a:t>mai</a:t>
            </a:r>
            <a:r>
              <a:rPr lang="en-US" dirty="0"/>
              <a:t> </a:t>
            </a:r>
            <a:r>
              <a:rPr lang="en-US" dirty="0" err="1"/>
              <a:t>echitabile</a:t>
            </a:r>
            <a:r>
              <a:rPr lang="en-US" dirty="0"/>
              <a:t> </a:t>
            </a:r>
            <a:r>
              <a:rPr lang="en-US" dirty="0" err="1"/>
              <a:t>pentru</a:t>
            </a:r>
            <a:r>
              <a:rPr lang="en-US" dirty="0"/>
              <a:t> </a:t>
            </a:r>
            <a:r>
              <a:rPr lang="en-US" dirty="0" err="1"/>
              <a:t>toți</a:t>
            </a:r>
            <a:r>
              <a:rPr lang="en-US" dirty="0"/>
              <a:t> </a:t>
            </a:r>
            <a:r>
              <a:rPr lang="en-US" dirty="0" err="1"/>
              <a:t>cetățenii</a:t>
            </a:r>
            <a:r>
              <a:rPr lang="en-US" dirty="0"/>
              <a:t>.</a:t>
            </a:r>
          </a:p>
          <a:p>
            <a:endParaRPr lang="en-US" dirty="0"/>
          </a:p>
          <a:p>
            <a:endParaRPr lang="en-US" dirty="0"/>
          </a:p>
          <a:p>
            <a:r>
              <a:rPr lang="en-US" sz="2400" b="0" i="0" kern="1200" dirty="0">
                <a:solidFill>
                  <a:schemeClr val="tx1"/>
                </a:solidFill>
                <a:effectLst/>
                <a:latin typeface="+mn-lt"/>
                <a:ea typeface="+mn-ea"/>
                <a:cs typeface="+mn-cs"/>
              </a:rPr>
              <a:t>Pandemia de COVID a </a:t>
            </a:r>
            <a:r>
              <a:rPr lang="en-US" sz="2400" b="0" i="0" kern="1200" dirty="0" err="1">
                <a:solidFill>
                  <a:schemeClr val="tx1"/>
                </a:solidFill>
                <a:effectLst/>
                <a:latin typeface="+mn-lt"/>
                <a:ea typeface="+mn-ea"/>
                <a:cs typeface="+mn-cs"/>
              </a:rPr>
              <a:t>arătat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limitele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multor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sisteme</a:t>
            </a:r>
            <a:r>
              <a:rPr lang="en-US" sz="2400" b="0" i="0" kern="1200" dirty="0">
                <a:solidFill>
                  <a:schemeClr val="tx1"/>
                </a:solidFill>
                <a:effectLst/>
                <a:latin typeface="+mn-lt"/>
                <a:ea typeface="+mn-ea"/>
                <a:cs typeface="+mn-cs"/>
              </a:rPr>
              <a:t>: tone de date, </a:t>
            </a:r>
            <a:r>
              <a:rPr lang="en-US" sz="2400" b="0" i="0" kern="1200" dirty="0" err="1">
                <a:solidFill>
                  <a:schemeClr val="tx1"/>
                </a:solidFill>
                <a:effectLst/>
                <a:latin typeface="+mn-lt"/>
                <a:ea typeface="+mn-ea"/>
                <a:cs typeface="+mn-cs"/>
              </a:rPr>
              <a:t>puține</a:t>
            </a:r>
            <a:r>
              <a:rPr lang="en-US" sz="2400" b="0" i="0" kern="1200" dirty="0">
                <a:solidFill>
                  <a:schemeClr val="tx1"/>
                </a:solidFill>
                <a:effectLst/>
                <a:latin typeface="+mn-lt"/>
                <a:ea typeface="+mn-ea"/>
                <a:cs typeface="+mn-cs"/>
              </a:rPr>
              <a:t> insight-</a:t>
            </a:r>
            <a:r>
              <a:rPr lang="en-US" sz="2400" b="0" i="0" kern="1200" dirty="0" err="1">
                <a:solidFill>
                  <a:schemeClr val="tx1"/>
                </a:solidFill>
                <a:effectLst/>
                <a:latin typeface="+mn-lt"/>
                <a:ea typeface="+mn-ea"/>
                <a:cs typeface="+mn-cs"/>
              </a:rPr>
              <a:t>uri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întârziate</a:t>
            </a:r>
            <a:r>
              <a:rPr lang="en-US" sz="2400" b="0" i="0" kern="1200" dirty="0">
                <a:solidFill>
                  <a:schemeClr val="tx1"/>
                </a:solidFill>
                <a:effectLst/>
                <a:latin typeface="+mn-lt"/>
                <a:ea typeface="+mn-ea"/>
                <a:cs typeface="+mn-cs"/>
              </a:rPr>
              <a:t>. Solutia SAS </a:t>
            </a:r>
            <a:r>
              <a:rPr lang="en-US" sz="2400" b="0" i="0" kern="1200" dirty="0" err="1">
                <a:solidFill>
                  <a:schemeClr val="tx1"/>
                </a:solidFill>
                <a:effectLst/>
                <a:latin typeface="+mn-lt"/>
                <a:ea typeface="+mn-ea"/>
                <a:cs typeface="+mn-cs"/>
              </a:rPr>
              <a:t>tocmai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asta</a:t>
            </a:r>
            <a:r>
              <a:rPr lang="en-US" sz="2400" b="0" i="0" kern="1200" dirty="0">
                <a:solidFill>
                  <a:schemeClr val="tx1"/>
                </a:solidFill>
                <a:effectLst/>
                <a:latin typeface="+mn-lt"/>
                <a:ea typeface="+mn-ea"/>
                <a:cs typeface="+mn-cs"/>
              </a:rPr>
              <a:t> face: </a:t>
            </a:r>
            <a:r>
              <a:rPr lang="en-US" sz="2400" b="0" i="0" kern="1200" dirty="0" err="1">
                <a:solidFill>
                  <a:schemeClr val="tx1"/>
                </a:solidFill>
                <a:effectLst/>
                <a:latin typeface="+mn-lt"/>
                <a:ea typeface="+mn-ea"/>
                <a:cs typeface="+mn-cs"/>
              </a:rPr>
              <a:t>ajută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prin</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vizualizări</a:t>
            </a:r>
            <a:r>
              <a:rPr lang="en-US" sz="2400" b="0" i="0" kern="1200" dirty="0">
                <a:solidFill>
                  <a:schemeClr val="tx1"/>
                </a:solidFill>
                <a:effectLst/>
                <a:latin typeface="+mn-lt"/>
                <a:ea typeface="+mn-ea"/>
                <a:cs typeface="+mn-cs"/>
              </a:rPr>
              <a:t> intuitive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scoruri</a:t>
            </a:r>
            <a:r>
              <a:rPr lang="en-US" sz="2400" b="0" i="0" kern="1200" dirty="0">
                <a:solidFill>
                  <a:schemeClr val="tx1"/>
                </a:solidFill>
                <a:effectLst/>
                <a:latin typeface="+mn-lt"/>
                <a:ea typeface="+mn-ea"/>
                <a:cs typeface="+mn-cs"/>
              </a:rPr>
              <a:t> de </a:t>
            </a:r>
            <a:r>
              <a:rPr lang="en-US" sz="2400" b="0" i="0" kern="1200" dirty="0" err="1">
                <a:solidFill>
                  <a:schemeClr val="tx1"/>
                </a:solidFill>
                <a:effectLst/>
                <a:latin typeface="+mn-lt"/>
                <a:ea typeface="+mn-ea"/>
                <a:cs typeface="+mn-cs"/>
              </a:rPr>
              <a:t>risc</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bazate</a:t>
            </a:r>
            <a:r>
              <a:rPr lang="en-US" sz="2400" b="0" i="0" kern="1200" dirty="0">
                <a:solidFill>
                  <a:schemeClr val="tx1"/>
                </a:solidFill>
                <a:effectLst/>
                <a:latin typeface="+mn-lt"/>
                <a:ea typeface="+mn-ea"/>
                <a:cs typeface="+mn-cs"/>
              </a:rPr>
              <a:t> AI care </a:t>
            </a:r>
            <a:r>
              <a:rPr lang="en-US" sz="2400" b="0" i="0" kern="1200" dirty="0" err="1">
                <a:solidFill>
                  <a:schemeClr val="tx1"/>
                </a:solidFill>
                <a:effectLst/>
                <a:latin typeface="+mn-lt"/>
                <a:ea typeface="+mn-ea"/>
                <a:cs typeface="+mn-cs"/>
              </a:rPr>
              <a:t>elimina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alertele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fals</a:t>
            </a:r>
            <a:r>
              <a:rPr lang="en-US" sz="2400" b="0" i="0" kern="1200" dirty="0">
                <a:solidFill>
                  <a:schemeClr val="tx1"/>
                </a:solidFill>
                <a:effectLst/>
                <a:latin typeface="+mn-lt"/>
                <a:ea typeface="+mn-ea"/>
                <a:cs typeface="+mn-cs"/>
              </a:rPr>
              <a:t> positive, </a:t>
            </a:r>
            <a:r>
              <a:rPr lang="en-US" sz="2400" b="0" i="0" kern="1200" dirty="0" err="1">
                <a:solidFill>
                  <a:schemeClr val="tx1"/>
                </a:solidFill>
                <a:effectLst/>
                <a:latin typeface="+mn-lt"/>
                <a:ea typeface="+mn-ea"/>
                <a:cs typeface="+mn-cs"/>
              </a:rPr>
              <a:t>accelerează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deciziile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și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recomandă</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chiar</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a:t>
            </a:r>
            <a:r>
              <a:rPr lang="en-US" sz="2400" b="0" i="0" kern="1200" dirty="0">
                <a:solidFill>
                  <a:schemeClr val="tx1"/>
                </a:solidFill>
                <a:effectLst/>
                <a:latin typeface="+mn-lt"/>
                <a:ea typeface="+mn-ea"/>
                <a:cs typeface="+mn-cs"/>
              </a:rPr>
              <a:t> ‘next best action’. </a:t>
            </a:r>
            <a:r>
              <a:rPr lang="en-US" sz="2400" b="0" i="0" kern="1200" dirty="0" err="1">
                <a:solidFill>
                  <a:schemeClr val="tx1"/>
                </a:solidFill>
                <a:effectLst/>
                <a:latin typeface="+mn-lt"/>
                <a:ea typeface="+mn-ea"/>
                <a:cs typeface="+mn-cs"/>
              </a:rPr>
              <a:t>Practic</a:t>
            </a:r>
            <a:r>
              <a:rPr lang="en-US" sz="2400" b="0" i="0" kern="1200" dirty="0">
                <a:solidFill>
                  <a:schemeClr val="tx1"/>
                </a:solidFill>
                <a:effectLst/>
                <a:latin typeface="+mn-lt"/>
                <a:ea typeface="+mn-ea"/>
                <a:cs typeface="+mn-cs"/>
              </a:rPr>
              <a:t>, se pot </a:t>
            </a:r>
            <a:r>
              <a:rPr lang="en-US" sz="2400" b="0" i="0" kern="1200" dirty="0" err="1">
                <a:solidFill>
                  <a:schemeClr val="tx1"/>
                </a:solidFill>
                <a:effectLst/>
                <a:latin typeface="+mn-lt"/>
                <a:ea typeface="+mn-ea"/>
                <a:cs typeface="+mn-cs"/>
              </a:rPr>
              <a:t>lua</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decizii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sigure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bine </a:t>
            </a:r>
            <a:r>
              <a:rPr lang="en-US" sz="2400" b="0" i="0" kern="1200" dirty="0" err="1">
                <a:solidFill>
                  <a:schemeClr val="tx1"/>
                </a:solidFill>
                <a:effectLst/>
                <a:latin typeface="+mn-lt"/>
                <a:ea typeface="+mn-ea"/>
                <a:cs typeface="+mn-cs"/>
              </a:rPr>
              <a:t>documentate</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mult</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mai</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repede</a:t>
            </a:r>
            <a:r>
              <a:rPr lang="en-US" sz="2400" b="0" i="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4077277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0.svg"/></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11.svg"/></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51.xml"/><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54.xml"/><Relationship Id="rId4" Type="http://schemas.openxmlformats.org/officeDocument/2006/relationships/image" Target="../media/image15.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1" y="2927508"/>
            <a:ext cx="15778269"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1" y="4220170"/>
            <a:ext cx="15778269"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2841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8427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68E8285-3BE2-9990-FA54-E6AF741CC812}"/>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2" name="Picture 6">
            <a:extLst>
              <a:ext uri="{FF2B5EF4-FFF2-40B4-BE49-F238E27FC236}">
                <a16:creationId xmlns:a16="http://schemas.microsoft.com/office/drawing/2014/main" id="{9DCBE7B6-1449-C2E2-1508-3F2B78AA27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42166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2927508"/>
            <a:ext cx="15782544"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4220170"/>
            <a:ext cx="15782544"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B30C0FC0-2C2C-10CE-0594-84811DEFE33B}"/>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07342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D4FEAADD-6A43-A3AD-C613-62CE351F3456}"/>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D65EAAE1-A5CA-D245-874C-7FB6F8D56F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3397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92088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7351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444273"/>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accent1"/>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421581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444273"/>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444273"/>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57425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06918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7B26AFD3-845A-9D0A-335D-AE00D0ADA6A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145482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9352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2F6DB731-09D4-08B5-8614-68F3501B51F7}"/>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F763AC1A-EE13-FF0B-9CAB-4F6421B970D6}"/>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41213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0909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S - Video Only">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6287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3" y="2927508"/>
            <a:ext cx="15778270"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3" y="4220171"/>
            <a:ext cx="15778270"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3" y="8276979"/>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2" y="9855355"/>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23928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3"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3" y="5342755"/>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1252432" y="9855355"/>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5"/>
            <a:ext cx="1112812" cy="461922"/>
          </a:xfrm>
          <a:prstGeom prst="rect">
            <a:avLst/>
          </a:prstGeom>
        </p:spPr>
      </p:pic>
    </p:spTree>
    <p:custDataLst>
      <p:tags r:id="rId1"/>
    </p:custDataLst>
    <p:extLst>
      <p:ext uri="{BB962C8B-B14F-4D97-AF65-F5344CB8AC3E}">
        <p14:creationId xmlns:p14="http://schemas.microsoft.com/office/powerpoint/2010/main" val="334081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52003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1"/>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84795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1"/>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1"/>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43099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301" y="2400301"/>
            <a:ext cx="7741846" cy="6865146"/>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1"/>
            <a:ext cx="7741848" cy="6865146"/>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1"/>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32448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20514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98612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301" y="5920997"/>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2" y="4153616"/>
            <a:ext cx="5001768" cy="1551194"/>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289209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3" y="4497171"/>
            <a:ext cx="13063134"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3" y="8276979"/>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1252432" y="9855355"/>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414752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4197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68E8285-3BE2-9990-FA54-E6AF741CC812}"/>
              </a:ext>
            </a:extLst>
          </p:cNvPr>
          <p:cNvSpPr txBox="1"/>
          <p:nvPr userDrawn="1"/>
        </p:nvSpPr>
        <p:spPr>
          <a:xfrm>
            <a:off x="1252432" y="9855355"/>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2" name="Picture 6">
            <a:extLst>
              <a:ext uri="{FF2B5EF4-FFF2-40B4-BE49-F238E27FC236}">
                <a16:creationId xmlns:a16="http://schemas.microsoft.com/office/drawing/2014/main" id="{9DCBE7B6-1449-C2E2-1508-3F2B78AA27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5"/>
            <a:ext cx="1112812" cy="461922"/>
          </a:xfrm>
          <a:prstGeom prst="rect">
            <a:avLst/>
          </a:prstGeom>
        </p:spPr>
      </p:pic>
    </p:spTree>
    <p:custDataLst>
      <p:tags r:id="rId1"/>
    </p:custDataLst>
    <p:extLst>
      <p:ext uri="{BB962C8B-B14F-4D97-AF65-F5344CB8AC3E}">
        <p14:creationId xmlns:p14="http://schemas.microsoft.com/office/powerpoint/2010/main" val="54411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AS - 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60583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800"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3" y="1197457"/>
            <a:ext cx="12123722" cy="1292662"/>
          </a:xfrm>
          <a:prstGeom prst="rect">
            <a:avLst/>
          </a:prstGeom>
        </p:spPr>
        <p:txBody>
          <a:bodyPr vert="horz" wrap="square" lIns="0" tIns="0" rIns="0" bIns="182880" rtlCol="0" anchor="t"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3" y="2689372"/>
            <a:ext cx="12123722" cy="923330"/>
          </a:xfrm>
        </p:spPr>
        <p:txBody>
          <a:bodyPr wrap="square">
            <a:noAutofit/>
          </a:bodyPr>
          <a:lstStyle>
            <a:lvl1pPr marL="0" indent="0">
              <a:lnSpc>
                <a:spcPct val="100000"/>
              </a:lnSpc>
              <a:spcBef>
                <a:spcPts val="600"/>
              </a:spcBef>
              <a:buNone/>
              <a:defRPr sz="4800">
                <a:solidFill>
                  <a:schemeClr val="accent3"/>
                </a:solidFill>
              </a:defRPr>
            </a:lvl1pPr>
            <a:lvl2pPr marL="365778" indent="0">
              <a:buNone/>
              <a:defRPr>
                <a:solidFill>
                  <a:schemeClr val="accent3"/>
                </a:solidFill>
              </a:defRPr>
            </a:lvl2pPr>
            <a:lvl3pPr marL="731556" indent="0">
              <a:buNone/>
              <a:defRPr>
                <a:solidFill>
                  <a:schemeClr val="accent3"/>
                </a:solidFill>
              </a:defRPr>
            </a:lvl3pPr>
            <a:lvl4pPr marL="2057504" indent="0">
              <a:buNone/>
              <a:defRPr>
                <a:solidFill>
                  <a:schemeClr val="accent3"/>
                </a:solidFill>
              </a:defRPr>
            </a:lvl4pPr>
            <a:lvl5pPr marL="2743337"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3" y="8276978"/>
            <a:ext cx="12123722" cy="1057523"/>
          </a:xfrm>
        </p:spPr>
        <p:txBody>
          <a:bodyPr wrap="square" anchor="ctr" anchorCtr="0">
            <a:noAutofit/>
          </a:bodyPr>
          <a:lstStyle>
            <a:lvl1pPr marL="0" indent="0">
              <a:lnSpc>
                <a:spcPct val="100000"/>
              </a:lnSpc>
              <a:spcBef>
                <a:spcPts val="600"/>
              </a:spcBef>
              <a:buNone/>
              <a:defRPr sz="2801">
                <a:solidFill>
                  <a:schemeClr val="accent3"/>
                </a:solidFill>
              </a:defRPr>
            </a:lvl1pPr>
            <a:lvl2pPr marL="365778" indent="0">
              <a:buNone/>
              <a:defRPr sz="2201">
                <a:solidFill>
                  <a:schemeClr val="accent3"/>
                </a:solidFill>
              </a:defRPr>
            </a:lvl2pPr>
            <a:lvl3pPr marL="731556" indent="0">
              <a:buNone/>
              <a:defRPr sz="2100">
                <a:solidFill>
                  <a:schemeClr val="accent3"/>
                </a:solidFill>
              </a:defRPr>
            </a:lvl3pPr>
            <a:lvl4pPr marL="2057504" indent="0">
              <a:buNone/>
              <a:defRPr sz="2000">
                <a:solidFill>
                  <a:schemeClr val="accent3"/>
                </a:solidFill>
              </a:defRPr>
            </a:lvl4pPr>
            <a:lvl5pPr marL="2743337"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3" y="9855226"/>
            <a:ext cx="5029200" cy="246349"/>
          </a:xfrm>
          <a:prstGeom prst="rect">
            <a:avLst/>
          </a:prstGeom>
          <a:noFill/>
        </p:spPr>
        <p:txBody>
          <a:bodyPr wrap="square" lIns="0" anchor="b" anchorCtr="0">
            <a:spAutoFit/>
          </a:bodyPr>
          <a:lstStyle/>
          <a:p>
            <a:pPr marL="0" marR="0" lvl="0" indent="0" algn="l"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accent3"/>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169403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3"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3" y="5342755"/>
            <a:ext cx="12123722" cy="923330"/>
          </a:xfrm>
        </p:spPr>
        <p:txBody>
          <a:bodyPr wrap="square" anchor="t" anchorCtr="0">
            <a:noAutofit/>
          </a:bodyPr>
          <a:lstStyle>
            <a:lvl1pPr marL="0" indent="0">
              <a:lnSpc>
                <a:spcPct val="100000"/>
              </a:lnSpc>
              <a:spcBef>
                <a:spcPts val="600"/>
              </a:spcBef>
              <a:buNone/>
              <a:defRPr sz="4800">
                <a:solidFill>
                  <a:schemeClr val="accent5">
                    <a:lumMod val="40000"/>
                    <a:lumOff val="60000"/>
                  </a:schemeClr>
                </a:solidFill>
              </a:defRPr>
            </a:lvl1pPr>
            <a:lvl2pPr marL="365778" indent="0">
              <a:buNone/>
              <a:defRPr>
                <a:solidFill>
                  <a:schemeClr val="accent3"/>
                </a:solidFill>
              </a:defRPr>
            </a:lvl2pPr>
            <a:lvl3pPr marL="731556" indent="0">
              <a:buNone/>
              <a:defRPr>
                <a:solidFill>
                  <a:schemeClr val="accent3"/>
                </a:solidFill>
              </a:defRPr>
            </a:lvl3pPr>
            <a:lvl4pPr marL="2057504" indent="0">
              <a:buNone/>
              <a:defRPr>
                <a:solidFill>
                  <a:schemeClr val="accent3"/>
                </a:solidFill>
              </a:defRPr>
            </a:lvl4pPr>
            <a:lvl5pPr marL="2743337"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1252433" y="9855226"/>
            <a:ext cx="5029200" cy="246349"/>
          </a:xfrm>
          <a:prstGeom prst="rect">
            <a:avLst/>
          </a:prstGeom>
          <a:noFill/>
        </p:spPr>
        <p:txBody>
          <a:bodyPr wrap="square" lIns="0" anchor="b" anchorCtr="0">
            <a:spAutoFit/>
          </a:bodyPr>
          <a:lstStyle/>
          <a:p>
            <a:pPr marL="0" marR="0" lvl="0" indent="0" algn="l"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9" y="9516543"/>
            <a:ext cx="1112813" cy="461922"/>
          </a:xfrm>
          <a:prstGeom prst="rect">
            <a:avLst/>
          </a:prstGeom>
        </p:spPr>
      </p:pic>
    </p:spTree>
    <p:custDataLst>
      <p:tags r:id="rId1"/>
    </p:custDataLst>
    <p:extLst>
      <p:ext uri="{BB962C8B-B14F-4D97-AF65-F5344CB8AC3E}">
        <p14:creationId xmlns:p14="http://schemas.microsoft.com/office/powerpoint/2010/main" val="368298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1133892"/>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417519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2048716"/>
            <a:ext cx="15773400" cy="549383"/>
          </a:xfrm>
          <a:prstGeom prst="rect">
            <a:avLst/>
          </a:prstGeom>
        </p:spPr>
        <p:txBody>
          <a:bodyPr anchor="t">
            <a:normAutofit/>
          </a:bodyPr>
          <a:lstStyle>
            <a:lvl1pPr marL="0" indent="0" algn="l">
              <a:buNone/>
              <a:defRPr>
                <a:solidFill>
                  <a:schemeClr val="bg2"/>
                </a:solidFill>
              </a:defRPr>
            </a:lvl1pPr>
            <a:lvl2pPr marL="365778" indent="0">
              <a:buNone/>
              <a:defRPr/>
            </a:lvl2pPr>
            <a:lvl3pPr marL="731556" indent="0">
              <a:buNone/>
              <a:defRPr/>
            </a:lvl3pPr>
            <a:lvl4pPr marL="2057504" indent="0">
              <a:buNone/>
              <a:defRPr/>
            </a:lvl4pPr>
            <a:lvl5pPr marL="2743337"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99528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3102338"/>
            <a:ext cx="15773400" cy="6163109"/>
          </a:xfrm>
          <a:prstGeom prst="rect">
            <a:avLst/>
          </a:prstGeom>
        </p:spPr>
        <p:txBody>
          <a:bodyPr vert="horz" lIns="0" tIns="0" rIns="0" bIns="0" rtlCol="0">
            <a:normAutofit/>
          </a:bodyPr>
          <a:lstStyle>
            <a:lvl1pPr>
              <a:defRPr sz="3600"/>
            </a:lvl1pPr>
            <a:lvl2pPr>
              <a:defRPr sz="2801"/>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2048716"/>
            <a:ext cx="15773400" cy="549383"/>
          </a:xfrm>
          <a:prstGeom prst="rect">
            <a:avLst/>
          </a:prstGeom>
        </p:spPr>
        <p:txBody>
          <a:bodyPr anchor="t">
            <a:normAutofit/>
          </a:bodyPr>
          <a:lstStyle>
            <a:lvl1pPr marL="0" indent="0" algn="l">
              <a:buNone/>
              <a:defRPr>
                <a:solidFill>
                  <a:schemeClr val="bg2"/>
                </a:solidFill>
              </a:defRPr>
            </a:lvl1pPr>
            <a:lvl2pPr marL="365778" indent="0">
              <a:buNone/>
              <a:defRPr/>
            </a:lvl2pPr>
            <a:lvl3pPr marL="731556" indent="0">
              <a:buNone/>
              <a:defRPr/>
            </a:lvl3pPr>
            <a:lvl4pPr marL="2057504" indent="0">
              <a:buNone/>
              <a:defRPr/>
            </a:lvl4pPr>
            <a:lvl5pPr marL="2743337"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99118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89890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3102339"/>
            <a:ext cx="7741847" cy="6163106"/>
          </a:xfrm>
          <a:prstGeom prst="rect">
            <a:avLst/>
          </a:prstGeom>
        </p:spPr>
        <p:txBody>
          <a:bodyPr vert="horz" lIns="0" tIns="0" rIns="0" bIns="0" rtlCol="0">
            <a:normAutofit/>
          </a:bodyPr>
          <a:lstStyle>
            <a:lvl1pPr>
              <a:defRPr sz="3600"/>
            </a:lvl1pPr>
            <a:lvl2pPr>
              <a:defRPr sz="2801">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3102339"/>
            <a:ext cx="7741848" cy="6163106"/>
          </a:xfrm>
          <a:prstGeom prst="rect">
            <a:avLst/>
          </a:prstGeom>
        </p:spPr>
        <p:txBody>
          <a:bodyPr vert="horz" lIns="0" tIns="0" rIns="0" bIns="0" rtlCol="0">
            <a:normAutofit/>
          </a:bodyPr>
          <a:lstStyle>
            <a:lvl1pPr>
              <a:defRPr sz="3600"/>
            </a:lvl1pPr>
            <a:lvl2pPr>
              <a:defRPr sz="2801">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2048716"/>
            <a:ext cx="15773400" cy="549383"/>
          </a:xfrm>
          <a:prstGeom prst="rect">
            <a:avLst/>
          </a:prstGeom>
        </p:spPr>
        <p:txBody>
          <a:bodyPr anchor="t">
            <a:normAutofit/>
          </a:bodyPr>
          <a:lstStyle>
            <a:lvl1pPr marL="0" indent="0" algn="l">
              <a:buNone/>
              <a:defRPr>
                <a:solidFill>
                  <a:schemeClr val="bg2"/>
                </a:solidFill>
              </a:defRPr>
            </a:lvl1pPr>
            <a:lvl2pPr marL="365778" indent="0">
              <a:buNone/>
              <a:defRPr/>
            </a:lvl2pPr>
            <a:lvl3pPr marL="731556" indent="0">
              <a:buNone/>
              <a:defRPr/>
            </a:lvl3pPr>
            <a:lvl4pPr marL="2057504" indent="0">
              <a:buNone/>
              <a:defRPr/>
            </a:lvl4pPr>
            <a:lvl5pPr marL="2743337"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5633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6"/>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89732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301" y="5920996"/>
            <a:ext cx="5004350" cy="549383"/>
          </a:xfrm>
          <a:prstGeom prst="rect">
            <a:avLst/>
          </a:prstGeom>
        </p:spPr>
        <p:txBody>
          <a:bodyPr wrap="square" anchor="t">
            <a:noAutofit/>
          </a:bodyPr>
          <a:lstStyle>
            <a:lvl1pPr marL="0" indent="0" algn="l">
              <a:buNone/>
              <a:defRPr>
                <a:solidFill>
                  <a:schemeClr val="bg2"/>
                </a:solidFill>
              </a:defRPr>
            </a:lvl1pPr>
            <a:lvl2pPr marL="365778" indent="0">
              <a:buNone/>
              <a:defRPr/>
            </a:lvl2pPr>
            <a:lvl3pPr marL="731556" indent="0">
              <a:buNone/>
              <a:defRPr/>
            </a:lvl3pPr>
            <a:lvl4pPr marL="2057504" indent="0">
              <a:buNone/>
              <a:defRPr/>
            </a:lvl4pPr>
            <a:lvl5pPr marL="2743337" indent="0">
              <a:buNone/>
              <a:defRPr/>
            </a:lvl5pPr>
          </a:lstStyle>
          <a:p>
            <a:pPr lvl="0"/>
            <a:r>
              <a:rPr lang="en-US"/>
              <a:t>Click to Add Subtitle</a:t>
            </a:r>
          </a:p>
        </p:txBody>
      </p:sp>
      <p:sp>
        <p:nvSpPr>
          <p:cNvPr id="4" name="Text Placeholder 4">
            <a:extLst>
              <a:ext uri="{FF2B5EF4-FFF2-40B4-BE49-F238E27FC236}">
                <a16:creationId xmlns:a16="http://schemas.microsoft.com/office/drawing/2014/main" id="{F15E6FB2-C498-7DB4-4DF1-587F885631D5}"/>
              </a:ext>
            </a:extLst>
          </p:cNvPr>
          <p:cNvSpPr>
            <a:spLocks noGrp="1"/>
          </p:cNvSpPr>
          <p:nvPr>
            <p:ph type="body" sz="quarter" idx="11" hasCustomPrompt="1"/>
          </p:nvPr>
        </p:nvSpPr>
        <p:spPr>
          <a:xfrm>
            <a:off x="1257301" y="4153361"/>
            <a:ext cx="5004350" cy="1551450"/>
          </a:xfrm>
          <a:prstGeom prst="rect">
            <a:avLst/>
          </a:prstGeom>
        </p:spPr>
        <p:txBody>
          <a:bodyPr vert="horz" wrap="square" lIns="0" tIns="0" rIns="0" bIns="0" rtlCol="0" anchor="b" anchorCtr="0">
            <a:spAutoFit/>
          </a:bodyPr>
          <a:lstStyle>
            <a:lvl1pPr>
              <a:defRPr lang="en-US" sz="5601" b="1" i="0" dirty="0">
                <a:solidFill>
                  <a:schemeClr val="accent5"/>
                </a:solidFill>
                <a:latin typeface="Anova Bold" panose="020B0503020203020204" pitchFamily="34" charset="0"/>
                <a:ea typeface="+mj-ea"/>
                <a:cs typeface="+mj-cs"/>
              </a:defRPr>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7909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3" y="4652178"/>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800" y="8276976"/>
            <a:ext cx="2566902" cy="1057524"/>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3" y="8276978"/>
            <a:ext cx="12123722" cy="1057523"/>
          </a:xfrm>
        </p:spPr>
        <p:txBody>
          <a:bodyPr wrap="square" anchor="ctr" anchorCtr="0">
            <a:noAutofit/>
          </a:bodyPr>
          <a:lstStyle>
            <a:lvl1pPr marL="0" indent="0">
              <a:lnSpc>
                <a:spcPct val="100000"/>
              </a:lnSpc>
              <a:spcBef>
                <a:spcPts val="600"/>
              </a:spcBef>
              <a:buNone/>
              <a:defRPr sz="2801">
                <a:solidFill>
                  <a:schemeClr val="accent3"/>
                </a:solidFill>
              </a:defRPr>
            </a:lvl1pPr>
            <a:lvl2pPr marL="365778" indent="0">
              <a:buNone/>
              <a:defRPr sz="2201">
                <a:solidFill>
                  <a:schemeClr val="accent3"/>
                </a:solidFill>
              </a:defRPr>
            </a:lvl2pPr>
            <a:lvl3pPr marL="731556" indent="0">
              <a:buNone/>
              <a:defRPr sz="2100">
                <a:solidFill>
                  <a:schemeClr val="accent3"/>
                </a:solidFill>
              </a:defRPr>
            </a:lvl3pPr>
            <a:lvl4pPr marL="2057504" indent="0">
              <a:buNone/>
              <a:defRPr sz="2000">
                <a:solidFill>
                  <a:schemeClr val="accent3"/>
                </a:solidFill>
              </a:defRPr>
            </a:lvl4pPr>
            <a:lvl5pPr marL="2743337"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1252433" y="9855226"/>
            <a:ext cx="5029200" cy="246349"/>
          </a:xfrm>
          <a:prstGeom prst="rect">
            <a:avLst/>
          </a:prstGeom>
          <a:noFill/>
        </p:spPr>
        <p:txBody>
          <a:bodyPr wrap="square" lIns="0" anchor="b" anchorCtr="0">
            <a:spAutoFit/>
          </a:bodyPr>
          <a:lstStyle/>
          <a:p>
            <a:pPr marL="0" marR="0" lvl="0" indent="0" algn="l"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accent3"/>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278102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214DE9-CDD2-3C22-E128-264FF9EB0EA3}"/>
              </a:ext>
            </a:extLst>
          </p:cNvPr>
          <p:cNvSpPr/>
          <p:nvPr userDrawn="1"/>
        </p:nvSpPr>
        <p:spPr>
          <a:xfrm>
            <a:off x="341376" y="-1"/>
            <a:ext cx="999744" cy="2918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0" i="0">
              <a:latin typeface="Anova" panose="020B0503020203020204" pitchFamily="34" charset="0"/>
            </a:endParaRPr>
          </a:p>
        </p:txBody>
      </p:sp>
    </p:spTree>
    <p:custDataLst>
      <p:tags r:id="rId1"/>
    </p:custDataLst>
    <p:extLst>
      <p:ext uri="{BB962C8B-B14F-4D97-AF65-F5344CB8AC3E}">
        <p14:creationId xmlns:p14="http://schemas.microsoft.com/office/powerpoint/2010/main" val="15697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AS - Blank - Black">
    <p:bg>
      <p:bgPr>
        <a:solidFill>
          <a:schemeClr val="tx2"/>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68E8285-3BE2-9990-FA54-E6AF741CC812}"/>
              </a:ext>
            </a:extLst>
          </p:cNvPr>
          <p:cNvSpPr txBox="1"/>
          <p:nvPr userDrawn="1"/>
        </p:nvSpPr>
        <p:spPr>
          <a:xfrm>
            <a:off x="1252433" y="9855226"/>
            <a:ext cx="5029200" cy="246349"/>
          </a:xfrm>
          <a:prstGeom prst="rect">
            <a:avLst/>
          </a:prstGeom>
          <a:noFill/>
        </p:spPr>
        <p:txBody>
          <a:bodyPr wrap="square" lIns="0" anchor="b" anchorCtr="0">
            <a:spAutoFit/>
          </a:bodyPr>
          <a:lstStyle/>
          <a:p>
            <a:pPr marL="0" marR="0" lvl="0" indent="0" algn="l"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accent5"/>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pic>
        <p:nvPicPr>
          <p:cNvPr id="2" name="Picture 6">
            <a:extLst>
              <a:ext uri="{FF2B5EF4-FFF2-40B4-BE49-F238E27FC236}">
                <a16:creationId xmlns:a16="http://schemas.microsoft.com/office/drawing/2014/main" id="{9DCBE7B6-1449-C2E2-1508-3F2B78AA27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9" y="9516543"/>
            <a:ext cx="1112813" cy="461922"/>
          </a:xfrm>
          <a:prstGeom prst="rect">
            <a:avLst/>
          </a:prstGeom>
        </p:spPr>
      </p:pic>
    </p:spTree>
    <p:custDataLst>
      <p:tags r:id="rId1"/>
    </p:custDataLst>
    <p:extLst>
      <p:ext uri="{BB962C8B-B14F-4D97-AF65-F5344CB8AC3E}">
        <p14:creationId xmlns:p14="http://schemas.microsoft.com/office/powerpoint/2010/main" val="21734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AS - 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76527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33661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AS - Black Backgroun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1AFB0-E8BA-6E40-9F47-B58679E16989}"/>
              </a:ext>
            </a:extLst>
          </p:cNvPr>
          <p:cNvSpPr/>
          <p:nvPr/>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grpSp>
        <p:nvGrpSpPr>
          <p:cNvPr id="4" name="Group 3">
            <a:extLst>
              <a:ext uri="{FF2B5EF4-FFF2-40B4-BE49-F238E27FC236}">
                <a16:creationId xmlns:a16="http://schemas.microsoft.com/office/drawing/2014/main" id="{9CC8A4CC-C6DD-674E-9755-C2307DA101AD}"/>
              </a:ext>
            </a:extLst>
          </p:cNvPr>
          <p:cNvGrpSpPr/>
          <p:nvPr/>
        </p:nvGrpSpPr>
        <p:grpSpPr>
          <a:xfrm>
            <a:off x="16855670" y="9530369"/>
            <a:ext cx="1053785" cy="441056"/>
            <a:chOff x="6145213" y="4384676"/>
            <a:chExt cx="1582738" cy="649287"/>
          </a:xfrm>
          <a:solidFill>
            <a:schemeClr val="bg2">
              <a:lumMod val="50000"/>
            </a:schemeClr>
          </a:solidFill>
        </p:grpSpPr>
        <p:sp>
          <p:nvSpPr>
            <p:cNvPr id="5" name="Freeform 6">
              <a:extLst>
                <a:ext uri="{FF2B5EF4-FFF2-40B4-BE49-F238E27FC236}">
                  <a16:creationId xmlns:a16="http://schemas.microsoft.com/office/drawing/2014/main" id="{FC0936E0-05D4-D944-94E4-FBA36E861837}"/>
                </a:ext>
              </a:extLst>
            </p:cNvPr>
            <p:cNvSpPr>
              <a:spLocks/>
            </p:cNvSpPr>
            <p:nvPr/>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7200"/>
            </a:p>
          </p:txBody>
        </p:sp>
        <p:sp>
          <p:nvSpPr>
            <p:cNvPr id="6" name="Freeform 5">
              <a:extLst>
                <a:ext uri="{FF2B5EF4-FFF2-40B4-BE49-F238E27FC236}">
                  <a16:creationId xmlns:a16="http://schemas.microsoft.com/office/drawing/2014/main" id="{E5ACFC61-8225-8F4F-A539-DCE60FEB039A}"/>
                </a:ext>
              </a:extLst>
            </p:cNvPr>
            <p:cNvSpPr>
              <a:spLocks noEditPoints="1"/>
            </p:cNvSpPr>
            <p:nvPr/>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7200"/>
            </a:p>
          </p:txBody>
        </p:sp>
        <p:sp>
          <p:nvSpPr>
            <p:cNvPr id="7" name="Freeform 6">
              <a:extLst>
                <a:ext uri="{FF2B5EF4-FFF2-40B4-BE49-F238E27FC236}">
                  <a16:creationId xmlns:a16="http://schemas.microsoft.com/office/drawing/2014/main" id="{AB029620-52DD-C540-9F66-FD8586A661D7}"/>
                </a:ext>
              </a:extLst>
            </p:cNvPr>
            <p:cNvSpPr>
              <a:spLocks/>
            </p:cNvSpPr>
            <p:nvPr/>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7200"/>
            </a:p>
          </p:txBody>
        </p:sp>
        <p:sp>
          <p:nvSpPr>
            <p:cNvPr id="8" name="Freeform 7">
              <a:extLst>
                <a:ext uri="{FF2B5EF4-FFF2-40B4-BE49-F238E27FC236}">
                  <a16:creationId xmlns:a16="http://schemas.microsoft.com/office/drawing/2014/main" id="{5F2C8F16-8DA0-6A49-A6A6-F8C208B72416}"/>
                </a:ext>
              </a:extLst>
            </p:cNvPr>
            <p:cNvSpPr>
              <a:spLocks/>
            </p:cNvSpPr>
            <p:nvPr/>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7200"/>
            </a:p>
          </p:txBody>
        </p:sp>
        <p:sp>
          <p:nvSpPr>
            <p:cNvPr id="9" name="Freeform 8">
              <a:extLst>
                <a:ext uri="{FF2B5EF4-FFF2-40B4-BE49-F238E27FC236}">
                  <a16:creationId xmlns:a16="http://schemas.microsoft.com/office/drawing/2014/main" id="{3F51FBB3-DAAD-0546-AF4C-840293C90D95}"/>
                </a:ext>
              </a:extLst>
            </p:cNvPr>
            <p:cNvSpPr>
              <a:spLocks/>
            </p:cNvSpPr>
            <p:nvPr/>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7200"/>
            </a:p>
          </p:txBody>
        </p:sp>
        <p:sp>
          <p:nvSpPr>
            <p:cNvPr id="10" name="Freeform 9">
              <a:extLst>
                <a:ext uri="{FF2B5EF4-FFF2-40B4-BE49-F238E27FC236}">
                  <a16:creationId xmlns:a16="http://schemas.microsoft.com/office/drawing/2014/main" id="{ED4644BB-791F-6241-8C89-AFA3C1325C38}"/>
                </a:ext>
              </a:extLst>
            </p:cNvPr>
            <p:cNvSpPr>
              <a:spLocks noEditPoints="1"/>
            </p:cNvSpPr>
            <p:nvPr/>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7200"/>
            </a:p>
          </p:txBody>
        </p:sp>
        <p:sp>
          <p:nvSpPr>
            <p:cNvPr id="11" name="Freeform 10">
              <a:extLst>
                <a:ext uri="{FF2B5EF4-FFF2-40B4-BE49-F238E27FC236}">
                  <a16:creationId xmlns:a16="http://schemas.microsoft.com/office/drawing/2014/main" id="{2DAE9313-7E29-324E-B411-25184A85F9E3}"/>
                </a:ext>
              </a:extLst>
            </p:cNvPr>
            <p:cNvSpPr>
              <a:spLocks noEditPoints="1"/>
            </p:cNvSpPr>
            <p:nvPr/>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7200"/>
            </a:p>
          </p:txBody>
        </p:sp>
      </p:grpSp>
      <p:sp>
        <p:nvSpPr>
          <p:cNvPr id="12" name="TextBox 3">
            <a:extLst>
              <a:ext uri="{FF2B5EF4-FFF2-40B4-BE49-F238E27FC236}">
                <a16:creationId xmlns:a16="http://schemas.microsoft.com/office/drawing/2014/main" id="{ACAC6727-2088-4147-A38A-47850B89BAF6}"/>
              </a:ext>
            </a:extLst>
          </p:cNvPr>
          <p:cNvSpPr txBox="1">
            <a:spLocks noChangeAspect="1"/>
          </p:cNvSpPr>
          <p:nvPr/>
        </p:nvSpPr>
        <p:spPr>
          <a:xfrm>
            <a:off x="6620256" y="9821294"/>
            <a:ext cx="5029200" cy="400366"/>
          </a:xfrm>
          <a:prstGeom prst="rect">
            <a:avLst/>
          </a:prstGeom>
          <a:noFill/>
        </p:spPr>
        <p:txBody>
          <a:bodyPr wrap="square" anchor="b" anchorCtr="0">
            <a:spAutoFit/>
          </a:bodyPr>
          <a:lstStyle/>
          <a:p>
            <a:pPr marL="0" marR="0" lvl="0" indent="0" algn="ctr"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bg2">
                    <a:lumMod val="50000"/>
                  </a:schemeClr>
                </a:solidFill>
                <a:effectLst/>
                <a:uLnTx/>
                <a:uFillTx/>
                <a:latin typeface="+mn-lt"/>
                <a:ea typeface="Calibri" charset="0"/>
                <a:cs typeface="Arial" panose="020B0604020202020204" pitchFamily="34" charset="0"/>
              </a:rPr>
              <a:t>Company Confidential – For Internal Use Only</a:t>
            </a:r>
          </a:p>
          <a:p>
            <a:pPr marL="0" marR="0" lvl="0" indent="0" algn="ctr"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bg2">
                    <a:lumMod val="50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204144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AS - Content with Ima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492C8-F2B6-994C-93E7-13EF75C493AC}"/>
              </a:ext>
            </a:extLst>
          </p:cNvPr>
          <p:cNvSpPr>
            <a:spLocks noGrp="1"/>
          </p:cNvSpPr>
          <p:nvPr>
            <p:ph type="body" sz="quarter" idx="11"/>
          </p:nvPr>
        </p:nvSpPr>
        <p:spPr>
          <a:xfrm>
            <a:off x="10788305" y="3503922"/>
            <a:ext cx="6715124" cy="2044620"/>
          </a:xfrm>
        </p:spPr>
        <p:txBody>
          <a:bodyPr/>
          <a:lstStyle>
            <a:lvl1pPr marL="0" indent="0">
              <a:buNone/>
              <a:defRPr/>
            </a:lvl1pPr>
            <a:lvl2pPr marL="365778" indent="0">
              <a:buNone/>
              <a:defRPr/>
            </a:lvl2pPr>
            <a:lvl3pPr marL="731556" indent="0">
              <a:buNone/>
              <a:defRPr/>
            </a:lvl3pPr>
            <a:lvl4pPr marL="2057504" indent="0">
              <a:buNone/>
              <a:defRPr/>
            </a:lvl4pPr>
            <a:lvl5pPr marL="2743337" indent="0">
              <a:buNone/>
              <a:defRPr/>
            </a:lvl5pPr>
          </a:lstStyle>
          <a:p>
            <a:pPr lvl="0"/>
            <a:r>
              <a:rPr lang="en-US"/>
              <a:t>Click to edit Master text styles</a:t>
            </a:r>
          </a:p>
        </p:txBody>
      </p:sp>
      <p:sp>
        <p:nvSpPr>
          <p:cNvPr id="17" name="Freeform 16">
            <a:extLst>
              <a:ext uri="{FF2B5EF4-FFF2-40B4-BE49-F238E27FC236}">
                <a16:creationId xmlns:a16="http://schemas.microsoft.com/office/drawing/2014/main" id="{B28BF588-A539-E84D-BAE7-8D1EE1761D7B}"/>
              </a:ext>
            </a:extLst>
          </p:cNvPr>
          <p:cNvSpPr/>
          <p:nvPr userDrawn="1"/>
        </p:nvSpPr>
        <p:spPr>
          <a:xfrm>
            <a:off x="6250378" y="-2"/>
            <a:ext cx="6009914" cy="10287000"/>
          </a:xfrm>
          <a:custGeom>
            <a:avLst/>
            <a:gdLst>
              <a:gd name="connsiteX0" fmla="*/ 2952243 w 3004957"/>
              <a:gd name="connsiteY0" fmla="*/ 0 h 5143500"/>
              <a:gd name="connsiteX1" fmla="*/ 3004957 w 3004957"/>
              <a:gd name="connsiteY1" fmla="*/ 0 h 5143500"/>
              <a:gd name="connsiteX2" fmla="*/ 52714 w 3004957"/>
              <a:gd name="connsiteY2" fmla="*/ 5143500 h 5143500"/>
              <a:gd name="connsiteX3" fmla="*/ 0 w 3004957"/>
              <a:gd name="connsiteY3" fmla="*/ 5143500 h 5143500"/>
              <a:gd name="connsiteX4" fmla="*/ 2952243 w 300495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57" h="5143500">
                <a:moveTo>
                  <a:pt x="2952243" y="0"/>
                </a:moveTo>
                <a:lnTo>
                  <a:pt x="3004957" y="0"/>
                </a:lnTo>
                <a:lnTo>
                  <a:pt x="52714" y="5143500"/>
                </a:lnTo>
                <a:lnTo>
                  <a:pt x="0" y="5143500"/>
                </a:lnTo>
                <a:lnTo>
                  <a:pt x="2952243" y="0"/>
                </a:lnTo>
                <a:close/>
              </a:path>
            </a:pathLst>
          </a:custGeom>
          <a:gradFill flip="none" rotWithShape="1">
            <a:gsLst>
              <a:gs pos="30000">
                <a:srgbClr val="3D5AAE"/>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5" name="Picture 6">
            <a:extLst>
              <a:ext uri="{FF2B5EF4-FFF2-40B4-BE49-F238E27FC236}">
                <a16:creationId xmlns:a16="http://schemas.microsoft.com/office/drawing/2014/main" id="{2E8F94DC-1ACF-544C-BF1F-4C5126BC465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823786" y="9493514"/>
            <a:ext cx="1117559" cy="507983"/>
          </a:xfrm>
          <a:prstGeom prst="rect">
            <a:avLst/>
          </a:prstGeom>
        </p:spPr>
      </p:pic>
      <p:sp>
        <p:nvSpPr>
          <p:cNvPr id="6" name="TextBox 4">
            <a:extLst>
              <a:ext uri="{FF2B5EF4-FFF2-40B4-BE49-F238E27FC236}">
                <a16:creationId xmlns:a16="http://schemas.microsoft.com/office/drawing/2014/main" id="{310B4187-0EBC-5A45-8561-21E3AF78A755}"/>
              </a:ext>
            </a:extLst>
          </p:cNvPr>
          <p:cNvSpPr txBox="1"/>
          <p:nvPr userDrawn="1"/>
        </p:nvSpPr>
        <p:spPr>
          <a:xfrm>
            <a:off x="6620256" y="9975310"/>
            <a:ext cx="5029200" cy="246349"/>
          </a:xfrm>
          <a:prstGeom prst="rect">
            <a:avLst/>
          </a:prstGeom>
          <a:noFill/>
        </p:spPr>
        <p:txBody>
          <a:bodyPr wrap="square" anchor="b" anchorCtr="0">
            <a:spAutoFit/>
          </a:bodyPr>
          <a:lstStyle/>
          <a:p>
            <a:pPr marL="0" marR="0" lvl="0" indent="0" algn="ctr"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
        <p:nvSpPr>
          <p:cNvPr id="3" name="Picture Placeholder 2">
            <a:extLst>
              <a:ext uri="{FF2B5EF4-FFF2-40B4-BE49-F238E27FC236}">
                <a16:creationId xmlns:a16="http://schemas.microsoft.com/office/drawing/2014/main" id="{9290C0E4-ECBA-5946-9BAC-DC37C672894D}"/>
              </a:ext>
            </a:extLst>
          </p:cNvPr>
          <p:cNvSpPr>
            <a:spLocks noGrp="1"/>
          </p:cNvSpPr>
          <p:nvPr>
            <p:ph type="pic" sz="quarter" idx="12"/>
          </p:nvPr>
        </p:nvSpPr>
        <p:spPr>
          <a:xfrm>
            <a:off x="-14115" y="0"/>
            <a:ext cx="12163770" cy="10287000"/>
          </a:xfrm>
          <a:custGeom>
            <a:avLst/>
            <a:gdLst>
              <a:gd name="connsiteX0" fmla="*/ 0 w 3125788"/>
              <a:gd name="connsiteY0" fmla="*/ 5143500 h 5143500"/>
              <a:gd name="connsiteX1" fmla="*/ 781447 w 3125788"/>
              <a:gd name="connsiteY1" fmla="*/ 0 h 5143500"/>
              <a:gd name="connsiteX2" fmla="*/ 2344341 w 3125788"/>
              <a:gd name="connsiteY2" fmla="*/ 0 h 5143500"/>
              <a:gd name="connsiteX3" fmla="*/ 3125788 w 3125788"/>
              <a:gd name="connsiteY3" fmla="*/ 5143500 h 5143500"/>
              <a:gd name="connsiteX4" fmla="*/ 0 w 3125788"/>
              <a:gd name="connsiteY4" fmla="*/ 5143500 h 5143500"/>
              <a:gd name="connsiteX0" fmla="*/ 0 w 6074828"/>
              <a:gd name="connsiteY0" fmla="*/ 5143500 h 5143500"/>
              <a:gd name="connsiteX1" fmla="*/ 781447 w 6074828"/>
              <a:gd name="connsiteY1" fmla="*/ 0 h 5143500"/>
              <a:gd name="connsiteX2" fmla="*/ 6074828 w 6074828"/>
              <a:gd name="connsiteY2" fmla="*/ 0 h 5143500"/>
              <a:gd name="connsiteX3" fmla="*/ 3125788 w 6074828"/>
              <a:gd name="connsiteY3" fmla="*/ 5143500 h 5143500"/>
              <a:gd name="connsiteX4" fmla="*/ 0 w 6074828"/>
              <a:gd name="connsiteY4" fmla="*/ 5143500 h 5143500"/>
              <a:gd name="connsiteX0" fmla="*/ 7057 w 6081885"/>
              <a:gd name="connsiteY0" fmla="*/ 5143500 h 5143500"/>
              <a:gd name="connsiteX1" fmla="*/ 0 w 6081885"/>
              <a:gd name="connsiteY1" fmla="*/ 0 h 5143500"/>
              <a:gd name="connsiteX2" fmla="*/ 6081885 w 6081885"/>
              <a:gd name="connsiteY2" fmla="*/ 0 h 5143500"/>
              <a:gd name="connsiteX3" fmla="*/ 3132845 w 6081885"/>
              <a:gd name="connsiteY3" fmla="*/ 5143500 h 5143500"/>
              <a:gd name="connsiteX4" fmla="*/ 7057 w 608188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885" h="5143500">
                <a:moveTo>
                  <a:pt x="7057" y="5143500"/>
                </a:moveTo>
                <a:cubicBezTo>
                  <a:pt x="4705" y="3429000"/>
                  <a:pt x="2352" y="1714500"/>
                  <a:pt x="0" y="0"/>
                </a:cubicBezTo>
                <a:lnTo>
                  <a:pt x="6081885" y="0"/>
                </a:lnTo>
                <a:lnTo>
                  <a:pt x="3132845" y="5143500"/>
                </a:lnTo>
                <a:lnTo>
                  <a:pt x="7057" y="5143500"/>
                </a:lnTo>
                <a:close/>
              </a:path>
            </a:pathLst>
          </a:custGeom>
        </p:spPr>
        <p:txBody>
          <a:bodyPr/>
          <a:lstStyle/>
          <a:p>
            <a:r>
              <a:rPr lang="en-US"/>
              <a:t>Click icon to add picture</a:t>
            </a:r>
          </a:p>
        </p:txBody>
      </p:sp>
    </p:spTree>
    <p:custDataLst>
      <p:tags r:id="rId1"/>
    </p:custDataLst>
    <p:extLst>
      <p:ext uri="{BB962C8B-B14F-4D97-AF65-F5344CB8AC3E}">
        <p14:creationId xmlns:p14="http://schemas.microsoft.com/office/powerpoint/2010/main" val="2834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9023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2728" y="384048"/>
            <a:ext cx="15782544" cy="914400"/>
          </a:xfrm>
        </p:spPr>
        <p:txBody>
          <a:bodyPr anchor="ctr" anchorCtr="0">
            <a:noAutofit/>
          </a:bodyPr>
          <a:lstStyle>
            <a:lvl1pPr algn="ctr">
              <a:defRPr baseline="0">
                <a:solidFill>
                  <a:schemeClr val="tx2"/>
                </a:solidFill>
              </a:defRPr>
            </a:lvl1pPr>
          </a:lstStyle>
          <a:p>
            <a:r>
              <a:rPr lang="en-US"/>
              <a:t>Click to Edit Title</a:t>
            </a:r>
          </a:p>
        </p:txBody>
      </p:sp>
      <p:sp>
        <p:nvSpPr>
          <p:cNvPr id="5" name="Text Placeholder 2"/>
          <p:cNvSpPr>
            <a:spLocks noGrp="1"/>
          </p:cNvSpPr>
          <p:nvPr>
            <p:ph type="body" sz="quarter" idx="11" hasCustomPrompt="1"/>
          </p:nvPr>
        </p:nvSpPr>
        <p:spPr>
          <a:xfrm flipH="1">
            <a:off x="1252728" y="1280160"/>
            <a:ext cx="15782544" cy="548640"/>
          </a:xfrm>
        </p:spPr>
        <p:txBody>
          <a:bodyPr wrap="square" anchor="ctr" anchorCtr="0">
            <a:noAutofit/>
          </a:bodyPr>
          <a:lstStyle>
            <a:lvl1pPr marL="0" indent="0" algn="ctr">
              <a:lnSpc>
                <a:spcPct val="100000"/>
              </a:lnSpc>
              <a:spcBef>
                <a:spcPts val="0"/>
              </a:spcBef>
              <a:buFont typeface="Arial" pitchFamily="34" charset="0"/>
              <a:buNone/>
              <a:defRPr sz="4400" b="0" cap="none" baseline="0">
                <a:solidFill>
                  <a:schemeClr val="accent1"/>
                </a:solidFill>
                <a:latin typeface="+mj-lt"/>
              </a:defRPr>
            </a:lvl1pPr>
          </a:lstStyle>
          <a:p>
            <a:pPr lvl="0"/>
            <a:r>
              <a:rPr lang="en-US"/>
              <a:t>Click to edit subtitle</a:t>
            </a:r>
          </a:p>
        </p:txBody>
      </p:sp>
      <p:sp>
        <p:nvSpPr>
          <p:cNvPr id="4" name="Slide Number Placeholder 3"/>
          <p:cNvSpPr>
            <a:spLocks noGrp="1"/>
          </p:cNvSpPr>
          <p:nvPr>
            <p:ph type="sldNum" sz="quarter" idx="13"/>
          </p:nvPr>
        </p:nvSpPr>
        <p:spPr/>
        <p:txBody>
          <a:bodyPr/>
          <a:lstStyle/>
          <a:p>
            <a:fld id="{4976208B-6111-490B-8CEC-FFB249DB2100}" type="slidenum">
              <a:rPr lang="en-US" smtClean="0"/>
              <a:pPr/>
              <a:t>‹#›</a:t>
            </a:fld>
            <a:endParaRPr lang="en-US"/>
          </a:p>
        </p:txBody>
      </p:sp>
    </p:spTree>
    <p:extLst>
      <p:ext uri="{BB962C8B-B14F-4D97-AF65-F5344CB8AC3E}">
        <p14:creationId xmlns:p14="http://schemas.microsoft.com/office/powerpoint/2010/main" val="351290668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losing SA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0452-C0E9-BB4A-8CF5-CE4FAA54E306}"/>
              </a:ext>
            </a:extLst>
          </p:cNvPr>
          <p:cNvSpPr/>
          <p:nvPr/>
        </p:nvSpPr>
        <p:spPr>
          <a:xfrm>
            <a:off x="2" y="-12092"/>
            <a:ext cx="18245183" cy="10246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5" name="Picture 4" descr="A close up of a logo&#10;&#10;Description automatically generated">
            <a:extLst>
              <a:ext uri="{FF2B5EF4-FFF2-40B4-BE49-F238E27FC236}">
                <a16:creationId xmlns:a16="http://schemas.microsoft.com/office/drawing/2014/main" id="{55DCED66-1892-224F-B3AD-DC1323E4C9A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4457700" cy="10287000"/>
          </a:xfrm>
          <a:prstGeom prst="rect">
            <a:avLst/>
          </a:prstGeom>
        </p:spPr>
      </p:pic>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2753308" y="3587376"/>
            <a:ext cx="12781388" cy="3112248"/>
          </a:xfrm>
        </p:spPr>
        <p:txBody>
          <a:bodyPr anchor="ctr">
            <a:normAutofit/>
          </a:bodyPr>
          <a:lstStyle>
            <a:lvl1pPr marL="0" indent="0" algn="ctr">
              <a:buNone/>
              <a:defRPr lang="en-US" sz="6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60F2F4D0-EB0E-3842-9785-6EF69081820E}"/>
              </a:ext>
            </a:extLst>
          </p:cNvPr>
          <p:cNvSpPr/>
          <p:nvPr/>
        </p:nvSpPr>
        <p:spPr>
          <a:xfrm>
            <a:off x="2" y="0"/>
            <a:ext cx="4811850" cy="10296144"/>
          </a:xfrm>
          <a:prstGeom prst="rect">
            <a:avLst/>
          </a:prstGeom>
          <a:gradFill flip="none" rotWithShape="1">
            <a:gsLst>
              <a:gs pos="2000">
                <a:schemeClr val="tx2">
                  <a:alpha val="0"/>
                </a:schemeClr>
              </a:gs>
              <a:gs pos="100000">
                <a:schemeClr val="tx2">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4" name="TextBox 4">
            <a:extLst>
              <a:ext uri="{FF2B5EF4-FFF2-40B4-BE49-F238E27FC236}">
                <a16:creationId xmlns:a16="http://schemas.microsoft.com/office/drawing/2014/main" id="{64A8B58C-CD7F-6F4B-B6E8-178EEF4B15DC}"/>
              </a:ext>
            </a:extLst>
          </p:cNvPr>
          <p:cNvSpPr txBox="1"/>
          <p:nvPr/>
        </p:nvSpPr>
        <p:spPr>
          <a:xfrm>
            <a:off x="6620256" y="9975310"/>
            <a:ext cx="5029200" cy="246349"/>
          </a:xfrm>
          <a:prstGeom prst="rect">
            <a:avLst/>
          </a:prstGeom>
          <a:noFill/>
        </p:spPr>
        <p:txBody>
          <a:bodyPr wrap="square" anchor="b" anchorCtr="0">
            <a:spAutoFit/>
          </a:bodyPr>
          <a:lstStyle/>
          <a:p>
            <a:pPr marL="0" marR="0" lvl="0" indent="0" algn="ctr"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5" name="Picture 14">
            <a:extLst>
              <a:ext uri="{FF2B5EF4-FFF2-40B4-BE49-F238E27FC236}">
                <a16:creationId xmlns:a16="http://schemas.microsoft.com/office/drawing/2014/main" id="{BDDF8B79-0449-724D-9AE1-DD5080E117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673271" y="8950568"/>
            <a:ext cx="2224736" cy="1237704"/>
          </a:xfrm>
          <a:prstGeom prst="rect">
            <a:avLst/>
          </a:prstGeom>
        </p:spPr>
      </p:pic>
      <p:sp>
        <p:nvSpPr>
          <p:cNvPr id="2" name="TextBox 1">
            <a:extLst>
              <a:ext uri="{FF2B5EF4-FFF2-40B4-BE49-F238E27FC236}">
                <a16:creationId xmlns:a16="http://schemas.microsoft.com/office/drawing/2014/main" id="{503DB4AB-A9DE-4660-939A-CBDF75AC178E}"/>
              </a:ext>
            </a:extLst>
          </p:cNvPr>
          <p:cNvSpPr txBox="1"/>
          <p:nvPr/>
        </p:nvSpPr>
        <p:spPr>
          <a:xfrm>
            <a:off x="8128031" y="8276919"/>
            <a:ext cx="2074606" cy="708014"/>
          </a:xfrm>
          <a:prstGeom prst="rect">
            <a:avLst/>
          </a:prstGeom>
          <a:noFill/>
        </p:spPr>
        <p:txBody>
          <a:bodyPr wrap="none" rtlCol="0">
            <a:spAutoFit/>
          </a:bodyPr>
          <a:lstStyle/>
          <a:p>
            <a:pPr algn="ctr"/>
            <a:r>
              <a:rPr lang="en-US" sz="4001">
                <a:solidFill>
                  <a:schemeClr val="bg1"/>
                </a:solidFill>
                <a:latin typeface="+mj-lt"/>
              </a:rPr>
              <a:t>sas.com</a:t>
            </a:r>
          </a:p>
        </p:txBody>
      </p:sp>
    </p:spTree>
    <p:custDataLst>
      <p:tags r:id="rId1"/>
    </p:custDataLst>
    <p:extLst>
      <p:ext uri="{BB962C8B-B14F-4D97-AF65-F5344CB8AC3E}">
        <p14:creationId xmlns:p14="http://schemas.microsoft.com/office/powerpoint/2010/main" val="204851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7788D-77C1-4F97-A469-63A5B4227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1566E1-0249-4CD6-94A2-9C0EDBCCEE3B}"/>
              </a:ext>
            </a:extLst>
          </p:cNvPr>
          <p:cNvSpPr>
            <a:spLocks noGrp="1"/>
          </p:cNvSpPr>
          <p:nvPr>
            <p:ph type="dt" sz="half" idx="10"/>
          </p:nvPr>
        </p:nvSpPr>
        <p:spPr/>
        <p:txBody>
          <a:bodyPr/>
          <a:lstStyle/>
          <a:p>
            <a:fld id="{B61BEF0D-F0BB-DE4B-95CE-6DB70DBA9567}" type="datetimeFigureOut">
              <a:rPr lang="en-US" smtClean="0"/>
              <a:pPr/>
              <a:t>11/10/2025</a:t>
            </a:fld>
            <a:endParaRPr lang="en-US"/>
          </a:p>
        </p:txBody>
      </p:sp>
      <p:sp>
        <p:nvSpPr>
          <p:cNvPr id="4" name="Footer Placeholder 3">
            <a:extLst>
              <a:ext uri="{FF2B5EF4-FFF2-40B4-BE49-F238E27FC236}">
                <a16:creationId xmlns:a16="http://schemas.microsoft.com/office/drawing/2014/main" id="{EE64FE89-5D4C-462B-8639-44325BC36B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1B027D-9D0C-473E-9959-BA69981105F0}"/>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3002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04105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41217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381217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3026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7.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9.sv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ags" Target="../tags/tag40.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2.sv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ags" Target="../tags/tag39.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2.emf"/><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6826158" y="9516543"/>
            <a:ext cx="1112812" cy="461922"/>
          </a:xfrm>
          <a:prstGeom prst="rect">
            <a:avLst/>
          </a:prstGeom>
        </p:spPr>
      </p:pic>
    </p:spTree>
    <p:custDataLst>
      <p:tags r:id="rId13"/>
    </p:custDataLst>
    <p:extLst>
      <p:ext uri="{BB962C8B-B14F-4D97-AF65-F5344CB8AC3E}">
        <p14:creationId xmlns:p14="http://schemas.microsoft.com/office/powerpoint/2010/main" val="519966091"/>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21" r:id="rId3"/>
    <p:sldLayoutId id="2147483820" r:id="rId4"/>
    <p:sldLayoutId id="2147483819" r:id="rId5"/>
    <p:sldLayoutId id="2147483822" r:id="rId6"/>
    <p:sldLayoutId id="2147483824" r:id="rId7"/>
    <p:sldLayoutId id="2147483832" r:id="rId8"/>
    <p:sldLayoutId id="2147483837" r:id="rId9"/>
    <p:sldLayoutId id="2147483828" r:id="rId10"/>
    <p:sldLayoutId id="214748382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BA1A5-F11E-586C-AE20-3947111EA4AC}"/>
              </a:ext>
            </a:extLst>
          </p:cNvPr>
          <p:cNvSpPr/>
          <p:nvPr userDrawn="1"/>
        </p:nvSpPr>
        <p:spPr>
          <a:xfrm>
            <a:off x="16477128" y="9143999"/>
            <a:ext cx="1810872" cy="114300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0C7363F-AF69-28E6-1F57-D691A99669FF}"/>
              </a:ext>
            </a:extLst>
          </p:cNvPr>
          <p:cNvPicPr>
            <a:picLocks noChangeAspect="1"/>
          </p:cNvPicPr>
          <p:nvPr userDrawn="1"/>
        </p:nvPicPr>
        <p:blipFill>
          <a:blip r:embed="rId14"/>
          <a:stretch>
            <a:fillRect/>
          </a:stretch>
        </p:blipFill>
        <p:spPr>
          <a:xfrm>
            <a:off x="0" y="9143999"/>
            <a:ext cx="16477128" cy="1143001"/>
          </a:xfrm>
          <a:prstGeom prst="rect">
            <a:avLst/>
          </a:prstGeom>
        </p:spPr>
      </p:pic>
      <p:sp>
        <p:nvSpPr>
          <p:cNvPr id="3" name="Text Placeholder 2"/>
          <p:cNvSpPr>
            <a:spLocks noGrp="1"/>
          </p:cNvSpPr>
          <p:nvPr>
            <p:ph type="body" idx="1"/>
          </p:nvPr>
        </p:nvSpPr>
        <p:spPr>
          <a:xfrm>
            <a:off x="1252432" y="2400300"/>
            <a:ext cx="15773400" cy="6444273"/>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sp>
        <p:nvSpPr>
          <p:cNvPr id="8" name="TextBox 4">
            <a:extLst>
              <a:ext uri="{FF2B5EF4-FFF2-40B4-BE49-F238E27FC236}">
                <a16:creationId xmlns:a16="http://schemas.microsoft.com/office/drawing/2014/main" id="{C16FACEF-10C6-6BB8-EE57-ACF39B01B1D3}"/>
              </a:ext>
            </a:extLst>
          </p:cNvPr>
          <p:cNvSpPr txBox="1"/>
          <p:nvPr userDrawn="1"/>
        </p:nvSpPr>
        <p:spPr>
          <a:xfrm>
            <a:off x="1252432" y="9316082"/>
            <a:ext cx="8588993" cy="584775"/>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3200" b="1" i="0" u="none" strike="noStrike" kern="300" cap="none" spc="100" normalizeH="0" baseline="0" noProof="0">
                <a:ln>
                  <a:noFill/>
                </a:ln>
                <a:solidFill>
                  <a:schemeClr val="bg1"/>
                </a:solidFill>
                <a:effectLst/>
                <a:uLnTx/>
                <a:uFillTx/>
                <a:latin typeface="Anova Bold" panose="020B0503020203020204" pitchFamily="34" charset="0"/>
                <a:ea typeface="Anova Bold" panose="020B0703020203020204" pitchFamily="34" charset="0"/>
                <a:cs typeface="Anova Light" panose="020B0403020203020204" pitchFamily="34" charset="0"/>
              </a:rPr>
              <a:t>CONFIDENTIAL — DO NOT DISCLOSE</a:t>
            </a:r>
          </a:p>
        </p:txBody>
      </p:sp>
      <p:sp>
        <p:nvSpPr>
          <p:cNvPr id="10" name="TextBox 4">
            <a:extLst>
              <a:ext uri="{FF2B5EF4-FFF2-40B4-BE49-F238E27FC236}">
                <a16:creationId xmlns:a16="http://schemas.microsoft.com/office/drawing/2014/main" id="{73378641-98C0-74B8-EDAB-E5E4E2EEB661}"/>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bg1"/>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A68AF4A5-1947-70D5-1EEC-327485090EC3}"/>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6826158" y="9516543"/>
            <a:ext cx="1112812" cy="461922"/>
          </a:xfrm>
          <a:prstGeom prst="rect">
            <a:avLst/>
          </a:prstGeom>
        </p:spPr>
      </p:pic>
    </p:spTree>
    <p:custDataLst>
      <p:tags r:id="rId13"/>
    </p:custDataLst>
    <p:extLst>
      <p:ext uri="{BB962C8B-B14F-4D97-AF65-F5344CB8AC3E}">
        <p14:creationId xmlns:p14="http://schemas.microsoft.com/office/powerpoint/2010/main" val="202342366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1252432" y="9855355"/>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1252432" y="2400301"/>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6826158" y="9516545"/>
            <a:ext cx="1112812" cy="461922"/>
          </a:xfrm>
          <a:prstGeom prst="rect">
            <a:avLst/>
          </a:prstGeom>
        </p:spPr>
      </p:pic>
    </p:spTree>
    <p:custDataLst>
      <p:tags r:id="rId14"/>
    </p:custDataLst>
    <p:extLst>
      <p:ext uri="{BB962C8B-B14F-4D97-AF65-F5344CB8AC3E}">
        <p14:creationId xmlns:p14="http://schemas.microsoft.com/office/powerpoint/2010/main" val="170565330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7E889A"/>
          </p15:clr>
        </p15:guide>
        <p15:guide id="2" pos="11520">
          <p15:clr>
            <a:srgbClr val="7E889A"/>
          </p15:clr>
        </p15:guide>
        <p15:guide id="3" pos="640">
          <p15:clr>
            <a:srgbClr val="7E889A"/>
          </p15:clr>
        </p15:guide>
        <p15:guide id="4" pos="810">
          <p15:clr>
            <a:srgbClr val="7E889A"/>
          </p15:clr>
        </p15:guide>
        <p15:guide id="5" pos="980">
          <p15:clr>
            <a:srgbClr val="7E889A"/>
          </p15:clr>
        </p15:guide>
        <p15:guide id="6" pos="1152">
          <p15:clr>
            <a:srgbClr val="7E889A"/>
          </p15:clr>
        </p15:guide>
        <p15:guide id="7" pos="1322">
          <p15:clr>
            <a:srgbClr val="7E889A"/>
          </p15:clr>
        </p15:guide>
        <p15:guide id="8" pos="1492">
          <p15:clr>
            <a:srgbClr val="7E889A"/>
          </p15:clr>
        </p15:guide>
        <p15:guide id="9" pos="1664">
          <p15:clr>
            <a:srgbClr val="7E889A"/>
          </p15:clr>
        </p15:guide>
        <p15:guide id="10" pos="1834">
          <p15:clr>
            <a:srgbClr val="7E889A"/>
          </p15:clr>
        </p15:guide>
        <p15:guide id="11" pos="2004">
          <p15:clr>
            <a:srgbClr val="7E889A"/>
          </p15:clr>
        </p15:guide>
        <p15:guide id="12" pos="2176">
          <p15:clr>
            <a:srgbClr val="7E889A"/>
          </p15:clr>
        </p15:guide>
        <p15:guide id="13" pos="2346">
          <p15:clr>
            <a:srgbClr val="7E889A"/>
          </p15:clr>
        </p15:guide>
        <p15:guide id="14" pos="2516">
          <p15:clr>
            <a:srgbClr val="7E889A"/>
          </p15:clr>
        </p15:guide>
        <p15:guide id="15" pos="2688">
          <p15:clr>
            <a:srgbClr val="7E889A"/>
          </p15:clr>
        </p15:guide>
        <p15:guide id="16" pos="2858">
          <p15:clr>
            <a:srgbClr val="7E889A"/>
          </p15:clr>
        </p15:guide>
        <p15:guide id="17" pos="3028">
          <p15:clr>
            <a:srgbClr val="7E889A"/>
          </p15:clr>
        </p15:guide>
        <p15:guide id="18" pos="3200">
          <p15:clr>
            <a:srgbClr val="7E889A"/>
          </p15:clr>
        </p15:guide>
        <p15:guide id="19" pos="3370">
          <p15:clr>
            <a:srgbClr val="7E889A"/>
          </p15:clr>
        </p15:guide>
        <p15:guide id="20" pos="3540">
          <p15:clr>
            <a:srgbClr val="7E889A"/>
          </p15:clr>
        </p15:guide>
        <p15:guide id="21" pos="3712">
          <p15:clr>
            <a:srgbClr val="7E889A"/>
          </p15:clr>
        </p15:guide>
        <p15:guide id="22" pos="3882">
          <p15:clr>
            <a:srgbClr val="7E889A"/>
          </p15:clr>
        </p15:guide>
        <p15:guide id="23" pos="4052">
          <p15:clr>
            <a:srgbClr val="7E889A"/>
          </p15:clr>
        </p15:guide>
        <p15:guide id="24" pos="4224">
          <p15:clr>
            <a:srgbClr val="7E889A"/>
          </p15:clr>
        </p15:guide>
        <p15:guide id="25" pos="4394">
          <p15:clr>
            <a:srgbClr val="7E889A"/>
          </p15:clr>
        </p15:guide>
        <p15:guide id="26" pos="4564">
          <p15:clr>
            <a:srgbClr val="7E889A"/>
          </p15:clr>
        </p15:guide>
        <p15:guide id="27" pos="4736">
          <p15:clr>
            <a:srgbClr val="7E889A"/>
          </p15:clr>
        </p15:guide>
        <p15:guide id="28" pos="4906">
          <p15:clr>
            <a:srgbClr val="7E889A"/>
          </p15:clr>
        </p15:guide>
        <p15:guide id="29" pos="5076">
          <p15:clr>
            <a:srgbClr val="7E889A"/>
          </p15:clr>
        </p15:guide>
        <p15:guide id="30" pos="5248">
          <p15:clr>
            <a:srgbClr val="7E889A"/>
          </p15:clr>
        </p15:guide>
        <p15:guide id="31" pos="5418">
          <p15:clr>
            <a:srgbClr val="7E889A"/>
          </p15:clr>
        </p15:guide>
        <p15:guide id="32" pos="5588">
          <p15:clr>
            <a:srgbClr val="7E889A"/>
          </p15:clr>
        </p15:guide>
        <p15:guide id="33" pos="5760">
          <p15:clr>
            <a:srgbClr val="7E889A"/>
          </p15:clr>
        </p15:guide>
        <p15:guide id="34" pos="5930">
          <p15:clr>
            <a:srgbClr val="7E889A"/>
          </p15:clr>
        </p15:guide>
        <p15:guide id="35" pos="6100">
          <p15:clr>
            <a:srgbClr val="7E889A"/>
          </p15:clr>
        </p15:guide>
        <p15:guide id="36" pos="6272">
          <p15:clr>
            <a:srgbClr val="7E889A"/>
          </p15:clr>
        </p15:guide>
        <p15:guide id="37" pos="6442">
          <p15:clr>
            <a:srgbClr val="7E889A"/>
          </p15:clr>
        </p15:guide>
        <p15:guide id="38" pos="6612">
          <p15:clr>
            <a:srgbClr val="7E889A"/>
          </p15:clr>
        </p15:guide>
        <p15:guide id="39" pos="6784">
          <p15:clr>
            <a:srgbClr val="7E889A"/>
          </p15:clr>
        </p15:guide>
        <p15:guide id="40" pos="6954">
          <p15:clr>
            <a:srgbClr val="7E889A"/>
          </p15:clr>
        </p15:guide>
        <p15:guide id="41" pos="7124">
          <p15:clr>
            <a:srgbClr val="7E889A"/>
          </p15:clr>
        </p15:guide>
        <p15:guide id="42" pos="7296">
          <p15:clr>
            <a:srgbClr val="7E889A"/>
          </p15:clr>
        </p15:guide>
        <p15:guide id="43" pos="7466">
          <p15:clr>
            <a:srgbClr val="7E889A"/>
          </p15:clr>
        </p15:guide>
        <p15:guide id="44" pos="7636">
          <p15:clr>
            <a:srgbClr val="7E889A"/>
          </p15:clr>
        </p15:guide>
        <p15:guide id="45" pos="7808">
          <p15:clr>
            <a:srgbClr val="7E889A"/>
          </p15:clr>
        </p15:guide>
        <p15:guide id="46" pos="7978">
          <p15:clr>
            <a:srgbClr val="7E889A"/>
          </p15:clr>
        </p15:guide>
        <p15:guide id="47" pos="8148">
          <p15:clr>
            <a:srgbClr val="7E889A"/>
          </p15:clr>
        </p15:guide>
        <p15:guide id="48" pos="8320">
          <p15:clr>
            <a:srgbClr val="7E889A"/>
          </p15:clr>
        </p15:guide>
        <p15:guide id="49" pos="8490">
          <p15:clr>
            <a:srgbClr val="7E889A"/>
          </p15:clr>
        </p15:guide>
        <p15:guide id="50" pos="8660">
          <p15:clr>
            <a:srgbClr val="7E889A"/>
          </p15:clr>
        </p15:guide>
        <p15:guide id="51" pos="8832">
          <p15:clr>
            <a:srgbClr val="7E889A"/>
          </p15:clr>
        </p15:guide>
        <p15:guide id="52" pos="9002">
          <p15:clr>
            <a:srgbClr val="7E889A"/>
          </p15:clr>
        </p15:guide>
        <p15:guide id="53" pos="9172">
          <p15:clr>
            <a:srgbClr val="7E889A"/>
          </p15:clr>
        </p15:guide>
        <p15:guide id="54" pos="9344">
          <p15:clr>
            <a:srgbClr val="7E889A"/>
          </p15:clr>
        </p15:guide>
        <p15:guide id="55" pos="9514">
          <p15:clr>
            <a:srgbClr val="7E889A"/>
          </p15:clr>
        </p15:guide>
        <p15:guide id="56" pos="9684">
          <p15:clr>
            <a:srgbClr val="7E889A"/>
          </p15:clr>
        </p15:guide>
        <p15:guide id="57" pos="9856">
          <p15:clr>
            <a:srgbClr val="7E889A"/>
          </p15:clr>
        </p15:guide>
        <p15:guide id="58" pos="10026">
          <p15:clr>
            <a:srgbClr val="7E889A"/>
          </p15:clr>
        </p15:guide>
        <p15:guide id="59" pos="10196">
          <p15:clr>
            <a:srgbClr val="7E889A"/>
          </p15:clr>
        </p15:guide>
        <p15:guide id="60" pos="10368">
          <p15:clr>
            <a:srgbClr val="7E889A"/>
          </p15:clr>
        </p15:guide>
        <p15:guide id="61" pos="10538">
          <p15:clr>
            <a:srgbClr val="7E889A"/>
          </p15:clr>
        </p15:guide>
        <p15:guide id="62" pos="10708">
          <p15:clr>
            <a:srgbClr val="7E889A"/>
          </p15:clr>
        </p15:guide>
        <p15:guide id="63" pos="10880">
          <p15:clr>
            <a:srgbClr val="7E889A"/>
          </p15:clr>
        </p15:guide>
        <p15:guide id="64" orient="horz">
          <p15:clr>
            <a:srgbClr val="7E889A"/>
          </p15:clr>
        </p15:guide>
        <p15:guide id="65" orient="horz" pos="6480">
          <p15:clr>
            <a:srgbClr val="7E889A"/>
          </p15:clr>
        </p15:guide>
        <p15:guide id="66" orient="horz" pos="656">
          <p15:clr>
            <a:srgbClr val="7E889A"/>
          </p15:clr>
        </p15:guide>
        <p15:guide id="67" orient="horz" pos="828">
          <p15:clr>
            <a:srgbClr val="7E889A"/>
          </p15:clr>
        </p15:guide>
        <p15:guide id="68" orient="horz" pos="1000">
          <p15:clr>
            <a:srgbClr val="7E889A"/>
          </p15:clr>
        </p15:guide>
        <p15:guide id="69" orient="horz" pos="1172">
          <p15:clr>
            <a:srgbClr val="7E889A"/>
          </p15:clr>
        </p15:guide>
        <p15:guide id="70" orient="horz" pos="1344">
          <p15:clr>
            <a:srgbClr val="7E889A"/>
          </p15:clr>
        </p15:guide>
        <p15:guide id="71" orient="horz" pos="1516">
          <p15:clr>
            <a:srgbClr val="7E889A"/>
          </p15:clr>
        </p15:guide>
        <p15:guide id="72" orient="horz" pos="1688">
          <p15:clr>
            <a:srgbClr val="7E889A"/>
          </p15:clr>
        </p15:guide>
        <p15:guide id="73" orient="horz" pos="1860">
          <p15:clr>
            <a:srgbClr val="7E889A"/>
          </p15:clr>
        </p15:guide>
        <p15:guide id="74" orient="horz" pos="2034">
          <p15:clr>
            <a:srgbClr val="7E889A"/>
          </p15:clr>
        </p15:guide>
        <p15:guide id="75" orient="horz" pos="2206">
          <p15:clr>
            <a:srgbClr val="7E889A"/>
          </p15:clr>
        </p15:guide>
        <p15:guide id="76" orient="horz" pos="2378">
          <p15:clr>
            <a:srgbClr val="7E889A"/>
          </p15:clr>
        </p15:guide>
        <p15:guide id="77" orient="horz" pos="2550">
          <p15:clr>
            <a:srgbClr val="7E889A"/>
          </p15:clr>
        </p15:guide>
        <p15:guide id="78" orient="horz" pos="2722">
          <p15:clr>
            <a:srgbClr val="7E889A"/>
          </p15:clr>
        </p15:guide>
        <p15:guide id="79" orient="horz" pos="2894">
          <p15:clr>
            <a:srgbClr val="7E889A"/>
          </p15:clr>
        </p15:guide>
        <p15:guide id="80" orient="horz" pos="3066">
          <p15:clr>
            <a:srgbClr val="7E889A"/>
          </p15:clr>
        </p15:guide>
        <p15:guide id="81" orient="horz" pos="3240">
          <p15:clr>
            <a:srgbClr val="7E889A"/>
          </p15:clr>
        </p15:guide>
        <p15:guide id="82" orient="horz" pos="3412">
          <p15:clr>
            <a:srgbClr val="7E889A"/>
          </p15:clr>
        </p15:guide>
        <p15:guide id="83" orient="horz" pos="3584">
          <p15:clr>
            <a:srgbClr val="7E889A"/>
          </p15:clr>
        </p15:guide>
        <p15:guide id="84" orient="horz" pos="3756">
          <p15:clr>
            <a:srgbClr val="7E889A"/>
          </p15:clr>
        </p15:guide>
        <p15:guide id="85" orient="horz" pos="3928">
          <p15:clr>
            <a:srgbClr val="7E889A"/>
          </p15:clr>
        </p15:guide>
        <p15:guide id="86" orient="horz" pos="4100">
          <p15:clr>
            <a:srgbClr val="7E889A"/>
          </p15:clr>
        </p15:guide>
        <p15:guide id="87" orient="horz" pos="4272">
          <p15:clr>
            <a:srgbClr val="7E889A"/>
          </p15:clr>
        </p15:guide>
        <p15:guide id="88" orient="horz" pos="4444">
          <p15:clr>
            <a:srgbClr val="7E889A"/>
          </p15:clr>
        </p15:guide>
        <p15:guide id="89" orient="horz" pos="4618">
          <p15:clr>
            <a:srgbClr val="7E889A"/>
          </p15:clr>
        </p15:guide>
        <p15:guide id="90" orient="horz" pos="4790">
          <p15:clr>
            <a:srgbClr val="7E889A"/>
          </p15:clr>
        </p15:guide>
        <p15:guide id="91" orient="horz" pos="4962">
          <p15:clr>
            <a:srgbClr val="7E889A"/>
          </p15:clr>
        </p15:guide>
        <p15:guide id="92" orient="horz" pos="5134">
          <p15:clr>
            <a:srgbClr val="7E889A"/>
          </p15:clr>
        </p15:guide>
        <p15:guide id="93" orient="horz" pos="5306">
          <p15:clr>
            <a:srgbClr val="7E889A"/>
          </p15:clr>
        </p15:guide>
        <p15:guide id="94" orient="horz" pos="5478">
          <p15:clr>
            <a:srgbClr val="7E889A"/>
          </p15:clr>
        </p15:guide>
        <p15:guide id="95" orient="horz" pos="5650">
          <p15:clr>
            <a:srgbClr val="7E889A"/>
          </p15:clr>
        </p15:guide>
        <p15:guide id="96" orient="horz" pos="5824">
          <p15:clr>
            <a:srgbClr val="7E889A"/>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0C33FD7-010F-05A7-3836-91541118BCCC}"/>
              </a:ext>
            </a:extLst>
          </p:cNvPr>
          <p:cNvGraphicFramePr>
            <a:graphicFrameLocks noChangeAspect="1"/>
          </p:cNvGraphicFramePr>
          <p:nvPr userDrawn="1">
            <p:custDataLst>
              <p:tags r:id="rId21"/>
            </p:custDataLst>
            <p:extLst>
              <p:ext uri="{D42A27DB-BD31-4B8C-83A1-F6EECF244321}">
                <p14:modId xmlns:p14="http://schemas.microsoft.com/office/powerpoint/2010/main" val="2601775373"/>
              </p:ext>
            </p:extLst>
          </p:nvPr>
        </p:nvGraphicFramePr>
        <p:xfrm>
          <a:off x="1589" y="1589"/>
          <a:ext cx="1589" cy="1589"/>
        </p:xfrm>
        <a:graphic>
          <a:graphicData uri="http://schemas.openxmlformats.org/presentationml/2006/ole">
            <mc:AlternateContent xmlns:mc="http://schemas.openxmlformats.org/markup-compatibility/2006">
              <mc:Choice xmlns:v="urn:schemas-microsoft-com:vml" Requires="v">
                <p:oleObj name="think-cell Slide" r:id="rId22" imgW="383" imgH="384" progId="TCLayout.ActiveDocument.1">
                  <p:embed/>
                </p:oleObj>
              </mc:Choice>
              <mc:Fallback>
                <p:oleObj name="think-cell Slide" r:id="rId22" imgW="383" imgH="384" progId="TCLayout.ActiveDocument.1">
                  <p:embed/>
                  <p:pic>
                    <p:nvPicPr>
                      <p:cNvPr id="6" name="think-cell data - do not delete" hidden="1">
                        <a:extLst>
                          <a:ext uri="{FF2B5EF4-FFF2-40B4-BE49-F238E27FC236}">
                            <a16:creationId xmlns:a16="http://schemas.microsoft.com/office/drawing/2014/main" id="{20C33FD7-010F-05A7-3836-91541118BCCC}"/>
                          </a:ext>
                        </a:extLst>
                      </p:cNvPr>
                      <p:cNvPicPr/>
                      <p:nvPr/>
                    </p:nvPicPr>
                    <p:blipFill>
                      <a:blip r:embed="rId23"/>
                      <a:stretch>
                        <a:fillRect/>
                      </a:stretch>
                    </p:blipFill>
                    <p:spPr>
                      <a:xfrm>
                        <a:off x="1589" y="1589"/>
                        <a:ext cx="1589" cy="1589"/>
                      </a:xfrm>
                      <a:prstGeom prst="rect">
                        <a:avLst/>
                      </a:prstGeom>
                    </p:spPr>
                  </p:pic>
                </p:oleObj>
              </mc:Fallback>
            </mc:AlternateContent>
          </a:graphicData>
        </a:graphic>
      </p:graphicFrame>
      <p:sp>
        <p:nvSpPr>
          <p:cNvPr id="17" name="TextBox 4">
            <a:extLst>
              <a:ext uri="{FF2B5EF4-FFF2-40B4-BE49-F238E27FC236}">
                <a16:creationId xmlns:a16="http://schemas.microsoft.com/office/drawing/2014/main" id="{1E37FEA7-CA51-4399-92F6-AB705B7FF650}"/>
              </a:ext>
            </a:extLst>
          </p:cNvPr>
          <p:cNvSpPr txBox="1"/>
          <p:nvPr userDrawn="1"/>
        </p:nvSpPr>
        <p:spPr>
          <a:xfrm>
            <a:off x="1252433" y="9855226"/>
            <a:ext cx="5029200" cy="246349"/>
          </a:xfrm>
          <a:prstGeom prst="rect">
            <a:avLst/>
          </a:prstGeom>
          <a:noFill/>
        </p:spPr>
        <p:txBody>
          <a:bodyPr wrap="square" lIns="0" anchor="b" anchorCtr="0">
            <a:spAutoFit/>
          </a:bodyPr>
          <a:lstStyle/>
          <a:p>
            <a:pPr marL="0" marR="0" lvl="0" indent="0" algn="l" defTabSz="548654" rtl="0" eaLnBrk="0" fontAlgn="auto" latinLnBrk="0" hangingPunct="0">
              <a:lnSpc>
                <a:spcPct val="100000"/>
              </a:lnSpc>
              <a:spcBef>
                <a:spcPts val="0"/>
              </a:spcBef>
              <a:spcAft>
                <a:spcPts val="0"/>
              </a:spcAft>
              <a:buClrTx/>
              <a:buSzTx/>
              <a:buFontTx/>
              <a:buNone/>
              <a:tabLst/>
              <a:defRPr/>
            </a:pPr>
            <a:r>
              <a:rPr kumimoji="0" lang="en-US" sz="1001" b="0" i="0" u="none" strike="noStrike" kern="300" cap="none" spc="100" normalizeH="0" baseline="0" noProof="0">
                <a:ln>
                  <a:noFill/>
                </a:ln>
                <a:solidFill>
                  <a:schemeClr val="accent5"/>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sp>
        <p:nvSpPr>
          <p:cNvPr id="3" name="Text Placeholder 2"/>
          <p:cNvSpPr>
            <a:spLocks noGrp="1"/>
          </p:cNvSpPr>
          <p:nvPr>
            <p:ph type="body" idx="1"/>
          </p:nvPr>
        </p:nvSpPr>
        <p:spPr>
          <a:xfrm>
            <a:off x="1252433" y="3102338"/>
            <a:ext cx="15773400" cy="6163109"/>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3" y="1133892"/>
            <a:ext cx="15773400" cy="775596"/>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16826159" y="9516543"/>
            <a:ext cx="1112813" cy="461922"/>
          </a:xfrm>
          <a:prstGeom prst="rect">
            <a:avLst/>
          </a:prstGeom>
        </p:spPr>
      </p:pic>
    </p:spTree>
    <p:custDataLst>
      <p:tags r:id="rId20"/>
    </p:custDataLst>
    <p:extLst>
      <p:ext uri="{BB962C8B-B14F-4D97-AF65-F5344CB8AC3E}">
        <p14:creationId xmlns:p14="http://schemas.microsoft.com/office/powerpoint/2010/main" val="413133266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69" rtl="0" eaLnBrk="1" latinLnBrk="0" hangingPunct="1">
        <a:lnSpc>
          <a:spcPct val="90000"/>
        </a:lnSpc>
        <a:spcBef>
          <a:spcPct val="0"/>
        </a:spcBef>
        <a:buNone/>
        <a:defRPr sz="5601" b="1" i="0" kern="1200">
          <a:solidFill>
            <a:schemeClr val="accent5"/>
          </a:solidFill>
          <a:latin typeface="Anova Bold" panose="020B0503020203020204" pitchFamily="34" charset="0"/>
          <a:ea typeface="+mj-ea"/>
          <a:cs typeface="+mj-cs"/>
        </a:defRPr>
      </a:lvl1pPr>
    </p:titleStyle>
    <p:bodyStyle>
      <a:lvl1pPr marL="365778" indent="-365778" algn="l" defTabSz="1371669" rtl="0" eaLnBrk="1" latinLnBrk="0" hangingPunct="1">
        <a:lnSpc>
          <a:spcPct val="85000"/>
        </a:lnSpc>
        <a:spcBef>
          <a:spcPts val="1601"/>
        </a:spcBef>
        <a:buClr>
          <a:schemeClr val="accent5"/>
        </a:buClr>
        <a:buFont typeface="Arial" panose="020B0604020202020204" pitchFamily="34" charset="0"/>
        <a:buChar char="•"/>
        <a:defRPr sz="3600" b="0" i="0" kern="1200">
          <a:solidFill>
            <a:schemeClr val="tx1"/>
          </a:solidFill>
          <a:latin typeface="+mn-lt"/>
          <a:ea typeface="+mn-ea"/>
          <a:cs typeface="+mn-cs"/>
        </a:defRPr>
      </a:lvl1pPr>
      <a:lvl2pPr marL="731556" indent="-365778" algn="l" defTabSz="1371669" rtl="0" eaLnBrk="1" latinLnBrk="0" hangingPunct="1">
        <a:lnSpc>
          <a:spcPct val="85000"/>
        </a:lnSpc>
        <a:spcBef>
          <a:spcPts val="1601"/>
        </a:spcBef>
        <a:buClr>
          <a:schemeClr val="accent5"/>
        </a:buClr>
        <a:buFont typeface="Calibri Light" panose="020F0302020204030204" pitchFamily="34" charset="0"/>
        <a:buChar char="–"/>
        <a:defRPr sz="2801" b="0" i="0" kern="1200">
          <a:solidFill>
            <a:schemeClr val="tx1"/>
          </a:solidFill>
          <a:latin typeface="+mn-lt"/>
          <a:ea typeface="+mn-ea"/>
          <a:cs typeface="+mn-cs"/>
        </a:defRPr>
      </a:lvl2pPr>
      <a:lvl3pPr marL="1097336" indent="-365778" algn="l" defTabSz="1371669" rtl="0" eaLnBrk="1" latinLnBrk="0" hangingPunct="1">
        <a:lnSpc>
          <a:spcPct val="85000"/>
        </a:lnSpc>
        <a:spcBef>
          <a:spcPts val="1601"/>
        </a:spcBef>
        <a:buClr>
          <a:schemeClr val="accent5"/>
        </a:buClr>
        <a:buFont typeface="Arial" panose="020B0604020202020204" pitchFamily="34" charset="0"/>
        <a:buChar char="•"/>
        <a:defRPr sz="2400" b="0" i="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bg2"/>
          </a:solidFill>
          <a:latin typeface="+mj-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bg2"/>
          </a:solidFill>
          <a:latin typeface="+mj-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4.jpe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sas.com/en_us/customers/ncdoi.html" TargetMode="External"/><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emf"/><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oleObject" Target="../embeddings/oleObject2.bin"/><Relationship Id="rId11" Type="http://schemas.openxmlformats.org/officeDocument/2006/relationships/image" Target="../media/image53.svg"/><Relationship Id="rId5" Type="http://schemas.openxmlformats.org/officeDocument/2006/relationships/image" Target="../media/image51.jpeg"/><Relationship Id="rId10" Type="http://schemas.openxmlformats.org/officeDocument/2006/relationships/image" Target="../media/image52.png"/><Relationship Id="rId4" Type="http://schemas.openxmlformats.org/officeDocument/2006/relationships/notesSlide" Target="../notesSlides/notesSlide18.xml"/><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hyperlink" Target="https://www.sas.com/en_us/customers/west-virginia-fusion-center.html" TargetMode="External"/><Relationship Id="rId18" Type="http://schemas.openxmlformats.org/officeDocument/2006/relationships/hyperlink" Target="https://www.sas.com/en_us/customers/federal-public-service-justice.html" TargetMode="External"/><Relationship Id="rId3" Type="http://schemas.openxmlformats.org/officeDocument/2006/relationships/slideLayout" Target="../slideLayouts/slideLayout3.xml"/><Relationship Id="rId21" Type="http://schemas.openxmlformats.org/officeDocument/2006/relationships/hyperlink" Target="https://www.sas.com/en_us/customers/government-of-odisha.html" TargetMode="External"/><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tags" Target="../tags/tag59.xml"/><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tags" Target="../tags/tag58.xml"/><Relationship Id="rId6" Type="http://schemas.openxmlformats.org/officeDocument/2006/relationships/image" Target="../media/image16.emf"/><Relationship Id="rId11" Type="http://schemas.openxmlformats.org/officeDocument/2006/relationships/hyperlink" Target="https://www.sas.com/en_us/customers/abu-dhabi-early-childhood-authority-us.html" TargetMode="External"/><Relationship Id="rId24" Type="http://schemas.openxmlformats.org/officeDocument/2006/relationships/image" Target="../media/image29.png"/><Relationship Id="rId5" Type="http://schemas.openxmlformats.org/officeDocument/2006/relationships/oleObject" Target="../embeddings/oleObject2.bin"/><Relationship Id="rId15" Type="http://schemas.openxmlformats.org/officeDocument/2006/relationships/image" Target="../media/image23.png"/><Relationship Id="rId23" Type="http://schemas.openxmlformats.org/officeDocument/2006/relationships/hyperlink" Target="https://www.sas.com/en_us/customers/ministry-of-economy-and-finance-italy.html" TargetMode="External"/><Relationship Id="rId10" Type="http://schemas.openxmlformats.org/officeDocument/2006/relationships/image" Target="../media/image20.svg"/><Relationship Id="rId19"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notesSlide" Target="../notesSlides/notesSlide7.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6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6.emf"/><Relationship Id="rId10" Type="http://schemas.openxmlformats.org/officeDocument/2006/relationships/image" Target="../media/image35.png"/><Relationship Id="rId4" Type="http://schemas.openxmlformats.org/officeDocument/2006/relationships/oleObject" Target="../embeddings/oleObject2.bin"/><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9.jpe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0.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802943C-2A93-C3C5-F205-2E39C69AA0C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5" name="think-cell data - do not delete" hidden="1">
                        <a:extLst>
                          <a:ext uri="{FF2B5EF4-FFF2-40B4-BE49-F238E27FC236}">
                            <a16:creationId xmlns:a16="http://schemas.microsoft.com/office/drawing/2014/main" id="{0802943C-2A93-C3C5-F205-2E39C69AA0C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9168EE-845E-C6B0-2739-CF1D5846DFA9}"/>
              </a:ext>
            </a:extLst>
          </p:cNvPr>
          <p:cNvSpPr>
            <a:spLocks noGrp="1"/>
          </p:cNvSpPr>
          <p:nvPr>
            <p:ph type="title"/>
          </p:nvPr>
        </p:nvSpPr>
        <p:spPr>
          <a:xfrm>
            <a:off x="1252433" y="2367009"/>
            <a:ext cx="16196118" cy="1785104"/>
          </a:xfrm>
        </p:spPr>
        <p:txBody>
          <a:bodyPr vert="horz"/>
          <a:lstStyle/>
          <a:p>
            <a:r>
              <a:rPr lang="en-US" sz="6000" dirty="0"/>
              <a:t>Investigations Management</a:t>
            </a:r>
            <a:br>
              <a:rPr lang="en-US" sz="6000" dirty="0"/>
            </a:br>
            <a:r>
              <a:rPr lang="en-GB" sz="4400" b="0" dirty="0">
                <a:latin typeface="+mn-lt"/>
              </a:rPr>
              <a:t>Improve controls and build trust with a robust AI driven platform</a:t>
            </a:r>
            <a:endParaRPr lang="en-CA" sz="6000" b="0" dirty="0">
              <a:latin typeface="+mn-lt"/>
            </a:endParaRPr>
          </a:p>
        </p:txBody>
      </p:sp>
      <p:sp>
        <p:nvSpPr>
          <p:cNvPr id="6" name="Text Placeholder 5">
            <a:extLst>
              <a:ext uri="{FF2B5EF4-FFF2-40B4-BE49-F238E27FC236}">
                <a16:creationId xmlns:a16="http://schemas.microsoft.com/office/drawing/2014/main" id="{795C8F6E-5088-B761-55A0-3F6074740DD3}"/>
              </a:ext>
            </a:extLst>
          </p:cNvPr>
          <p:cNvSpPr>
            <a:spLocks noGrp="1"/>
          </p:cNvSpPr>
          <p:nvPr>
            <p:ph type="body" sz="quarter" idx="11"/>
          </p:nvPr>
        </p:nvSpPr>
        <p:spPr/>
        <p:txBody>
          <a:bodyPr/>
          <a:lstStyle/>
          <a:p>
            <a:r>
              <a:rPr lang="en-US" dirty="0"/>
              <a:t>Denisa Crețu / Adrian Niga – Channel Account Executive</a:t>
            </a:r>
          </a:p>
        </p:txBody>
      </p:sp>
    </p:spTree>
    <p:custDataLst>
      <p:tags r:id="rId1"/>
    </p:custDataLst>
    <p:extLst>
      <p:ext uri="{BB962C8B-B14F-4D97-AF65-F5344CB8AC3E}">
        <p14:creationId xmlns:p14="http://schemas.microsoft.com/office/powerpoint/2010/main" val="171347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0EF0703-F02A-BACB-2F84-8C2DE48E701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8" name="think-cell data - do not delete" hidden="1">
                        <a:extLst>
                          <a:ext uri="{FF2B5EF4-FFF2-40B4-BE49-F238E27FC236}">
                            <a16:creationId xmlns:a16="http://schemas.microsoft.com/office/drawing/2014/main" id="{40EF0703-F02A-BACB-2F84-8C2DE48E70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628863BF-70A3-790E-13C2-ADEBC753F1DB}"/>
              </a:ext>
            </a:extLst>
          </p:cNvPr>
          <p:cNvCxnSpPr>
            <a:cxnSpLocks/>
          </p:cNvCxnSpPr>
          <p:nvPr/>
        </p:nvCxnSpPr>
        <p:spPr>
          <a:xfrm>
            <a:off x="1082675" y="2697480"/>
            <a:ext cx="6908800" cy="0"/>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A1190DA6-BF44-4A49-D12F-EE3F1601FAD0}"/>
              </a:ext>
            </a:extLst>
          </p:cNvPr>
          <p:cNvSpPr>
            <a:spLocks noGrp="1"/>
          </p:cNvSpPr>
          <p:nvPr>
            <p:ph type="title"/>
          </p:nvPr>
        </p:nvSpPr>
        <p:spPr>
          <a:xfrm>
            <a:off x="1067927" y="4336446"/>
            <a:ext cx="6666374" cy="3804760"/>
          </a:xfrm>
        </p:spPr>
        <p:txBody>
          <a:bodyPr vert="horz" wrap="square" anchor="t" anchorCtr="0">
            <a:spAutoFit/>
          </a:bodyPr>
          <a:lstStyle/>
          <a:p>
            <a:pPr indent="0">
              <a:lnSpc>
                <a:spcPct val="150000"/>
              </a:lnSpc>
            </a:pPr>
            <a:br>
              <a:rPr lang="en-GB" sz="2800" b="0">
                <a:solidFill>
                  <a:schemeClr val="tx1"/>
                </a:solidFill>
                <a:latin typeface="+mn-lt"/>
              </a:rPr>
            </a:br>
            <a:r>
              <a:rPr lang="en-GB" sz="2800" b="0">
                <a:solidFill>
                  <a:schemeClr val="tx1"/>
                </a:solidFill>
                <a:latin typeface="+mn-lt"/>
              </a:rPr>
              <a:t>“The organisation has been trying to achieve this kind of capability for 15 years. We now have the most advanced investigations management solution in the world”</a:t>
            </a:r>
            <a:endParaRPr lang="en-US" sz="1800" b="0">
              <a:latin typeface="Anova" panose="020B0604020202020204" charset="0"/>
              <a:cs typeface="Calibri"/>
            </a:endParaRPr>
          </a:p>
        </p:txBody>
      </p:sp>
      <p:sp>
        <p:nvSpPr>
          <p:cNvPr id="4" name="Title 1">
            <a:extLst>
              <a:ext uri="{FF2B5EF4-FFF2-40B4-BE49-F238E27FC236}">
                <a16:creationId xmlns:a16="http://schemas.microsoft.com/office/drawing/2014/main" id="{8DD76448-3FE4-D9AF-4E5A-418368FFD8BD}"/>
              </a:ext>
            </a:extLst>
          </p:cNvPr>
          <p:cNvSpPr txBox="1">
            <a:spLocks/>
          </p:cNvSpPr>
          <p:nvPr/>
        </p:nvSpPr>
        <p:spPr>
          <a:xfrm>
            <a:off x="1067927" y="1109663"/>
            <a:ext cx="6479541" cy="1218795"/>
          </a:xfrm>
          <a:prstGeom prst="rect">
            <a:avLst/>
          </a:prstGeom>
        </p:spPr>
        <p:txBody>
          <a:bodyPr vert="horz" wrap="square" lIns="0" tIns="0" rIns="0" bIns="0" rtlCol="0" anchor="t" anchorCtr="0">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400"/>
              <a:t>Australian Federal Police (AFP)</a:t>
            </a:r>
          </a:p>
        </p:txBody>
      </p:sp>
      <p:grpSp>
        <p:nvGrpSpPr>
          <p:cNvPr id="9" name="Group 8">
            <a:extLst>
              <a:ext uri="{FF2B5EF4-FFF2-40B4-BE49-F238E27FC236}">
                <a16:creationId xmlns:a16="http://schemas.microsoft.com/office/drawing/2014/main" id="{4395BA31-0C0B-A348-BC19-4D0E65D7A0FF}"/>
              </a:ext>
            </a:extLst>
          </p:cNvPr>
          <p:cNvGrpSpPr/>
          <p:nvPr/>
        </p:nvGrpSpPr>
        <p:grpSpPr>
          <a:xfrm>
            <a:off x="1081682" y="3275330"/>
            <a:ext cx="636925" cy="622966"/>
            <a:chOff x="382693" y="926325"/>
            <a:chExt cx="576262" cy="576262"/>
          </a:xfrm>
        </p:grpSpPr>
        <p:sp>
          <p:nvSpPr>
            <p:cNvPr id="10" name="Freeform: Shape 9">
              <a:extLst>
                <a:ext uri="{FF2B5EF4-FFF2-40B4-BE49-F238E27FC236}">
                  <a16:creationId xmlns:a16="http://schemas.microsoft.com/office/drawing/2014/main" id="{6B150FF5-E0F6-B343-EB23-F75529C40E59}"/>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sp>
          <p:nvSpPr>
            <p:cNvPr id="11" name="Freeform: Shape 10">
              <a:extLst>
                <a:ext uri="{FF2B5EF4-FFF2-40B4-BE49-F238E27FC236}">
                  <a16:creationId xmlns:a16="http://schemas.microsoft.com/office/drawing/2014/main" id="{195FD1FC-2F15-54C6-9A5D-5095BE5384D5}"/>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2" name="Freeform: Shape 11">
              <a:extLst>
                <a:ext uri="{FF2B5EF4-FFF2-40B4-BE49-F238E27FC236}">
                  <a16:creationId xmlns:a16="http://schemas.microsoft.com/office/drawing/2014/main" id="{949AD238-019D-90FA-D095-B7F1238A39C7}"/>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3" name="Freeform: Shape 12">
              <a:extLst>
                <a:ext uri="{FF2B5EF4-FFF2-40B4-BE49-F238E27FC236}">
                  <a16:creationId xmlns:a16="http://schemas.microsoft.com/office/drawing/2014/main" id="{9011CFAE-357B-48EA-80EB-9622218BC881}"/>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grpSp>
      <p:pic>
        <p:nvPicPr>
          <p:cNvPr id="3" name="Picture 2" descr="A group of people walking in a plaza&#10;&#10;Description automatically generated">
            <a:extLst>
              <a:ext uri="{FF2B5EF4-FFF2-40B4-BE49-F238E27FC236}">
                <a16:creationId xmlns:a16="http://schemas.microsoft.com/office/drawing/2014/main" id="{7410C14A-B49A-630E-D92B-F98AA2292F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7633" y="2639947"/>
            <a:ext cx="8766152" cy="5862028"/>
          </a:xfrm>
          <a:prstGeom prst="rect">
            <a:avLst/>
          </a:prstGeom>
        </p:spPr>
      </p:pic>
      <p:grpSp>
        <p:nvGrpSpPr>
          <p:cNvPr id="2" name="Group 1">
            <a:extLst>
              <a:ext uri="{FF2B5EF4-FFF2-40B4-BE49-F238E27FC236}">
                <a16:creationId xmlns:a16="http://schemas.microsoft.com/office/drawing/2014/main" id="{11BC0CDB-A4C7-C5E2-F57C-71342F99C698}"/>
              </a:ext>
            </a:extLst>
          </p:cNvPr>
          <p:cNvGrpSpPr/>
          <p:nvPr/>
        </p:nvGrpSpPr>
        <p:grpSpPr>
          <a:xfrm flipH="1" flipV="1">
            <a:off x="7547468" y="8579356"/>
            <a:ext cx="636925" cy="622966"/>
            <a:chOff x="382693" y="926325"/>
            <a:chExt cx="576262" cy="576262"/>
          </a:xfrm>
        </p:grpSpPr>
        <p:sp>
          <p:nvSpPr>
            <p:cNvPr id="5" name="Freeform: Shape 4">
              <a:extLst>
                <a:ext uri="{FF2B5EF4-FFF2-40B4-BE49-F238E27FC236}">
                  <a16:creationId xmlns:a16="http://schemas.microsoft.com/office/drawing/2014/main" id="{26ABFB16-B78E-A7AD-0D9F-DA33FF2ED72E}"/>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sp>
          <p:nvSpPr>
            <p:cNvPr id="6" name="Freeform: Shape 5">
              <a:extLst>
                <a:ext uri="{FF2B5EF4-FFF2-40B4-BE49-F238E27FC236}">
                  <a16:creationId xmlns:a16="http://schemas.microsoft.com/office/drawing/2014/main" id="{59C776F9-8688-29BC-3B2A-4D89CF53A386}"/>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7" name="Freeform: Shape 6">
              <a:extLst>
                <a:ext uri="{FF2B5EF4-FFF2-40B4-BE49-F238E27FC236}">
                  <a16:creationId xmlns:a16="http://schemas.microsoft.com/office/drawing/2014/main" id="{327F0749-2293-6211-6C9C-3EE7810D0B76}"/>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5" name="Freeform: Shape 14">
              <a:extLst>
                <a:ext uri="{FF2B5EF4-FFF2-40B4-BE49-F238E27FC236}">
                  <a16:creationId xmlns:a16="http://schemas.microsoft.com/office/drawing/2014/main" id="{B63FEEAE-9655-5183-22CB-012605D2147D}"/>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grpSp>
    </p:spTree>
    <p:custDataLst>
      <p:tags r:id="rId1"/>
    </p:custDataLst>
    <p:extLst>
      <p:ext uri="{BB962C8B-B14F-4D97-AF65-F5344CB8AC3E}">
        <p14:creationId xmlns:p14="http://schemas.microsoft.com/office/powerpoint/2010/main" val="376960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786205F-187D-09AB-23D9-26722E65225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9" name="think-cell data - do not delete" hidden="1">
                        <a:extLst>
                          <a:ext uri="{FF2B5EF4-FFF2-40B4-BE49-F238E27FC236}">
                            <a16:creationId xmlns:a16="http://schemas.microsoft.com/office/drawing/2014/main" id="{C786205F-187D-09AB-23D9-26722E6522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CF9986D2-85E9-846F-E376-62C6B7792421}"/>
              </a:ext>
            </a:extLst>
          </p:cNvPr>
          <p:cNvCxnSpPr>
            <a:cxnSpLocks/>
            <a:endCxn id="24" idx="0"/>
          </p:cNvCxnSpPr>
          <p:nvPr/>
        </p:nvCxnSpPr>
        <p:spPr>
          <a:xfrm>
            <a:off x="8743386" y="4328160"/>
            <a:ext cx="0" cy="3992157"/>
          </a:xfrm>
          <a:prstGeom prst="line">
            <a:avLst/>
          </a:prstGeom>
          <a:ln w="6350" cap="rnd">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7AFF4-3195-8140-92EC-8013DAD7FDC9}"/>
              </a:ext>
            </a:extLst>
          </p:cNvPr>
          <p:cNvSpPr txBox="1"/>
          <p:nvPr/>
        </p:nvSpPr>
        <p:spPr>
          <a:xfrm>
            <a:off x="9434821" y="5262763"/>
            <a:ext cx="7837182" cy="4154984"/>
          </a:xfrm>
          <a:prstGeom prst="rect">
            <a:avLst/>
          </a:prstGeom>
          <a:noFill/>
        </p:spPr>
        <p:txBody>
          <a:bodyPr wrap="square" lIns="0" tIns="0" rIns="0" bIns="0" rtlCol="0" anchor="t" anchorCtr="0">
            <a:spAutoFit/>
          </a:bodyPr>
          <a:lstStyle/>
          <a:p>
            <a:pPr defTabSz="1371600">
              <a:defRPr/>
            </a:pPr>
            <a:r>
              <a:rPr lang="en-GB" sz="3000"/>
              <a:t>Investigate and quickly implement measures to prevent future loss</a:t>
            </a:r>
            <a:br>
              <a:rPr lang="en-GB" sz="3000"/>
            </a:br>
            <a:endParaRPr lang="en-GB" sz="3000"/>
          </a:p>
          <a:p>
            <a:pPr defTabSz="1371600">
              <a:defRPr/>
            </a:pPr>
            <a:r>
              <a:rPr lang="en-GB" sz="3000"/>
              <a:t>Focus on cases with a higher probability of fraud</a:t>
            </a:r>
            <a:br>
              <a:rPr lang="en-GB" sz="3000"/>
            </a:br>
            <a:endParaRPr lang="en-GB" sz="3000"/>
          </a:p>
          <a:p>
            <a:pPr defTabSz="1371600">
              <a:defRPr/>
            </a:pPr>
            <a:r>
              <a:rPr lang="en-GB" sz="3000"/>
              <a:t>Automate the process of coordinating, researching and tracking information about incidents</a:t>
            </a:r>
            <a:endParaRPr lang="en-US"/>
          </a:p>
        </p:txBody>
      </p:sp>
      <p:sp>
        <p:nvSpPr>
          <p:cNvPr id="30" name="TextBox 29">
            <a:extLst>
              <a:ext uri="{FF2B5EF4-FFF2-40B4-BE49-F238E27FC236}">
                <a16:creationId xmlns:a16="http://schemas.microsoft.com/office/drawing/2014/main" id="{3802CFF9-E924-4E5A-AAED-5926B7F41F20}"/>
              </a:ext>
            </a:extLst>
          </p:cNvPr>
          <p:cNvSpPr txBox="1"/>
          <p:nvPr/>
        </p:nvSpPr>
        <p:spPr>
          <a:xfrm>
            <a:off x="9376508" y="4554261"/>
            <a:ext cx="8074660" cy="615553"/>
          </a:xfrm>
          <a:prstGeom prst="rect">
            <a:avLst/>
          </a:prstGeom>
          <a:noFill/>
        </p:spPr>
        <p:txBody>
          <a:bodyPr wrap="square" lIns="0" tIns="0" rIns="0" bIns="0" rtlCol="0" anchor="ctr">
            <a:spAutoFit/>
          </a:bodyPr>
          <a:lstStyle/>
          <a:p>
            <a:pPr>
              <a:defRPr/>
            </a:pPr>
            <a:r>
              <a:rPr lang="en-US" sz="4000">
                <a:solidFill>
                  <a:srgbClr val="0766D1"/>
                </a:solidFill>
                <a:latin typeface="Anova" panose="020B0503020203020204" pitchFamily="34" charset="0"/>
              </a:rPr>
              <a:t>Our capabilities</a:t>
            </a:r>
          </a:p>
        </p:txBody>
      </p:sp>
      <p:sp>
        <p:nvSpPr>
          <p:cNvPr id="10" name="Rectangle 9">
            <a:extLst>
              <a:ext uri="{FF2B5EF4-FFF2-40B4-BE49-F238E27FC236}">
                <a16:creationId xmlns:a16="http://schemas.microsoft.com/office/drawing/2014/main" id="{81F0D570-D5AA-E08F-31CC-3B091F68CA40}"/>
              </a:ext>
            </a:extLst>
          </p:cNvPr>
          <p:cNvSpPr/>
          <p:nvPr/>
        </p:nvSpPr>
        <p:spPr>
          <a:xfrm>
            <a:off x="0" y="6375"/>
            <a:ext cx="18288000" cy="40580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12" name="Title 5">
            <a:extLst>
              <a:ext uri="{FF2B5EF4-FFF2-40B4-BE49-F238E27FC236}">
                <a16:creationId xmlns:a16="http://schemas.microsoft.com/office/drawing/2014/main" id="{2E3D17ED-BC75-EB08-6BDA-72C4B41F8E60}"/>
              </a:ext>
            </a:extLst>
          </p:cNvPr>
          <p:cNvSpPr>
            <a:spLocks noGrp="1"/>
          </p:cNvSpPr>
          <p:nvPr>
            <p:ph type="title"/>
          </p:nvPr>
        </p:nvSpPr>
        <p:spPr>
          <a:xfrm>
            <a:off x="979383" y="1063650"/>
            <a:ext cx="7351818" cy="2468932"/>
          </a:xfrm>
        </p:spPr>
        <p:txBody>
          <a:bodyPr vert="horz" anchor="ctr">
            <a:normAutofit/>
          </a:bodyPr>
          <a:lstStyle/>
          <a:p>
            <a:r>
              <a:rPr lang="en-GB" sz="5400" kern="0">
                <a:ea typeface="+mn-lt"/>
                <a:cs typeface="+mn-lt"/>
              </a:rPr>
              <a:t>Proactively manage risk to prevent loss</a:t>
            </a:r>
            <a:endParaRPr lang="en-US" sz="2700" b="0">
              <a:solidFill>
                <a:schemeClr val="bg2"/>
              </a:solidFill>
              <a:latin typeface="+mn-lt"/>
            </a:endParaRPr>
          </a:p>
        </p:txBody>
      </p:sp>
      <p:sp>
        <p:nvSpPr>
          <p:cNvPr id="13" name="Text Placeholder 28">
            <a:extLst>
              <a:ext uri="{FF2B5EF4-FFF2-40B4-BE49-F238E27FC236}">
                <a16:creationId xmlns:a16="http://schemas.microsoft.com/office/drawing/2014/main" id="{75289B01-E42F-03DB-A987-5BEAC3836109}"/>
              </a:ext>
            </a:extLst>
          </p:cNvPr>
          <p:cNvSpPr>
            <a:spLocks noGrp="1"/>
          </p:cNvSpPr>
          <p:nvPr>
            <p:ph type="body" sz="quarter" idx="10"/>
          </p:nvPr>
        </p:nvSpPr>
        <p:spPr>
          <a:xfrm>
            <a:off x="9376510" y="1066801"/>
            <a:ext cx="8157052" cy="2465782"/>
          </a:xfrm>
        </p:spPr>
        <p:txBody>
          <a:bodyPr vert="horz" wrap="square" lIns="0" tIns="0" rIns="0" bIns="0" rtlCol="0" anchor="ctr">
            <a:normAutofit/>
          </a:bodyPr>
          <a:lstStyle/>
          <a:p>
            <a:r>
              <a:rPr lang="en-GB" sz="3200">
                <a:solidFill>
                  <a:schemeClr val="tx1"/>
                </a:solidFill>
              </a:rPr>
              <a:t>Use AI to automate the process of coordinating, researching, and tracking incident related information</a:t>
            </a:r>
            <a:endParaRPr lang="en-US" sz="3200">
              <a:solidFill>
                <a:schemeClr val="tx1"/>
              </a:solidFill>
            </a:endParaRPr>
          </a:p>
        </p:txBody>
      </p:sp>
      <p:cxnSp>
        <p:nvCxnSpPr>
          <p:cNvPr id="16" name="Straight Connector 15">
            <a:extLst>
              <a:ext uri="{FF2B5EF4-FFF2-40B4-BE49-F238E27FC236}">
                <a16:creationId xmlns:a16="http://schemas.microsoft.com/office/drawing/2014/main" id="{01100BDE-A1A5-BCCE-8AE0-93A2A03C4619}"/>
              </a:ext>
            </a:extLst>
          </p:cNvPr>
          <p:cNvCxnSpPr>
            <a:cxnSpLocks/>
          </p:cNvCxnSpPr>
          <p:nvPr/>
        </p:nvCxnSpPr>
        <p:spPr>
          <a:xfrm>
            <a:off x="8743384" y="1066801"/>
            <a:ext cx="0" cy="2444750"/>
          </a:xfrm>
          <a:prstGeom prst="line">
            <a:avLst/>
          </a:prstGeom>
          <a:ln w="25400" cap="rnd">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587503E-FBA6-A38D-6457-B5559FFA01A6}"/>
              </a:ext>
            </a:extLst>
          </p:cNvPr>
          <p:cNvSpPr/>
          <p:nvPr/>
        </p:nvSpPr>
        <p:spPr>
          <a:xfrm flipV="1">
            <a:off x="8647005" y="5396776"/>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24" name="Rectangle 23">
            <a:extLst>
              <a:ext uri="{FF2B5EF4-FFF2-40B4-BE49-F238E27FC236}">
                <a16:creationId xmlns:a16="http://schemas.microsoft.com/office/drawing/2014/main" id="{8EC1CCC5-785E-17FE-F0C6-C520817B612C}"/>
              </a:ext>
            </a:extLst>
          </p:cNvPr>
          <p:cNvSpPr/>
          <p:nvPr/>
        </p:nvSpPr>
        <p:spPr>
          <a:xfrm flipV="1">
            <a:off x="8647005" y="8127555"/>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3" name="Rectangle 2">
            <a:extLst>
              <a:ext uri="{FF2B5EF4-FFF2-40B4-BE49-F238E27FC236}">
                <a16:creationId xmlns:a16="http://schemas.microsoft.com/office/drawing/2014/main" id="{717FA701-8921-ED10-75BB-E6FE59566AB0}"/>
              </a:ext>
            </a:extLst>
          </p:cNvPr>
          <p:cNvSpPr/>
          <p:nvPr/>
        </p:nvSpPr>
        <p:spPr>
          <a:xfrm flipV="1">
            <a:off x="8660418" y="6810356"/>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pic>
        <p:nvPicPr>
          <p:cNvPr id="4" name="Picture 3">
            <a:extLst>
              <a:ext uri="{FF2B5EF4-FFF2-40B4-BE49-F238E27FC236}">
                <a16:creationId xmlns:a16="http://schemas.microsoft.com/office/drawing/2014/main" id="{95D516FB-C643-BE49-A42B-AC18B922CA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85" y="4328160"/>
            <a:ext cx="8647409" cy="5381514"/>
          </a:xfrm>
          <a:prstGeom prst="rect">
            <a:avLst/>
          </a:prstGeom>
        </p:spPr>
      </p:pic>
      <p:pic>
        <p:nvPicPr>
          <p:cNvPr id="6" name="Picture 5">
            <a:extLst>
              <a:ext uri="{FF2B5EF4-FFF2-40B4-BE49-F238E27FC236}">
                <a16:creationId xmlns:a16="http://schemas.microsoft.com/office/drawing/2014/main" id="{7383C43F-1EAB-4563-8432-241FB6549396}"/>
              </a:ext>
            </a:extLst>
          </p:cNvPr>
          <p:cNvPicPr>
            <a:picLocks noChangeAspect="1"/>
          </p:cNvPicPr>
          <p:nvPr/>
        </p:nvPicPr>
        <p:blipFill>
          <a:blip r:embed="rId8"/>
          <a:stretch>
            <a:fillRect/>
          </a:stretch>
        </p:blipFill>
        <p:spPr>
          <a:xfrm>
            <a:off x="786147" y="4670067"/>
            <a:ext cx="7240676" cy="4072880"/>
          </a:xfrm>
          <a:prstGeom prst="rect">
            <a:avLst/>
          </a:prstGeom>
        </p:spPr>
      </p:pic>
    </p:spTree>
    <p:custDataLst>
      <p:tags r:id="rId1"/>
    </p:custDataLst>
    <p:extLst>
      <p:ext uri="{BB962C8B-B14F-4D97-AF65-F5344CB8AC3E}">
        <p14:creationId xmlns:p14="http://schemas.microsoft.com/office/powerpoint/2010/main" val="170037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786205F-187D-09AB-23D9-26722E65225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9" name="think-cell data - do not delete" hidden="1">
                        <a:extLst>
                          <a:ext uri="{FF2B5EF4-FFF2-40B4-BE49-F238E27FC236}">
                            <a16:creationId xmlns:a16="http://schemas.microsoft.com/office/drawing/2014/main" id="{C786205F-187D-09AB-23D9-26722E6522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CF9986D2-85E9-846F-E376-62C6B7792421}"/>
              </a:ext>
            </a:extLst>
          </p:cNvPr>
          <p:cNvCxnSpPr>
            <a:cxnSpLocks/>
            <a:endCxn id="24" idx="2"/>
          </p:cNvCxnSpPr>
          <p:nvPr/>
        </p:nvCxnSpPr>
        <p:spPr>
          <a:xfrm>
            <a:off x="8743386" y="4328160"/>
            <a:ext cx="0" cy="2073176"/>
          </a:xfrm>
          <a:prstGeom prst="line">
            <a:avLst/>
          </a:prstGeom>
          <a:ln w="6350" cap="rnd">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1F0D570-D5AA-E08F-31CC-3B091F68CA40}"/>
              </a:ext>
            </a:extLst>
          </p:cNvPr>
          <p:cNvSpPr/>
          <p:nvPr/>
        </p:nvSpPr>
        <p:spPr>
          <a:xfrm>
            <a:off x="0" y="1"/>
            <a:ext cx="18288000" cy="40580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12" name="Title 5">
            <a:extLst>
              <a:ext uri="{FF2B5EF4-FFF2-40B4-BE49-F238E27FC236}">
                <a16:creationId xmlns:a16="http://schemas.microsoft.com/office/drawing/2014/main" id="{2E3D17ED-BC75-EB08-6BDA-72C4B41F8E60}"/>
              </a:ext>
            </a:extLst>
          </p:cNvPr>
          <p:cNvSpPr>
            <a:spLocks noGrp="1"/>
          </p:cNvSpPr>
          <p:nvPr>
            <p:ph type="title"/>
          </p:nvPr>
        </p:nvSpPr>
        <p:spPr>
          <a:xfrm>
            <a:off x="979383" y="1063650"/>
            <a:ext cx="7351818" cy="2468932"/>
          </a:xfrm>
        </p:spPr>
        <p:txBody>
          <a:bodyPr vert="horz" anchor="ctr">
            <a:normAutofit/>
          </a:bodyPr>
          <a:lstStyle/>
          <a:p>
            <a:pPr defTabSz="1028674">
              <a:defRPr/>
            </a:pPr>
            <a:r>
              <a:rPr lang="en-GB" sz="6000" kern="0"/>
              <a:t>Deliver more transparency to stakeholders</a:t>
            </a:r>
          </a:p>
        </p:txBody>
      </p:sp>
      <p:sp>
        <p:nvSpPr>
          <p:cNvPr id="13" name="Text Placeholder 28">
            <a:extLst>
              <a:ext uri="{FF2B5EF4-FFF2-40B4-BE49-F238E27FC236}">
                <a16:creationId xmlns:a16="http://schemas.microsoft.com/office/drawing/2014/main" id="{75289B01-E42F-03DB-A987-5BEAC3836109}"/>
              </a:ext>
            </a:extLst>
          </p:cNvPr>
          <p:cNvSpPr>
            <a:spLocks noGrp="1"/>
          </p:cNvSpPr>
          <p:nvPr>
            <p:ph type="body" sz="quarter" idx="10"/>
          </p:nvPr>
        </p:nvSpPr>
        <p:spPr>
          <a:xfrm>
            <a:off x="9376510" y="1066801"/>
            <a:ext cx="8157052" cy="2465782"/>
          </a:xfrm>
        </p:spPr>
        <p:txBody>
          <a:bodyPr wrap="square" anchor="ctr">
            <a:normAutofit/>
          </a:bodyPr>
          <a:lstStyle/>
          <a:p>
            <a:r>
              <a:rPr lang="en-GB" sz="3600">
                <a:solidFill>
                  <a:schemeClr val="tx1"/>
                </a:solidFill>
              </a:rPr>
              <a:t>Use AI to automate the process of coordinating, researching, and tracking incident related information</a:t>
            </a:r>
            <a:endParaRPr lang="en-US" sz="3600">
              <a:solidFill>
                <a:schemeClr val="tx1"/>
              </a:solidFill>
            </a:endParaRPr>
          </a:p>
        </p:txBody>
      </p:sp>
      <p:cxnSp>
        <p:nvCxnSpPr>
          <p:cNvPr id="16" name="Straight Connector 15">
            <a:extLst>
              <a:ext uri="{FF2B5EF4-FFF2-40B4-BE49-F238E27FC236}">
                <a16:creationId xmlns:a16="http://schemas.microsoft.com/office/drawing/2014/main" id="{01100BDE-A1A5-BCCE-8AE0-93A2A03C4619}"/>
              </a:ext>
            </a:extLst>
          </p:cNvPr>
          <p:cNvCxnSpPr>
            <a:cxnSpLocks/>
          </p:cNvCxnSpPr>
          <p:nvPr/>
        </p:nvCxnSpPr>
        <p:spPr>
          <a:xfrm>
            <a:off x="8743384" y="1066801"/>
            <a:ext cx="0" cy="2444750"/>
          </a:xfrm>
          <a:prstGeom prst="line">
            <a:avLst/>
          </a:prstGeom>
          <a:ln w="25400" cap="rnd">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7048D5-116F-8E0F-464B-0E446B2B9815}"/>
              </a:ext>
            </a:extLst>
          </p:cNvPr>
          <p:cNvSpPr txBox="1"/>
          <p:nvPr/>
        </p:nvSpPr>
        <p:spPr>
          <a:xfrm>
            <a:off x="9434820" y="5805218"/>
            <a:ext cx="7837180" cy="1969770"/>
          </a:xfrm>
          <a:prstGeom prst="rect">
            <a:avLst/>
          </a:prstGeom>
          <a:noFill/>
        </p:spPr>
        <p:txBody>
          <a:bodyPr wrap="square" lIns="0" tIns="0" rIns="0" bIns="0" rtlCol="0" anchor="t" anchorCtr="0">
            <a:spAutoFit/>
          </a:bodyPr>
          <a:lstStyle>
            <a:defPPr>
              <a:defRPr lang="en-US"/>
            </a:defPPr>
            <a:lvl1pPr defTabSz="1371600">
              <a:defRPr sz="3000"/>
            </a:lvl1pPr>
          </a:lstStyle>
          <a:p>
            <a:r>
              <a:rPr lang="en-GB" sz="3200"/>
              <a:t>Clear visibility into the inputs and outputs of the case breaks down silos between teams and gives decision-makers confidence in the results</a:t>
            </a:r>
            <a:endParaRPr lang="en-US"/>
          </a:p>
        </p:txBody>
      </p:sp>
      <p:sp>
        <p:nvSpPr>
          <p:cNvPr id="24" name="Rectangle 23">
            <a:extLst>
              <a:ext uri="{FF2B5EF4-FFF2-40B4-BE49-F238E27FC236}">
                <a16:creationId xmlns:a16="http://schemas.microsoft.com/office/drawing/2014/main" id="{8EC1CCC5-785E-17FE-F0C6-C520817B612C}"/>
              </a:ext>
            </a:extLst>
          </p:cNvPr>
          <p:cNvSpPr/>
          <p:nvPr/>
        </p:nvSpPr>
        <p:spPr>
          <a:xfrm flipV="1">
            <a:off x="8647005" y="6401336"/>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pic>
        <p:nvPicPr>
          <p:cNvPr id="2" name="Picture 1">
            <a:extLst>
              <a:ext uri="{FF2B5EF4-FFF2-40B4-BE49-F238E27FC236}">
                <a16:creationId xmlns:a16="http://schemas.microsoft.com/office/drawing/2014/main" id="{89BB51EE-985D-E016-6A33-A4C14E38104C}"/>
              </a:ext>
            </a:extLst>
          </p:cNvPr>
          <p:cNvPicPr>
            <a:picLocks noChangeAspect="1"/>
          </p:cNvPicPr>
          <p:nvPr/>
        </p:nvPicPr>
        <p:blipFill rotWithShape="1">
          <a:blip r:embed="rId7">
            <a:extLst>
              <a:ext uri="{28A0092B-C50C-407E-A947-70E740481C1C}">
                <a14:useLocalDpi xmlns:a14="http://schemas.microsoft.com/office/drawing/2010/main" val="0"/>
              </a:ext>
            </a:extLst>
          </a:blip>
          <a:srcRect l="245" t="1564" r="-245" b="9586"/>
          <a:stretch/>
        </p:blipFill>
        <p:spPr>
          <a:xfrm>
            <a:off x="1016001" y="4747578"/>
            <a:ext cx="7039647" cy="4349616"/>
          </a:xfrm>
          <a:custGeom>
            <a:avLst/>
            <a:gdLst>
              <a:gd name="connsiteX0" fmla="*/ 254409 w 7042150"/>
              <a:gd name="connsiteY0" fmla="*/ 0 h 4349616"/>
              <a:gd name="connsiteX1" fmla="*/ 6787741 w 7042150"/>
              <a:gd name="connsiteY1" fmla="*/ 0 h 4349616"/>
              <a:gd name="connsiteX2" fmla="*/ 7042150 w 7042150"/>
              <a:gd name="connsiteY2" fmla="*/ 254409 h 4349616"/>
              <a:gd name="connsiteX3" fmla="*/ 7042150 w 7042150"/>
              <a:gd name="connsiteY3" fmla="*/ 4095207 h 4349616"/>
              <a:gd name="connsiteX4" fmla="*/ 6787741 w 7042150"/>
              <a:gd name="connsiteY4" fmla="*/ 4349616 h 4349616"/>
              <a:gd name="connsiteX5" fmla="*/ 254409 w 7042150"/>
              <a:gd name="connsiteY5" fmla="*/ 4349616 h 4349616"/>
              <a:gd name="connsiteX6" fmla="*/ 0 w 7042150"/>
              <a:gd name="connsiteY6" fmla="*/ 4095207 h 4349616"/>
              <a:gd name="connsiteX7" fmla="*/ 0 w 7042150"/>
              <a:gd name="connsiteY7" fmla="*/ 254409 h 4349616"/>
              <a:gd name="connsiteX8" fmla="*/ 254409 w 7042150"/>
              <a:gd name="connsiteY8" fmla="*/ 0 h 43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2150" h="4349616">
                <a:moveTo>
                  <a:pt x="254409" y="0"/>
                </a:moveTo>
                <a:lnTo>
                  <a:pt x="6787741" y="0"/>
                </a:lnTo>
                <a:cubicBezTo>
                  <a:pt x="6928247" y="0"/>
                  <a:pt x="7042150" y="113903"/>
                  <a:pt x="7042150" y="254409"/>
                </a:cubicBezTo>
                <a:lnTo>
                  <a:pt x="7042150" y="4095207"/>
                </a:lnTo>
                <a:cubicBezTo>
                  <a:pt x="7042150" y="4235713"/>
                  <a:pt x="6928247" y="4349616"/>
                  <a:pt x="6787741" y="4349616"/>
                </a:cubicBezTo>
                <a:lnTo>
                  <a:pt x="254409" y="4349616"/>
                </a:lnTo>
                <a:cubicBezTo>
                  <a:pt x="113903" y="4349616"/>
                  <a:pt x="0" y="4235713"/>
                  <a:pt x="0" y="4095207"/>
                </a:cubicBezTo>
                <a:lnTo>
                  <a:pt x="0" y="254409"/>
                </a:lnTo>
                <a:cubicBezTo>
                  <a:pt x="0" y="113903"/>
                  <a:pt x="113903" y="0"/>
                  <a:pt x="254409" y="0"/>
                </a:cubicBezTo>
                <a:close/>
              </a:path>
            </a:pathLst>
          </a:custGeom>
        </p:spPr>
      </p:pic>
      <p:sp>
        <p:nvSpPr>
          <p:cNvPr id="3" name="Rectangle: Rounded Corners 2">
            <a:extLst>
              <a:ext uri="{FF2B5EF4-FFF2-40B4-BE49-F238E27FC236}">
                <a16:creationId xmlns:a16="http://schemas.microsoft.com/office/drawing/2014/main" id="{69C217A7-5850-3D98-620E-6264EE31A693}"/>
              </a:ext>
            </a:extLst>
          </p:cNvPr>
          <p:cNvSpPr/>
          <p:nvPr/>
        </p:nvSpPr>
        <p:spPr>
          <a:xfrm>
            <a:off x="2966593" y="8971040"/>
            <a:ext cx="3176694" cy="25230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Tree>
    <p:custDataLst>
      <p:tags r:id="rId1"/>
    </p:custDataLst>
    <p:extLst>
      <p:ext uri="{BB962C8B-B14F-4D97-AF65-F5344CB8AC3E}">
        <p14:creationId xmlns:p14="http://schemas.microsoft.com/office/powerpoint/2010/main" val="194659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786205F-187D-09AB-23D9-26722E65225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9" name="think-cell data - do not delete" hidden="1">
                        <a:extLst>
                          <a:ext uri="{FF2B5EF4-FFF2-40B4-BE49-F238E27FC236}">
                            <a16:creationId xmlns:a16="http://schemas.microsoft.com/office/drawing/2014/main" id="{C786205F-187D-09AB-23D9-26722E6522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CF9986D2-85E9-846F-E376-62C6B7792421}"/>
              </a:ext>
            </a:extLst>
          </p:cNvPr>
          <p:cNvCxnSpPr>
            <a:cxnSpLocks/>
            <a:endCxn id="24" idx="2"/>
          </p:cNvCxnSpPr>
          <p:nvPr/>
        </p:nvCxnSpPr>
        <p:spPr>
          <a:xfrm>
            <a:off x="8757795" y="4393445"/>
            <a:ext cx="0" cy="3519708"/>
          </a:xfrm>
          <a:prstGeom prst="line">
            <a:avLst/>
          </a:prstGeom>
          <a:ln w="6350" cap="rnd">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7AFF4-3195-8140-92EC-8013DAD7FDC9}"/>
              </a:ext>
            </a:extLst>
          </p:cNvPr>
          <p:cNvSpPr txBox="1"/>
          <p:nvPr/>
        </p:nvSpPr>
        <p:spPr>
          <a:xfrm>
            <a:off x="9376508" y="5966594"/>
            <a:ext cx="7837182" cy="2769989"/>
          </a:xfrm>
          <a:prstGeom prst="rect">
            <a:avLst/>
          </a:prstGeom>
          <a:noFill/>
        </p:spPr>
        <p:txBody>
          <a:bodyPr wrap="square" lIns="0" tIns="0" rIns="0" bIns="0" rtlCol="0" anchor="t" anchorCtr="0">
            <a:spAutoFit/>
          </a:bodyPr>
          <a:lstStyle/>
          <a:p>
            <a:pPr defTabSz="1371600">
              <a:defRPr/>
            </a:pPr>
            <a:r>
              <a:rPr lang="en-GB" sz="3000"/>
              <a:t>Give stakeholders greater trust in the process</a:t>
            </a:r>
          </a:p>
          <a:p>
            <a:pPr defTabSz="1371600">
              <a:defRPr/>
            </a:pPr>
            <a:r>
              <a:rPr lang="en-GB" sz="3000"/>
              <a:t>and decisions</a:t>
            </a:r>
          </a:p>
          <a:p>
            <a:pPr defTabSz="1371600">
              <a:defRPr/>
            </a:pPr>
            <a:endParaRPr lang="en-GB" sz="3000"/>
          </a:p>
          <a:p>
            <a:pPr defTabSz="1371600">
              <a:defRPr/>
            </a:pPr>
            <a:endParaRPr lang="en-GB" sz="3000"/>
          </a:p>
          <a:p>
            <a:pPr defTabSz="1371600">
              <a:defRPr/>
            </a:pPr>
            <a:r>
              <a:rPr lang="en-GB" sz="3000"/>
              <a:t>Increase decision-maker confidence in the</a:t>
            </a:r>
          </a:p>
          <a:p>
            <a:pPr defTabSz="1371600">
              <a:defRPr/>
            </a:pPr>
            <a:r>
              <a:rPr lang="en-GB" sz="3000"/>
              <a:t>results</a:t>
            </a:r>
            <a:endParaRPr lang="en-US" sz="3000"/>
          </a:p>
        </p:txBody>
      </p:sp>
      <p:sp>
        <p:nvSpPr>
          <p:cNvPr id="30" name="TextBox 29">
            <a:extLst>
              <a:ext uri="{FF2B5EF4-FFF2-40B4-BE49-F238E27FC236}">
                <a16:creationId xmlns:a16="http://schemas.microsoft.com/office/drawing/2014/main" id="{3802CFF9-E924-4E5A-AAED-5926B7F41F20}"/>
              </a:ext>
            </a:extLst>
          </p:cNvPr>
          <p:cNvSpPr txBox="1"/>
          <p:nvPr/>
        </p:nvSpPr>
        <p:spPr>
          <a:xfrm>
            <a:off x="9376508" y="4670991"/>
            <a:ext cx="8074660" cy="615553"/>
          </a:xfrm>
          <a:prstGeom prst="rect">
            <a:avLst/>
          </a:prstGeom>
          <a:noFill/>
        </p:spPr>
        <p:txBody>
          <a:bodyPr wrap="square" lIns="0" tIns="0" rIns="0" bIns="0" rtlCol="0" anchor="ctr">
            <a:spAutoFit/>
          </a:bodyPr>
          <a:lstStyle/>
          <a:p>
            <a:pPr>
              <a:defRPr/>
            </a:pPr>
            <a:r>
              <a:rPr lang="en-US" sz="4000">
                <a:solidFill>
                  <a:srgbClr val="0766D1"/>
                </a:solidFill>
                <a:latin typeface="Anova" panose="020B0503020203020204" pitchFamily="34" charset="0"/>
              </a:rPr>
              <a:t>Our capabilities</a:t>
            </a:r>
          </a:p>
        </p:txBody>
      </p:sp>
      <p:sp>
        <p:nvSpPr>
          <p:cNvPr id="10" name="Rectangle 9">
            <a:extLst>
              <a:ext uri="{FF2B5EF4-FFF2-40B4-BE49-F238E27FC236}">
                <a16:creationId xmlns:a16="http://schemas.microsoft.com/office/drawing/2014/main" id="{81F0D570-D5AA-E08F-31CC-3B091F68CA40}"/>
              </a:ext>
            </a:extLst>
          </p:cNvPr>
          <p:cNvSpPr/>
          <p:nvPr/>
        </p:nvSpPr>
        <p:spPr>
          <a:xfrm>
            <a:off x="0" y="1"/>
            <a:ext cx="18288000" cy="40580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12" name="Title 5">
            <a:extLst>
              <a:ext uri="{FF2B5EF4-FFF2-40B4-BE49-F238E27FC236}">
                <a16:creationId xmlns:a16="http://schemas.microsoft.com/office/drawing/2014/main" id="{2E3D17ED-BC75-EB08-6BDA-72C4B41F8E60}"/>
              </a:ext>
            </a:extLst>
          </p:cNvPr>
          <p:cNvSpPr>
            <a:spLocks noGrp="1"/>
          </p:cNvSpPr>
          <p:nvPr>
            <p:ph type="title"/>
          </p:nvPr>
        </p:nvSpPr>
        <p:spPr>
          <a:xfrm>
            <a:off x="979383" y="1063650"/>
            <a:ext cx="7351818" cy="2468932"/>
          </a:xfrm>
        </p:spPr>
        <p:txBody>
          <a:bodyPr vert="horz" anchor="ctr">
            <a:normAutofit/>
          </a:bodyPr>
          <a:lstStyle/>
          <a:p>
            <a:r>
              <a:rPr lang="en-GB" sz="5400" kern="0"/>
              <a:t>Deliver more transparency to stakeholders</a:t>
            </a:r>
            <a:endParaRPr lang="en-US" sz="5300"/>
          </a:p>
        </p:txBody>
      </p:sp>
      <p:sp>
        <p:nvSpPr>
          <p:cNvPr id="13" name="Text Placeholder 28">
            <a:extLst>
              <a:ext uri="{FF2B5EF4-FFF2-40B4-BE49-F238E27FC236}">
                <a16:creationId xmlns:a16="http://schemas.microsoft.com/office/drawing/2014/main" id="{75289B01-E42F-03DB-A987-5BEAC3836109}"/>
              </a:ext>
            </a:extLst>
          </p:cNvPr>
          <p:cNvSpPr>
            <a:spLocks noGrp="1"/>
          </p:cNvSpPr>
          <p:nvPr>
            <p:ph type="body" sz="quarter" idx="10"/>
          </p:nvPr>
        </p:nvSpPr>
        <p:spPr>
          <a:xfrm>
            <a:off x="9376510" y="1066801"/>
            <a:ext cx="8157052" cy="2465782"/>
          </a:xfrm>
        </p:spPr>
        <p:txBody>
          <a:bodyPr wrap="square" anchor="ctr">
            <a:normAutofit/>
          </a:bodyPr>
          <a:lstStyle/>
          <a:p>
            <a:r>
              <a:rPr lang="en-GB" sz="2800">
                <a:solidFill>
                  <a:schemeClr val="tx1"/>
                </a:solidFill>
              </a:rPr>
              <a:t>Use AI to automate the process of coordinating, researching, and tracking incident related information</a:t>
            </a:r>
            <a:endParaRPr lang="en-US" sz="2800">
              <a:solidFill>
                <a:schemeClr val="tx1"/>
              </a:solidFill>
            </a:endParaRPr>
          </a:p>
        </p:txBody>
      </p:sp>
      <p:cxnSp>
        <p:nvCxnSpPr>
          <p:cNvPr id="16" name="Straight Connector 15">
            <a:extLst>
              <a:ext uri="{FF2B5EF4-FFF2-40B4-BE49-F238E27FC236}">
                <a16:creationId xmlns:a16="http://schemas.microsoft.com/office/drawing/2014/main" id="{01100BDE-A1A5-BCCE-8AE0-93A2A03C4619}"/>
              </a:ext>
            </a:extLst>
          </p:cNvPr>
          <p:cNvCxnSpPr>
            <a:cxnSpLocks/>
          </p:cNvCxnSpPr>
          <p:nvPr/>
        </p:nvCxnSpPr>
        <p:spPr>
          <a:xfrm>
            <a:off x="8743384" y="1066801"/>
            <a:ext cx="0" cy="2444750"/>
          </a:xfrm>
          <a:prstGeom prst="line">
            <a:avLst/>
          </a:prstGeom>
          <a:ln w="25400" cap="rnd">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587503E-FBA6-A38D-6457-B5559FFA01A6}"/>
              </a:ext>
            </a:extLst>
          </p:cNvPr>
          <p:cNvSpPr/>
          <p:nvPr/>
        </p:nvSpPr>
        <p:spPr>
          <a:xfrm flipV="1">
            <a:off x="8661414" y="6056918"/>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24" name="Rectangle 23">
            <a:extLst>
              <a:ext uri="{FF2B5EF4-FFF2-40B4-BE49-F238E27FC236}">
                <a16:creationId xmlns:a16="http://schemas.microsoft.com/office/drawing/2014/main" id="{8EC1CCC5-785E-17FE-F0C6-C520817B612C}"/>
              </a:ext>
            </a:extLst>
          </p:cNvPr>
          <p:cNvSpPr/>
          <p:nvPr/>
        </p:nvSpPr>
        <p:spPr>
          <a:xfrm flipV="1">
            <a:off x="8661414" y="7913153"/>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pic>
        <p:nvPicPr>
          <p:cNvPr id="3" name="Picture 2">
            <a:extLst>
              <a:ext uri="{FF2B5EF4-FFF2-40B4-BE49-F238E27FC236}">
                <a16:creationId xmlns:a16="http://schemas.microsoft.com/office/drawing/2014/main" id="{EED502C7-3D17-FB49-9016-D4A49E7A64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0216" y="4606625"/>
            <a:ext cx="8138422" cy="4259011"/>
          </a:xfrm>
          <a:prstGeom prst="rect">
            <a:avLst/>
          </a:prstGeom>
        </p:spPr>
      </p:pic>
      <p:pic>
        <p:nvPicPr>
          <p:cNvPr id="4" name="Picture 3">
            <a:extLst>
              <a:ext uri="{FF2B5EF4-FFF2-40B4-BE49-F238E27FC236}">
                <a16:creationId xmlns:a16="http://schemas.microsoft.com/office/drawing/2014/main" id="{92389249-FD2A-F913-CB2C-562433650E5C}"/>
              </a:ext>
            </a:extLst>
          </p:cNvPr>
          <p:cNvPicPr>
            <a:picLocks noChangeAspect="1"/>
          </p:cNvPicPr>
          <p:nvPr/>
        </p:nvPicPr>
        <p:blipFill>
          <a:blip r:embed="rId8"/>
          <a:stretch>
            <a:fillRect/>
          </a:stretch>
        </p:blipFill>
        <p:spPr>
          <a:xfrm>
            <a:off x="836832" y="4832072"/>
            <a:ext cx="6745191" cy="3383025"/>
          </a:xfrm>
          <a:prstGeom prst="rect">
            <a:avLst/>
          </a:prstGeom>
          <a:noFill/>
        </p:spPr>
      </p:pic>
    </p:spTree>
    <p:custDataLst>
      <p:tags r:id="rId1"/>
    </p:custDataLst>
    <p:extLst>
      <p:ext uri="{BB962C8B-B14F-4D97-AF65-F5344CB8AC3E}">
        <p14:creationId xmlns:p14="http://schemas.microsoft.com/office/powerpoint/2010/main" val="351580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0EF0703-F02A-BACB-2F84-8C2DE48E701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8" name="think-cell data - do not delete" hidden="1">
                        <a:extLst>
                          <a:ext uri="{FF2B5EF4-FFF2-40B4-BE49-F238E27FC236}">
                            <a16:creationId xmlns:a16="http://schemas.microsoft.com/office/drawing/2014/main" id="{40EF0703-F02A-BACB-2F84-8C2DE48E70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628863BF-70A3-790E-13C2-ADEBC753F1DB}"/>
              </a:ext>
            </a:extLst>
          </p:cNvPr>
          <p:cNvCxnSpPr>
            <a:cxnSpLocks/>
          </p:cNvCxnSpPr>
          <p:nvPr/>
        </p:nvCxnSpPr>
        <p:spPr>
          <a:xfrm>
            <a:off x="1082675" y="2697480"/>
            <a:ext cx="6908800" cy="0"/>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A1190DA6-BF44-4A49-D12F-EE3F1601FAD0}"/>
              </a:ext>
            </a:extLst>
          </p:cNvPr>
          <p:cNvSpPr>
            <a:spLocks noGrp="1"/>
          </p:cNvSpPr>
          <p:nvPr>
            <p:ph type="title"/>
          </p:nvPr>
        </p:nvSpPr>
        <p:spPr>
          <a:xfrm>
            <a:off x="1067927" y="4336446"/>
            <a:ext cx="6666374" cy="1465016"/>
          </a:xfrm>
        </p:spPr>
        <p:txBody>
          <a:bodyPr vert="horz" wrap="square" anchor="t" anchorCtr="0">
            <a:spAutoFit/>
          </a:bodyPr>
          <a:lstStyle/>
          <a:p>
            <a:pPr indent="0">
              <a:lnSpc>
                <a:spcPct val="85000"/>
              </a:lnSpc>
              <a:spcAft>
                <a:spcPts val="1200"/>
              </a:spcAft>
            </a:pPr>
            <a:br>
              <a:rPr lang="en-GB" sz="2800" b="0">
                <a:solidFill>
                  <a:schemeClr val="tx1"/>
                </a:solidFill>
                <a:latin typeface="+mn-lt"/>
              </a:rPr>
            </a:br>
            <a:br>
              <a:rPr lang="en-GB" sz="2800" b="0">
                <a:solidFill>
                  <a:schemeClr val="tx1"/>
                </a:solidFill>
                <a:latin typeface="+mn-lt"/>
              </a:rPr>
            </a:br>
            <a:br>
              <a:rPr lang="en-GB" sz="2800" b="0">
                <a:solidFill>
                  <a:schemeClr val="tx1"/>
                </a:solidFill>
                <a:latin typeface="+mn-lt"/>
              </a:rPr>
            </a:br>
            <a:r>
              <a:rPr lang="en-GB" sz="2800" b="0">
                <a:solidFill>
                  <a:schemeClr val="tx1"/>
                </a:solidFill>
                <a:latin typeface="+mn-lt"/>
              </a:rPr>
              <a:t>.</a:t>
            </a:r>
          </a:p>
        </p:txBody>
      </p:sp>
      <p:grpSp>
        <p:nvGrpSpPr>
          <p:cNvPr id="9" name="Group 8">
            <a:extLst>
              <a:ext uri="{FF2B5EF4-FFF2-40B4-BE49-F238E27FC236}">
                <a16:creationId xmlns:a16="http://schemas.microsoft.com/office/drawing/2014/main" id="{4395BA31-0C0B-A348-BC19-4D0E65D7A0FF}"/>
              </a:ext>
            </a:extLst>
          </p:cNvPr>
          <p:cNvGrpSpPr/>
          <p:nvPr/>
        </p:nvGrpSpPr>
        <p:grpSpPr>
          <a:xfrm>
            <a:off x="220098" y="2855043"/>
            <a:ext cx="636925" cy="622966"/>
            <a:chOff x="382693" y="926325"/>
            <a:chExt cx="576262" cy="576262"/>
          </a:xfrm>
        </p:grpSpPr>
        <p:sp>
          <p:nvSpPr>
            <p:cNvPr id="10" name="Freeform: Shape 9">
              <a:extLst>
                <a:ext uri="{FF2B5EF4-FFF2-40B4-BE49-F238E27FC236}">
                  <a16:creationId xmlns:a16="http://schemas.microsoft.com/office/drawing/2014/main" id="{6B150FF5-E0F6-B343-EB23-F75529C40E59}"/>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sp>
          <p:nvSpPr>
            <p:cNvPr id="11" name="Freeform: Shape 10">
              <a:extLst>
                <a:ext uri="{FF2B5EF4-FFF2-40B4-BE49-F238E27FC236}">
                  <a16:creationId xmlns:a16="http://schemas.microsoft.com/office/drawing/2014/main" id="{195FD1FC-2F15-54C6-9A5D-5095BE5384D5}"/>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2" name="Freeform: Shape 11">
              <a:extLst>
                <a:ext uri="{FF2B5EF4-FFF2-40B4-BE49-F238E27FC236}">
                  <a16:creationId xmlns:a16="http://schemas.microsoft.com/office/drawing/2014/main" id="{949AD238-019D-90FA-D095-B7F1238A39C7}"/>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3" name="Freeform: Shape 12">
              <a:extLst>
                <a:ext uri="{FF2B5EF4-FFF2-40B4-BE49-F238E27FC236}">
                  <a16:creationId xmlns:a16="http://schemas.microsoft.com/office/drawing/2014/main" id="{9011CFAE-357B-48EA-80EB-9622218BC881}"/>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grpSp>
      <p:pic>
        <p:nvPicPr>
          <p:cNvPr id="3" name="Picture 2" descr="A white building with a dome and a flag&#10;&#10;Description automatically generated">
            <a:extLst>
              <a:ext uri="{FF2B5EF4-FFF2-40B4-BE49-F238E27FC236}">
                <a16:creationId xmlns:a16="http://schemas.microsoft.com/office/drawing/2014/main" id="{FE3E87D7-345B-6EDB-5EEA-CD11965BAC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279" y="661487"/>
            <a:ext cx="9526477" cy="8151769"/>
          </a:xfrm>
          <a:prstGeom prst="rect">
            <a:avLst/>
          </a:prstGeom>
        </p:spPr>
      </p:pic>
      <p:sp>
        <p:nvSpPr>
          <p:cNvPr id="4" name="Text Placeholder 10">
            <a:extLst>
              <a:ext uri="{FF2B5EF4-FFF2-40B4-BE49-F238E27FC236}">
                <a16:creationId xmlns:a16="http://schemas.microsoft.com/office/drawing/2014/main" id="{7A153086-C729-4E9B-9558-FC64BFA05C5E}"/>
              </a:ext>
            </a:extLst>
          </p:cNvPr>
          <p:cNvSpPr>
            <a:spLocks noGrp="1"/>
          </p:cNvSpPr>
          <p:nvPr/>
        </p:nvSpPr>
        <p:spPr>
          <a:xfrm>
            <a:off x="857023" y="3287827"/>
            <a:ext cx="7227767" cy="4545155"/>
          </a:xfrm>
          <a:prstGeom prst="rect">
            <a:avLst/>
          </a:prstGeom>
        </p:spPr>
        <p:txBody>
          <a:bodyPr vert="horz" wrap="square" lIns="91440" tIns="45720" rIns="91440" bIns="45720" rtlCol="0" anchor="t" anchorCtr="0">
            <a:spAutoFit/>
          </a:bodyPr>
          <a:lstStyle>
            <a:lvl1pPr marL="0" indent="-182880" algn="l" defTabSz="685800" rtl="0" eaLnBrk="1" latinLnBrk="0" hangingPunct="1">
              <a:lnSpc>
                <a:spcPct val="85000"/>
              </a:lnSpc>
              <a:spcBef>
                <a:spcPts val="800"/>
              </a:spcBef>
              <a:buFont typeface="Arial" pitchFamily="34" charset="0"/>
              <a:buNone/>
              <a:defRPr sz="2000" b="0" kern="1200" cap="none" baseline="0">
                <a:solidFill>
                  <a:schemeClr val="bg1">
                    <a:lumMod val="85000"/>
                  </a:schemeClr>
                </a:solidFill>
                <a:effectLst/>
                <a:latin typeface="+mn-lt"/>
                <a:ea typeface="+mn-ea"/>
                <a:cs typeface="+mn-cs"/>
              </a:defRPr>
            </a:lvl1pPr>
            <a:lvl2pPr marL="365760" indent="-182880" algn="l" defTabSz="685800" rtl="0" eaLnBrk="1" latinLnBrk="0" hangingPunct="1">
              <a:lnSpc>
                <a:spcPct val="85000"/>
              </a:lnSpc>
              <a:spcBef>
                <a:spcPts val="800"/>
              </a:spcBef>
              <a:buFont typeface="Calibri Light" panose="020F0302020204030204" pitchFamily="34" charset="0"/>
              <a:buChar char="–"/>
              <a:defRPr sz="1800" kern="1200">
                <a:solidFill>
                  <a:schemeClr val="bg1"/>
                </a:solidFill>
                <a:latin typeface="+mj-lt"/>
                <a:ea typeface="+mn-ea"/>
                <a:cs typeface="+mn-cs"/>
              </a:defRPr>
            </a:lvl2pPr>
            <a:lvl3pPr marL="548640" indent="-182880" algn="l" defTabSz="685800" rtl="0" eaLnBrk="1" latinLnBrk="0" hangingPunct="1">
              <a:lnSpc>
                <a:spcPct val="85000"/>
              </a:lnSpc>
              <a:spcBef>
                <a:spcPts val="800"/>
              </a:spcBef>
              <a:buFont typeface="Arial" panose="020B0604020202020204" pitchFamily="34" charset="0"/>
              <a:buChar char="•"/>
              <a:defRPr sz="1500" kern="1200">
                <a:solidFill>
                  <a:schemeClr val="bg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800"/>
              </a:spcBef>
              <a:spcAft>
                <a:spcPts val="0"/>
              </a:spcAft>
              <a:buClrTx/>
              <a:buSzTx/>
              <a:buFont typeface="Arial" pitchFamily="34" charset="0"/>
              <a:buNone/>
              <a:tabLst/>
              <a:defRPr/>
            </a:pPr>
            <a:r>
              <a:rPr lang="en-US" sz="2800">
                <a:solidFill>
                  <a:schemeClr val="tx1"/>
                </a:solidFill>
              </a:rPr>
              <a:t>Solution automates the entire process from data extraction / transformation, data cleansing, rule/model processing, alert generation and customization of Investigative application </a:t>
            </a:r>
            <a:r>
              <a:rPr kumimoji="0" lang="en-US" sz="2800" b="0" i="0" u="none" strike="noStrike" kern="1200" cap="none" spc="0" normalizeH="0" baseline="0" noProof="0">
                <a:ln>
                  <a:noFill/>
                </a:ln>
                <a:solidFill>
                  <a:schemeClr val="tx1"/>
                </a:solidFill>
                <a:effectLst/>
                <a:uLnTx/>
                <a:uFillTx/>
                <a:ea typeface="+mn-ea"/>
                <a:cs typeface="+mn-cs"/>
              </a:rPr>
              <a:t>and escalation to the Office of Inspector General for further actions as deemed necessary. </a:t>
            </a:r>
          </a:p>
        </p:txBody>
      </p:sp>
      <p:sp>
        <p:nvSpPr>
          <p:cNvPr id="5" name="Title 1">
            <a:extLst>
              <a:ext uri="{FF2B5EF4-FFF2-40B4-BE49-F238E27FC236}">
                <a16:creationId xmlns:a16="http://schemas.microsoft.com/office/drawing/2014/main" id="{385F37C9-FA6D-B78E-0B58-02204098B426}"/>
              </a:ext>
            </a:extLst>
          </p:cNvPr>
          <p:cNvSpPr txBox="1">
            <a:spLocks/>
          </p:cNvSpPr>
          <p:nvPr/>
        </p:nvSpPr>
        <p:spPr>
          <a:xfrm>
            <a:off x="379329" y="363586"/>
            <a:ext cx="8380292" cy="1828193"/>
          </a:xfrm>
          <a:prstGeom prst="rect">
            <a:avLst/>
          </a:prstGeom>
        </p:spPr>
        <p:txBody>
          <a:bodyPr vert="horz" wrap="square" lIns="0" tIns="0" rIns="0" bIns="0" rtlCol="0" anchor="t" anchorCtr="0">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400"/>
              <a:t>Large U.S. Government Agency</a:t>
            </a:r>
          </a:p>
          <a:p>
            <a:r>
              <a:rPr lang="en-US" sz="4400"/>
              <a:t>Case Selection: </a:t>
            </a:r>
          </a:p>
          <a:p>
            <a:r>
              <a:rPr lang="en-US" sz="4400"/>
              <a:t>Employee Integrity Oversight</a:t>
            </a:r>
          </a:p>
        </p:txBody>
      </p:sp>
      <p:grpSp>
        <p:nvGrpSpPr>
          <p:cNvPr id="2" name="Group 1">
            <a:extLst>
              <a:ext uri="{FF2B5EF4-FFF2-40B4-BE49-F238E27FC236}">
                <a16:creationId xmlns:a16="http://schemas.microsoft.com/office/drawing/2014/main" id="{DD1663B0-60F1-33D7-B8AE-F2B0E61713FB}"/>
              </a:ext>
            </a:extLst>
          </p:cNvPr>
          <p:cNvGrpSpPr/>
          <p:nvPr/>
        </p:nvGrpSpPr>
        <p:grpSpPr>
          <a:xfrm flipH="1" flipV="1">
            <a:off x="7097376" y="7954283"/>
            <a:ext cx="636925" cy="622966"/>
            <a:chOff x="382693" y="926325"/>
            <a:chExt cx="576262" cy="576262"/>
          </a:xfrm>
        </p:grpSpPr>
        <p:sp>
          <p:nvSpPr>
            <p:cNvPr id="6" name="Freeform: Shape 5">
              <a:extLst>
                <a:ext uri="{FF2B5EF4-FFF2-40B4-BE49-F238E27FC236}">
                  <a16:creationId xmlns:a16="http://schemas.microsoft.com/office/drawing/2014/main" id="{1D73DA69-0C4E-AADE-1E9C-618573749632}"/>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sp>
          <p:nvSpPr>
            <p:cNvPr id="7" name="Freeform: Shape 6">
              <a:extLst>
                <a:ext uri="{FF2B5EF4-FFF2-40B4-BE49-F238E27FC236}">
                  <a16:creationId xmlns:a16="http://schemas.microsoft.com/office/drawing/2014/main" id="{2CE074A2-5394-CAA0-DEE9-3CA89FC50FE5}"/>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5" name="Freeform: Shape 14">
              <a:extLst>
                <a:ext uri="{FF2B5EF4-FFF2-40B4-BE49-F238E27FC236}">
                  <a16:creationId xmlns:a16="http://schemas.microsoft.com/office/drawing/2014/main" id="{5CD53F2F-BACE-BF3E-A57B-3E489BC3743F}"/>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6" name="Freeform: Shape 15">
              <a:extLst>
                <a:ext uri="{FF2B5EF4-FFF2-40B4-BE49-F238E27FC236}">
                  <a16:creationId xmlns:a16="http://schemas.microsoft.com/office/drawing/2014/main" id="{68D0742F-FBFB-5134-AE6A-07FE8804A8B1}"/>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grpSp>
    </p:spTree>
    <p:custDataLst>
      <p:tags r:id="rId1"/>
    </p:custDataLst>
    <p:extLst>
      <p:ext uri="{BB962C8B-B14F-4D97-AF65-F5344CB8AC3E}">
        <p14:creationId xmlns:p14="http://schemas.microsoft.com/office/powerpoint/2010/main" val="22542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786205F-187D-09AB-23D9-26722E65225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9" name="think-cell data - do not delete" hidden="1">
                        <a:extLst>
                          <a:ext uri="{FF2B5EF4-FFF2-40B4-BE49-F238E27FC236}">
                            <a16:creationId xmlns:a16="http://schemas.microsoft.com/office/drawing/2014/main" id="{C786205F-187D-09AB-23D9-26722E6522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CF9986D2-85E9-846F-E376-62C6B7792421}"/>
              </a:ext>
            </a:extLst>
          </p:cNvPr>
          <p:cNvCxnSpPr>
            <a:cxnSpLocks/>
            <a:endCxn id="24" idx="2"/>
          </p:cNvCxnSpPr>
          <p:nvPr/>
        </p:nvCxnSpPr>
        <p:spPr>
          <a:xfrm>
            <a:off x="8743386" y="4328160"/>
            <a:ext cx="0" cy="2473881"/>
          </a:xfrm>
          <a:prstGeom prst="line">
            <a:avLst/>
          </a:prstGeom>
          <a:ln w="6350" cap="rnd">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1F0D570-D5AA-E08F-31CC-3B091F68CA40}"/>
              </a:ext>
            </a:extLst>
          </p:cNvPr>
          <p:cNvSpPr/>
          <p:nvPr/>
        </p:nvSpPr>
        <p:spPr>
          <a:xfrm>
            <a:off x="0" y="1"/>
            <a:ext cx="18288000" cy="40580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12" name="Title 5">
            <a:extLst>
              <a:ext uri="{FF2B5EF4-FFF2-40B4-BE49-F238E27FC236}">
                <a16:creationId xmlns:a16="http://schemas.microsoft.com/office/drawing/2014/main" id="{2E3D17ED-BC75-EB08-6BDA-72C4B41F8E60}"/>
              </a:ext>
            </a:extLst>
          </p:cNvPr>
          <p:cNvSpPr>
            <a:spLocks noGrp="1"/>
          </p:cNvSpPr>
          <p:nvPr>
            <p:ph type="title"/>
          </p:nvPr>
        </p:nvSpPr>
        <p:spPr>
          <a:xfrm>
            <a:off x="979383" y="1063650"/>
            <a:ext cx="7504218" cy="2453692"/>
          </a:xfrm>
        </p:spPr>
        <p:txBody>
          <a:bodyPr vert="horz" anchor="ctr">
            <a:normAutofit fontScale="90000"/>
          </a:bodyPr>
          <a:lstStyle/>
          <a:p>
            <a:pPr defTabSz="1028674">
              <a:defRPr/>
            </a:pPr>
            <a:br>
              <a:rPr lang="en-GB" sz="6000" kern="0"/>
            </a:br>
            <a:br>
              <a:rPr lang="en-GB" sz="6000" kern="0"/>
            </a:br>
            <a:r>
              <a:rPr lang="en-GB" sz="6000" kern="0"/>
              <a:t>Reduce implementation risk and speed up time to value</a:t>
            </a:r>
            <a:br>
              <a:rPr lang="en-GB" sz="6000" kern="0"/>
            </a:br>
            <a:br>
              <a:rPr lang="en-GB" sz="6000" kern="0"/>
            </a:br>
            <a:endParaRPr lang="en-US"/>
          </a:p>
        </p:txBody>
      </p:sp>
      <p:sp>
        <p:nvSpPr>
          <p:cNvPr id="13" name="Text Placeholder 28">
            <a:extLst>
              <a:ext uri="{FF2B5EF4-FFF2-40B4-BE49-F238E27FC236}">
                <a16:creationId xmlns:a16="http://schemas.microsoft.com/office/drawing/2014/main" id="{75289B01-E42F-03DB-A987-5BEAC3836109}"/>
              </a:ext>
            </a:extLst>
          </p:cNvPr>
          <p:cNvSpPr>
            <a:spLocks noGrp="1"/>
          </p:cNvSpPr>
          <p:nvPr>
            <p:ph type="body" sz="quarter" idx="10"/>
          </p:nvPr>
        </p:nvSpPr>
        <p:spPr>
          <a:xfrm>
            <a:off x="9376510" y="1066801"/>
            <a:ext cx="8157052" cy="2465782"/>
          </a:xfrm>
        </p:spPr>
        <p:txBody>
          <a:bodyPr wrap="square" anchor="ctr">
            <a:normAutofit/>
          </a:bodyPr>
          <a:lstStyle/>
          <a:p>
            <a:r>
              <a:rPr lang="en-GB" sz="4000">
                <a:solidFill>
                  <a:schemeClr val="tx1"/>
                </a:solidFill>
              </a:rPr>
              <a:t>Centralized, open and interoperable platform leverages existing technology and infrastructure</a:t>
            </a:r>
            <a:r>
              <a:rPr lang="en-US" sz="4000">
                <a:solidFill>
                  <a:schemeClr val="tx1"/>
                </a:solidFill>
              </a:rPr>
              <a:t>.</a:t>
            </a:r>
            <a:endParaRPr lang="en-US">
              <a:solidFill>
                <a:schemeClr val="tx1"/>
              </a:solidFill>
            </a:endParaRPr>
          </a:p>
        </p:txBody>
      </p:sp>
      <p:cxnSp>
        <p:nvCxnSpPr>
          <p:cNvPr id="16" name="Straight Connector 15">
            <a:extLst>
              <a:ext uri="{FF2B5EF4-FFF2-40B4-BE49-F238E27FC236}">
                <a16:creationId xmlns:a16="http://schemas.microsoft.com/office/drawing/2014/main" id="{01100BDE-A1A5-BCCE-8AE0-93A2A03C4619}"/>
              </a:ext>
            </a:extLst>
          </p:cNvPr>
          <p:cNvCxnSpPr>
            <a:cxnSpLocks/>
          </p:cNvCxnSpPr>
          <p:nvPr/>
        </p:nvCxnSpPr>
        <p:spPr>
          <a:xfrm>
            <a:off x="8743384" y="1066801"/>
            <a:ext cx="0" cy="2444750"/>
          </a:xfrm>
          <a:prstGeom prst="line">
            <a:avLst/>
          </a:prstGeom>
          <a:ln w="25400" cap="rnd">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7048D5-116F-8E0F-464B-0E446B2B9815}"/>
              </a:ext>
            </a:extLst>
          </p:cNvPr>
          <p:cNvSpPr txBox="1"/>
          <p:nvPr/>
        </p:nvSpPr>
        <p:spPr>
          <a:xfrm>
            <a:off x="9144000" y="4589502"/>
            <a:ext cx="7837180" cy="1661993"/>
          </a:xfrm>
          <a:prstGeom prst="rect">
            <a:avLst/>
          </a:prstGeom>
          <a:noFill/>
        </p:spPr>
        <p:txBody>
          <a:bodyPr wrap="square" lIns="0" tIns="0" rIns="0" bIns="0" rtlCol="0" anchor="t" anchorCtr="0">
            <a:spAutoFit/>
          </a:bodyPr>
          <a:lstStyle>
            <a:defPPr>
              <a:defRPr lang="en-US"/>
            </a:defPPr>
            <a:lvl1pPr defTabSz="1371600">
              <a:defRPr sz="3200"/>
            </a:lvl1pPr>
          </a:lstStyle>
          <a:p>
            <a:r>
              <a:rPr lang="en-GB" sz="3600"/>
              <a:t>Leverage existing technology and</a:t>
            </a:r>
          </a:p>
          <a:p>
            <a:r>
              <a:rPr lang="en-GB" sz="3600"/>
              <a:t>Infrastructure</a:t>
            </a:r>
          </a:p>
          <a:p>
            <a:endParaRPr lang="en-US" sz="3600"/>
          </a:p>
        </p:txBody>
      </p:sp>
      <p:sp>
        <p:nvSpPr>
          <p:cNvPr id="24" name="Rectangle 23">
            <a:extLst>
              <a:ext uri="{FF2B5EF4-FFF2-40B4-BE49-F238E27FC236}">
                <a16:creationId xmlns:a16="http://schemas.microsoft.com/office/drawing/2014/main" id="{8EC1CCC5-785E-17FE-F0C6-C520817B612C}"/>
              </a:ext>
            </a:extLst>
          </p:cNvPr>
          <p:cNvSpPr/>
          <p:nvPr/>
        </p:nvSpPr>
        <p:spPr>
          <a:xfrm flipV="1">
            <a:off x="8647005" y="6802041"/>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3" name="Rectangle: Rounded Corners 2">
            <a:extLst>
              <a:ext uri="{FF2B5EF4-FFF2-40B4-BE49-F238E27FC236}">
                <a16:creationId xmlns:a16="http://schemas.microsoft.com/office/drawing/2014/main" id="{66DA6596-B5AB-C316-38BA-3E1CCA051D8B}"/>
              </a:ext>
            </a:extLst>
          </p:cNvPr>
          <p:cNvSpPr/>
          <p:nvPr/>
        </p:nvSpPr>
        <p:spPr>
          <a:xfrm>
            <a:off x="2966593" y="8971040"/>
            <a:ext cx="3176694" cy="25230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pic>
        <p:nvPicPr>
          <p:cNvPr id="5" name="Picture 4" descr="A person looking at a computer screen&#10;&#10;Description automatically generated">
            <a:extLst>
              <a:ext uri="{FF2B5EF4-FFF2-40B4-BE49-F238E27FC236}">
                <a16:creationId xmlns:a16="http://schemas.microsoft.com/office/drawing/2014/main" id="{19392941-9F8B-5362-9C0E-17C193D53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4897" y="4613247"/>
            <a:ext cx="5853025" cy="3925525"/>
          </a:xfrm>
          <a:prstGeom prst="rect">
            <a:avLst/>
          </a:prstGeom>
        </p:spPr>
      </p:pic>
      <p:sp>
        <p:nvSpPr>
          <p:cNvPr id="2" name="Rectangle 1">
            <a:extLst>
              <a:ext uri="{FF2B5EF4-FFF2-40B4-BE49-F238E27FC236}">
                <a16:creationId xmlns:a16="http://schemas.microsoft.com/office/drawing/2014/main" id="{AE930ECB-21FB-DC22-0F9F-EDD0CB5F802D}"/>
              </a:ext>
            </a:extLst>
          </p:cNvPr>
          <p:cNvSpPr/>
          <p:nvPr/>
        </p:nvSpPr>
        <p:spPr>
          <a:xfrm flipV="1">
            <a:off x="8642174" y="4791386"/>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4" name="TextBox 3">
            <a:extLst>
              <a:ext uri="{FF2B5EF4-FFF2-40B4-BE49-F238E27FC236}">
                <a16:creationId xmlns:a16="http://schemas.microsoft.com/office/drawing/2014/main" id="{74DD8BB2-71CC-FB2A-64D8-D419E2D35F55}"/>
              </a:ext>
            </a:extLst>
          </p:cNvPr>
          <p:cNvSpPr txBox="1"/>
          <p:nvPr/>
        </p:nvSpPr>
        <p:spPr>
          <a:xfrm>
            <a:off x="9144000" y="6577629"/>
            <a:ext cx="7837180" cy="1661993"/>
          </a:xfrm>
          <a:prstGeom prst="rect">
            <a:avLst/>
          </a:prstGeom>
          <a:noFill/>
        </p:spPr>
        <p:txBody>
          <a:bodyPr wrap="square" lIns="0" tIns="0" rIns="0" bIns="0" rtlCol="0" anchor="t" anchorCtr="0">
            <a:spAutoFit/>
          </a:bodyPr>
          <a:lstStyle>
            <a:defPPr>
              <a:defRPr lang="en-US"/>
            </a:defPPr>
            <a:lvl1pPr defTabSz="1371600">
              <a:defRPr sz="3200"/>
            </a:lvl1pPr>
          </a:lstStyle>
          <a:p>
            <a:r>
              <a:rPr lang="en-GB" sz="3600"/>
              <a:t>Integrate and augment through OPEN API architecture</a:t>
            </a:r>
            <a:endParaRPr lang="en-US"/>
          </a:p>
          <a:p>
            <a:endParaRPr lang="en-US" sz="3600"/>
          </a:p>
        </p:txBody>
      </p:sp>
    </p:spTree>
    <p:custDataLst>
      <p:tags r:id="rId1"/>
    </p:custDataLst>
    <p:extLst>
      <p:ext uri="{BB962C8B-B14F-4D97-AF65-F5344CB8AC3E}">
        <p14:creationId xmlns:p14="http://schemas.microsoft.com/office/powerpoint/2010/main" val="68578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786205F-187D-09AB-23D9-26722E65225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9" name="think-cell data - do not delete" hidden="1">
                        <a:extLst>
                          <a:ext uri="{FF2B5EF4-FFF2-40B4-BE49-F238E27FC236}">
                            <a16:creationId xmlns:a16="http://schemas.microsoft.com/office/drawing/2014/main" id="{C786205F-187D-09AB-23D9-26722E6522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CF9986D2-85E9-846F-E376-62C6B7792421}"/>
              </a:ext>
            </a:extLst>
          </p:cNvPr>
          <p:cNvCxnSpPr>
            <a:cxnSpLocks/>
            <a:endCxn id="24" idx="2"/>
          </p:cNvCxnSpPr>
          <p:nvPr/>
        </p:nvCxnSpPr>
        <p:spPr>
          <a:xfrm>
            <a:off x="8793769" y="4430919"/>
            <a:ext cx="0" cy="3519708"/>
          </a:xfrm>
          <a:prstGeom prst="line">
            <a:avLst/>
          </a:prstGeom>
          <a:ln w="6350" cap="rnd">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7AFF4-3195-8140-92EC-8013DAD7FDC9}"/>
              </a:ext>
            </a:extLst>
          </p:cNvPr>
          <p:cNvSpPr txBox="1"/>
          <p:nvPr/>
        </p:nvSpPr>
        <p:spPr>
          <a:xfrm>
            <a:off x="9345580" y="5690016"/>
            <a:ext cx="8483528" cy="3016210"/>
          </a:xfrm>
          <a:prstGeom prst="rect">
            <a:avLst/>
          </a:prstGeom>
          <a:noFill/>
        </p:spPr>
        <p:txBody>
          <a:bodyPr wrap="square" lIns="0" tIns="0" rIns="0" bIns="0" rtlCol="0" anchor="t" anchorCtr="0">
            <a:spAutoFit/>
          </a:bodyPr>
          <a:lstStyle/>
          <a:p>
            <a:r>
              <a:rPr lang="en-US" sz="2800"/>
              <a:t>Modern graphical tools that deliver the right information to each user empowers all employees (Analytics for Everyone)</a:t>
            </a:r>
          </a:p>
          <a:p>
            <a:endParaRPr lang="en-US" sz="2800"/>
          </a:p>
          <a:p>
            <a:endParaRPr lang="en-US" sz="2800"/>
          </a:p>
          <a:p>
            <a:r>
              <a:rPr lang="en-US" sz="2800"/>
              <a:t>Out of the box models, algorithms and scenarios support critical Government- wide initiatives</a:t>
            </a:r>
          </a:p>
        </p:txBody>
      </p:sp>
      <p:sp>
        <p:nvSpPr>
          <p:cNvPr id="30" name="TextBox 29">
            <a:extLst>
              <a:ext uri="{FF2B5EF4-FFF2-40B4-BE49-F238E27FC236}">
                <a16:creationId xmlns:a16="http://schemas.microsoft.com/office/drawing/2014/main" id="{3802CFF9-E924-4E5A-AAED-5926B7F41F20}"/>
              </a:ext>
            </a:extLst>
          </p:cNvPr>
          <p:cNvSpPr txBox="1"/>
          <p:nvPr/>
        </p:nvSpPr>
        <p:spPr>
          <a:xfrm>
            <a:off x="9376508" y="4670991"/>
            <a:ext cx="8074660" cy="615553"/>
          </a:xfrm>
          <a:prstGeom prst="rect">
            <a:avLst/>
          </a:prstGeom>
          <a:noFill/>
        </p:spPr>
        <p:txBody>
          <a:bodyPr wrap="square" lIns="0" tIns="0" rIns="0" bIns="0" rtlCol="0" anchor="ctr">
            <a:spAutoFit/>
          </a:bodyPr>
          <a:lstStyle/>
          <a:p>
            <a:pPr>
              <a:defRPr/>
            </a:pPr>
            <a:r>
              <a:rPr lang="en-US" sz="4000">
                <a:solidFill>
                  <a:srgbClr val="0766D1"/>
                </a:solidFill>
                <a:latin typeface="Anova" panose="020B0503020203020204" pitchFamily="34" charset="0"/>
              </a:rPr>
              <a:t>Our capabilities</a:t>
            </a:r>
          </a:p>
        </p:txBody>
      </p:sp>
      <p:sp>
        <p:nvSpPr>
          <p:cNvPr id="10" name="Rectangle 9">
            <a:extLst>
              <a:ext uri="{FF2B5EF4-FFF2-40B4-BE49-F238E27FC236}">
                <a16:creationId xmlns:a16="http://schemas.microsoft.com/office/drawing/2014/main" id="{81F0D570-D5AA-E08F-31CC-3B091F68CA40}"/>
              </a:ext>
            </a:extLst>
          </p:cNvPr>
          <p:cNvSpPr/>
          <p:nvPr/>
        </p:nvSpPr>
        <p:spPr>
          <a:xfrm>
            <a:off x="0" y="1"/>
            <a:ext cx="18288000" cy="40580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12" name="Title 5">
            <a:extLst>
              <a:ext uri="{FF2B5EF4-FFF2-40B4-BE49-F238E27FC236}">
                <a16:creationId xmlns:a16="http://schemas.microsoft.com/office/drawing/2014/main" id="{2E3D17ED-BC75-EB08-6BDA-72C4B41F8E60}"/>
              </a:ext>
            </a:extLst>
          </p:cNvPr>
          <p:cNvSpPr>
            <a:spLocks noGrp="1"/>
          </p:cNvSpPr>
          <p:nvPr>
            <p:ph type="title"/>
          </p:nvPr>
        </p:nvSpPr>
        <p:spPr>
          <a:xfrm>
            <a:off x="979383" y="1063650"/>
            <a:ext cx="7351818" cy="2468932"/>
          </a:xfrm>
        </p:spPr>
        <p:txBody>
          <a:bodyPr vert="horz" anchor="ctr">
            <a:normAutofit fontScale="90000"/>
          </a:bodyPr>
          <a:lstStyle/>
          <a:p>
            <a:r>
              <a:rPr lang="en-GB" sz="5400" kern="0"/>
              <a:t>Reduce implementation risk and speed up time to value</a:t>
            </a:r>
            <a:endParaRPr lang="en-US" sz="2700" b="0">
              <a:latin typeface="+mj-lt"/>
            </a:endParaRPr>
          </a:p>
        </p:txBody>
      </p:sp>
      <p:sp>
        <p:nvSpPr>
          <p:cNvPr id="13" name="Text Placeholder 28">
            <a:extLst>
              <a:ext uri="{FF2B5EF4-FFF2-40B4-BE49-F238E27FC236}">
                <a16:creationId xmlns:a16="http://schemas.microsoft.com/office/drawing/2014/main" id="{75289B01-E42F-03DB-A987-5BEAC3836109}"/>
              </a:ext>
            </a:extLst>
          </p:cNvPr>
          <p:cNvSpPr>
            <a:spLocks noGrp="1"/>
          </p:cNvSpPr>
          <p:nvPr>
            <p:ph type="body" sz="quarter" idx="10"/>
          </p:nvPr>
        </p:nvSpPr>
        <p:spPr>
          <a:xfrm>
            <a:off x="9376510" y="1066801"/>
            <a:ext cx="7101740" cy="2465782"/>
          </a:xfrm>
        </p:spPr>
        <p:txBody>
          <a:bodyPr wrap="square" anchor="ctr">
            <a:normAutofit/>
          </a:bodyPr>
          <a:lstStyle/>
          <a:p>
            <a:r>
              <a:rPr lang="en-GB" sz="2800">
                <a:solidFill>
                  <a:schemeClr val="tx1"/>
                </a:solidFill>
              </a:rPr>
              <a:t>Centralized, open and interoperable platform leverages existing technology and infrastructure</a:t>
            </a:r>
            <a:r>
              <a:rPr lang="en-US" sz="2800">
                <a:solidFill>
                  <a:schemeClr val="tx1"/>
                </a:solidFill>
              </a:rPr>
              <a:t>.</a:t>
            </a:r>
          </a:p>
        </p:txBody>
      </p:sp>
      <p:cxnSp>
        <p:nvCxnSpPr>
          <p:cNvPr id="16" name="Straight Connector 15">
            <a:extLst>
              <a:ext uri="{FF2B5EF4-FFF2-40B4-BE49-F238E27FC236}">
                <a16:creationId xmlns:a16="http://schemas.microsoft.com/office/drawing/2014/main" id="{01100BDE-A1A5-BCCE-8AE0-93A2A03C4619}"/>
              </a:ext>
            </a:extLst>
          </p:cNvPr>
          <p:cNvCxnSpPr>
            <a:cxnSpLocks/>
          </p:cNvCxnSpPr>
          <p:nvPr/>
        </p:nvCxnSpPr>
        <p:spPr>
          <a:xfrm>
            <a:off x="8743384" y="1066801"/>
            <a:ext cx="0" cy="2444750"/>
          </a:xfrm>
          <a:prstGeom prst="line">
            <a:avLst/>
          </a:prstGeom>
          <a:ln w="25400" cap="rnd">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587503E-FBA6-A38D-6457-B5559FFA01A6}"/>
              </a:ext>
            </a:extLst>
          </p:cNvPr>
          <p:cNvSpPr/>
          <p:nvPr/>
        </p:nvSpPr>
        <p:spPr>
          <a:xfrm flipV="1">
            <a:off x="8697388" y="5842864"/>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22" name="TextBox 21">
            <a:extLst>
              <a:ext uri="{FF2B5EF4-FFF2-40B4-BE49-F238E27FC236}">
                <a16:creationId xmlns:a16="http://schemas.microsoft.com/office/drawing/2014/main" id="{297048D5-116F-8E0F-464B-0E446B2B9815}"/>
              </a:ext>
            </a:extLst>
          </p:cNvPr>
          <p:cNvSpPr txBox="1"/>
          <p:nvPr/>
        </p:nvSpPr>
        <p:spPr>
          <a:xfrm>
            <a:off x="9434820" y="7939988"/>
            <a:ext cx="7837180" cy="861774"/>
          </a:xfrm>
          <a:prstGeom prst="rect">
            <a:avLst/>
          </a:prstGeom>
          <a:noFill/>
        </p:spPr>
        <p:txBody>
          <a:bodyPr wrap="square" lIns="0" tIns="0" rIns="0" bIns="0" rtlCol="0" anchor="t" anchorCtr="0">
            <a:spAutoFit/>
          </a:bodyPr>
          <a:lstStyle/>
          <a:p>
            <a:pPr>
              <a:defRPr/>
            </a:pPr>
            <a:endParaRPr lang="en-US" sz="2800"/>
          </a:p>
          <a:p>
            <a:pPr>
              <a:defRPr/>
            </a:pPr>
            <a:endParaRPr lang="en-US" sz="2800"/>
          </a:p>
        </p:txBody>
      </p:sp>
      <p:sp>
        <p:nvSpPr>
          <p:cNvPr id="24" name="Rectangle 23">
            <a:extLst>
              <a:ext uri="{FF2B5EF4-FFF2-40B4-BE49-F238E27FC236}">
                <a16:creationId xmlns:a16="http://schemas.microsoft.com/office/drawing/2014/main" id="{8EC1CCC5-785E-17FE-F0C6-C520817B612C}"/>
              </a:ext>
            </a:extLst>
          </p:cNvPr>
          <p:cNvSpPr/>
          <p:nvPr/>
        </p:nvSpPr>
        <p:spPr>
          <a:xfrm flipV="1">
            <a:off x="8697388" y="7950627"/>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pic>
        <p:nvPicPr>
          <p:cNvPr id="4" name="Picture 3">
            <a:extLst>
              <a:ext uri="{FF2B5EF4-FFF2-40B4-BE49-F238E27FC236}">
                <a16:creationId xmlns:a16="http://schemas.microsoft.com/office/drawing/2014/main" id="{14648171-3AA4-BACF-D4C9-421B4E71FD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2776" y="4596231"/>
            <a:ext cx="8138422" cy="4627119"/>
          </a:xfrm>
          <a:prstGeom prst="rect">
            <a:avLst/>
          </a:prstGeom>
        </p:spPr>
      </p:pic>
      <p:pic>
        <p:nvPicPr>
          <p:cNvPr id="3" name="Picture 2">
            <a:extLst>
              <a:ext uri="{FF2B5EF4-FFF2-40B4-BE49-F238E27FC236}">
                <a16:creationId xmlns:a16="http://schemas.microsoft.com/office/drawing/2014/main" id="{99968883-B39F-46B8-BD1D-CEE3B68A8F61}"/>
              </a:ext>
            </a:extLst>
          </p:cNvPr>
          <p:cNvPicPr>
            <a:picLocks noChangeAspect="1"/>
          </p:cNvPicPr>
          <p:nvPr/>
        </p:nvPicPr>
        <p:blipFill>
          <a:blip r:embed="rId8"/>
          <a:stretch>
            <a:fillRect/>
          </a:stretch>
        </p:blipFill>
        <p:spPr>
          <a:xfrm>
            <a:off x="901000" y="4828585"/>
            <a:ext cx="6767126" cy="3806510"/>
          </a:xfrm>
          <a:prstGeom prst="rect">
            <a:avLst/>
          </a:prstGeom>
        </p:spPr>
      </p:pic>
    </p:spTree>
    <p:custDataLst>
      <p:tags r:id="rId1"/>
    </p:custDataLst>
    <p:extLst>
      <p:ext uri="{BB962C8B-B14F-4D97-AF65-F5344CB8AC3E}">
        <p14:creationId xmlns:p14="http://schemas.microsoft.com/office/powerpoint/2010/main" val="269361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0EF0703-F02A-BACB-2F84-8C2DE48E701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8" name="think-cell data - do not delete" hidden="1">
                        <a:extLst>
                          <a:ext uri="{FF2B5EF4-FFF2-40B4-BE49-F238E27FC236}">
                            <a16:creationId xmlns:a16="http://schemas.microsoft.com/office/drawing/2014/main" id="{40EF0703-F02A-BACB-2F84-8C2DE48E70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628863BF-70A3-790E-13C2-ADEBC753F1DB}"/>
              </a:ext>
            </a:extLst>
          </p:cNvPr>
          <p:cNvCxnSpPr>
            <a:cxnSpLocks/>
          </p:cNvCxnSpPr>
          <p:nvPr/>
        </p:nvCxnSpPr>
        <p:spPr>
          <a:xfrm>
            <a:off x="625475" y="1816273"/>
            <a:ext cx="6908800" cy="0"/>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395BA31-0C0B-A348-BC19-4D0E65D7A0FF}"/>
              </a:ext>
            </a:extLst>
          </p:cNvPr>
          <p:cNvGrpSpPr/>
          <p:nvPr/>
        </p:nvGrpSpPr>
        <p:grpSpPr>
          <a:xfrm>
            <a:off x="430518" y="2163635"/>
            <a:ext cx="636925" cy="622966"/>
            <a:chOff x="382693" y="926325"/>
            <a:chExt cx="576262" cy="576262"/>
          </a:xfrm>
        </p:grpSpPr>
        <p:sp>
          <p:nvSpPr>
            <p:cNvPr id="10" name="Freeform: Shape 9">
              <a:extLst>
                <a:ext uri="{FF2B5EF4-FFF2-40B4-BE49-F238E27FC236}">
                  <a16:creationId xmlns:a16="http://schemas.microsoft.com/office/drawing/2014/main" id="{6B150FF5-E0F6-B343-EB23-F75529C40E59}"/>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sp>
          <p:nvSpPr>
            <p:cNvPr id="11" name="Freeform: Shape 10">
              <a:extLst>
                <a:ext uri="{FF2B5EF4-FFF2-40B4-BE49-F238E27FC236}">
                  <a16:creationId xmlns:a16="http://schemas.microsoft.com/office/drawing/2014/main" id="{195FD1FC-2F15-54C6-9A5D-5095BE5384D5}"/>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2" name="Freeform: Shape 11">
              <a:extLst>
                <a:ext uri="{FF2B5EF4-FFF2-40B4-BE49-F238E27FC236}">
                  <a16:creationId xmlns:a16="http://schemas.microsoft.com/office/drawing/2014/main" id="{949AD238-019D-90FA-D095-B7F1238A39C7}"/>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3" name="Freeform: Shape 12">
              <a:extLst>
                <a:ext uri="{FF2B5EF4-FFF2-40B4-BE49-F238E27FC236}">
                  <a16:creationId xmlns:a16="http://schemas.microsoft.com/office/drawing/2014/main" id="{9011CFAE-357B-48EA-80EB-9622218BC881}"/>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grpSp>
      <p:pic>
        <p:nvPicPr>
          <p:cNvPr id="3" name="Picture 2" descr="A long shot of a road&#10;&#10;Description automatically generated">
            <a:extLst>
              <a:ext uri="{FF2B5EF4-FFF2-40B4-BE49-F238E27FC236}">
                <a16:creationId xmlns:a16="http://schemas.microsoft.com/office/drawing/2014/main" id="{7F9B7F24-3EED-6AF5-A1FD-FEC82F388D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7424" y="281539"/>
            <a:ext cx="10067901" cy="8283340"/>
          </a:xfrm>
          <a:prstGeom prst="rect">
            <a:avLst/>
          </a:prstGeom>
        </p:spPr>
      </p:pic>
      <p:sp>
        <p:nvSpPr>
          <p:cNvPr id="6" name="Title 1">
            <a:extLst>
              <a:ext uri="{FF2B5EF4-FFF2-40B4-BE49-F238E27FC236}">
                <a16:creationId xmlns:a16="http://schemas.microsoft.com/office/drawing/2014/main" id="{5E5EF7EE-975B-BACB-7093-BDBDFD832DCB}"/>
              </a:ext>
            </a:extLst>
          </p:cNvPr>
          <p:cNvSpPr txBox="1">
            <a:spLocks/>
          </p:cNvSpPr>
          <p:nvPr/>
        </p:nvSpPr>
        <p:spPr>
          <a:xfrm>
            <a:off x="379329" y="363586"/>
            <a:ext cx="8380292" cy="1218795"/>
          </a:xfrm>
          <a:prstGeom prst="rect">
            <a:avLst/>
          </a:prstGeom>
        </p:spPr>
        <p:txBody>
          <a:bodyPr vert="horz" wrap="square" lIns="0" tIns="0" rIns="0" bIns="0" rtlCol="0" anchor="t" anchorCtr="0">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400">
                <a:latin typeface="Anova Bold"/>
              </a:rPr>
              <a:t>North Carolina Department of Insurance</a:t>
            </a:r>
            <a:endParaRPr lang="en-US"/>
          </a:p>
        </p:txBody>
      </p:sp>
      <p:sp>
        <p:nvSpPr>
          <p:cNvPr id="15" name="Text Placeholder 10">
            <a:extLst>
              <a:ext uri="{FF2B5EF4-FFF2-40B4-BE49-F238E27FC236}">
                <a16:creationId xmlns:a16="http://schemas.microsoft.com/office/drawing/2014/main" id="{A18CD24A-EF22-6E0E-C4C2-D43224A729DC}"/>
              </a:ext>
            </a:extLst>
          </p:cNvPr>
          <p:cNvSpPr>
            <a:spLocks noGrp="1"/>
          </p:cNvSpPr>
          <p:nvPr/>
        </p:nvSpPr>
        <p:spPr>
          <a:xfrm>
            <a:off x="663059" y="2789063"/>
            <a:ext cx="7227767" cy="6642972"/>
          </a:xfrm>
          <a:prstGeom prst="rect">
            <a:avLst/>
          </a:prstGeom>
        </p:spPr>
        <p:txBody>
          <a:bodyPr vert="horz" wrap="square" lIns="91440" tIns="45720" rIns="91440" bIns="45720" rtlCol="0" anchor="t" anchorCtr="0">
            <a:spAutoFit/>
          </a:bodyPr>
          <a:lstStyle>
            <a:lvl1pPr marL="0" indent="-182880" algn="l" defTabSz="685800" rtl="0" eaLnBrk="1" latinLnBrk="0" hangingPunct="1">
              <a:lnSpc>
                <a:spcPct val="85000"/>
              </a:lnSpc>
              <a:spcBef>
                <a:spcPts val="800"/>
              </a:spcBef>
              <a:buFont typeface="Arial" pitchFamily="34" charset="0"/>
              <a:buNone/>
              <a:defRPr sz="2000" b="0" kern="1200" cap="none" baseline="0">
                <a:solidFill>
                  <a:schemeClr val="bg1">
                    <a:lumMod val="85000"/>
                  </a:schemeClr>
                </a:solidFill>
                <a:effectLst/>
                <a:latin typeface="+mn-lt"/>
                <a:ea typeface="+mn-ea"/>
                <a:cs typeface="+mn-cs"/>
              </a:defRPr>
            </a:lvl1pPr>
            <a:lvl2pPr marL="365760" indent="-182880" algn="l" defTabSz="685800" rtl="0" eaLnBrk="1" latinLnBrk="0" hangingPunct="1">
              <a:lnSpc>
                <a:spcPct val="85000"/>
              </a:lnSpc>
              <a:spcBef>
                <a:spcPts val="800"/>
              </a:spcBef>
              <a:buFont typeface="Calibri Light" panose="020F0302020204030204" pitchFamily="34" charset="0"/>
              <a:buChar char="–"/>
              <a:defRPr sz="1800" kern="1200">
                <a:solidFill>
                  <a:schemeClr val="bg1"/>
                </a:solidFill>
                <a:latin typeface="+mj-lt"/>
                <a:ea typeface="+mn-ea"/>
                <a:cs typeface="+mn-cs"/>
              </a:defRPr>
            </a:lvl2pPr>
            <a:lvl3pPr marL="548640" indent="-182880" algn="l" defTabSz="685800" rtl="0" eaLnBrk="1" latinLnBrk="0" hangingPunct="1">
              <a:lnSpc>
                <a:spcPct val="85000"/>
              </a:lnSpc>
              <a:spcBef>
                <a:spcPts val="800"/>
              </a:spcBef>
              <a:buFont typeface="Arial" panose="020B0604020202020204" pitchFamily="34" charset="0"/>
              <a:buChar char="•"/>
              <a:defRPr sz="1500" kern="1200">
                <a:solidFill>
                  <a:schemeClr val="bg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lnSpc>
                <a:spcPct val="150000"/>
              </a:lnSpc>
              <a:defRPr/>
            </a:pPr>
            <a:r>
              <a:rPr lang="en-US" sz="2400">
                <a:solidFill>
                  <a:schemeClr val="tx1"/>
                </a:solidFill>
              </a:rPr>
              <a:t>In North Carolina, the Department of Insurance (NC DOI) strives to maintain order within the insurance market and keep costs down.  </a:t>
            </a:r>
            <a:r>
              <a:rPr lang="en-US" sz="2400" i="1">
                <a:solidFill>
                  <a:schemeClr val="tx1"/>
                </a:solidFill>
              </a:rPr>
              <a:t>Just seven months after implementing the </a:t>
            </a:r>
            <a:r>
              <a:rPr lang="en-US" sz="2400" b="1" i="1">
                <a:solidFill>
                  <a:schemeClr val="tx1"/>
                </a:solidFill>
              </a:rPr>
              <a:t>Insurance Crimes Investigation System </a:t>
            </a:r>
            <a:r>
              <a:rPr lang="en-US" sz="2400" i="1">
                <a:solidFill>
                  <a:schemeClr val="tx1"/>
                </a:solidFill>
              </a:rPr>
              <a:t>using SAS, we recovered $6.9 million for the consumers of North Carolina.  That result shows the success of the program and how operationally sound it has made our field case investigations and agents and operations as a whole. </a:t>
            </a:r>
          </a:p>
          <a:p>
            <a:pPr indent="0">
              <a:lnSpc>
                <a:spcPct val="150000"/>
              </a:lnSpc>
              <a:defRPr/>
            </a:pPr>
            <a:endParaRPr lang="en-US" sz="1400">
              <a:solidFill>
                <a:schemeClr val="tx1"/>
              </a:solidFill>
            </a:endParaRPr>
          </a:p>
          <a:p>
            <a:pPr indent="0">
              <a:lnSpc>
                <a:spcPct val="150000"/>
              </a:lnSpc>
              <a:defRPr/>
            </a:pPr>
            <a:r>
              <a:rPr lang="en-US" sz="1400">
                <a:solidFill>
                  <a:schemeClr val="tx1"/>
                </a:solidFill>
              </a:rPr>
              <a:t>Chet Effler, Division Chief for the Criminal Investigation, Division North Carolina Department of Insurance</a:t>
            </a:r>
          </a:p>
          <a:p>
            <a:pPr indent="0">
              <a:lnSpc>
                <a:spcPct val="150000"/>
              </a:lnSpc>
              <a:defRPr/>
            </a:pPr>
            <a:r>
              <a:rPr lang="en-US" sz="1400">
                <a:solidFill>
                  <a:schemeClr val="tx1"/>
                </a:solidFill>
                <a:hlinkClick r:id="rId8"/>
              </a:rPr>
              <a:t>https://www.sas.com/en_us/customers/ncdoi.html</a:t>
            </a:r>
            <a:r>
              <a:rPr lang="en-US" sz="1400">
                <a:solidFill>
                  <a:schemeClr val="tx1"/>
                </a:solidFill>
              </a:rPr>
              <a:t> </a:t>
            </a:r>
            <a:endParaRPr lang="en-US">
              <a:solidFill>
                <a:schemeClr val="tx1"/>
              </a:solidFill>
            </a:endParaRPr>
          </a:p>
        </p:txBody>
      </p:sp>
      <p:grpSp>
        <p:nvGrpSpPr>
          <p:cNvPr id="2" name="Group 1">
            <a:extLst>
              <a:ext uri="{FF2B5EF4-FFF2-40B4-BE49-F238E27FC236}">
                <a16:creationId xmlns:a16="http://schemas.microsoft.com/office/drawing/2014/main" id="{78859869-3D76-6E91-3787-D0A512E66769}"/>
              </a:ext>
            </a:extLst>
          </p:cNvPr>
          <p:cNvGrpSpPr/>
          <p:nvPr/>
        </p:nvGrpSpPr>
        <p:grpSpPr>
          <a:xfrm flipH="1" flipV="1">
            <a:off x="7137424" y="7488537"/>
            <a:ext cx="636925" cy="622966"/>
            <a:chOff x="382693" y="926325"/>
            <a:chExt cx="576262" cy="576262"/>
          </a:xfrm>
        </p:grpSpPr>
        <p:sp>
          <p:nvSpPr>
            <p:cNvPr id="4" name="Freeform: Shape 3">
              <a:extLst>
                <a:ext uri="{FF2B5EF4-FFF2-40B4-BE49-F238E27FC236}">
                  <a16:creationId xmlns:a16="http://schemas.microsoft.com/office/drawing/2014/main" id="{A988F2C6-C7DC-059C-3D28-F2109047FDDB}"/>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sp>
          <p:nvSpPr>
            <p:cNvPr id="5" name="Freeform: Shape 4">
              <a:extLst>
                <a:ext uri="{FF2B5EF4-FFF2-40B4-BE49-F238E27FC236}">
                  <a16:creationId xmlns:a16="http://schemas.microsoft.com/office/drawing/2014/main" id="{B01DCF3F-A4F2-4C1A-FD87-7C99F2BA5D94}"/>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7" name="Freeform: Shape 6">
              <a:extLst>
                <a:ext uri="{FF2B5EF4-FFF2-40B4-BE49-F238E27FC236}">
                  <a16:creationId xmlns:a16="http://schemas.microsoft.com/office/drawing/2014/main" id="{36853127-0076-C63A-16EF-46CA9256E135}"/>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6" name="Freeform: Shape 15">
              <a:extLst>
                <a:ext uri="{FF2B5EF4-FFF2-40B4-BE49-F238E27FC236}">
                  <a16:creationId xmlns:a16="http://schemas.microsoft.com/office/drawing/2014/main" id="{482643B6-CBCB-DF07-96FF-76D36A73FD80}"/>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grpSp>
    </p:spTree>
    <p:custDataLst>
      <p:tags r:id="rId1"/>
    </p:custDataLst>
    <p:extLst>
      <p:ext uri="{BB962C8B-B14F-4D97-AF65-F5344CB8AC3E}">
        <p14:creationId xmlns:p14="http://schemas.microsoft.com/office/powerpoint/2010/main" val="371308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0E1B94-22D2-8215-2945-03F7B6DF31C9}"/>
              </a:ext>
            </a:extLst>
          </p:cNvPr>
          <p:cNvPicPr>
            <a:picLocks noChangeAspect="1"/>
          </p:cNvPicPr>
          <p:nvPr/>
        </p:nvPicPr>
        <p:blipFill>
          <a:blip r:embed="rId5">
            <a:extLst>
              <a:ext uri="{28A0092B-C50C-407E-A947-70E740481C1C}">
                <a14:useLocalDpi xmlns:a14="http://schemas.microsoft.com/office/drawing/2010/main" val="0"/>
              </a:ext>
            </a:extLst>
          </a:blip>
          <a:srcRect l="16744" r="16744"/>
          <a:stretch/>
        </p:blipFill>
        <p:spPr>
          <a:xfrm>
            <a:off x="9144000" y="1066800"/>
            <a:ext cx="8128000" cy="8153400"/>
          </a:xfrm>
          <a:custGeom>
            <a:avLst/>
            <a:gdLst>
              <a:gd name="connsiteX0" fmla="*/ 3259653 w 8128000"/>
              <a:gd name="connsiteY0" fmla="*/ 0 h 8153400"/>
              <a:gd name="connsiteX1" fmla="*/ 8128000 w 8128000"/>
              <a:gd name="connsiteY1" fmla="*/ 0 h 8153400"/>
              <a:gd name="connsiteX2" fmla="*/ 8128000 w 8128000"/>
              <a:gd name="connsiteY2" fmla="*/ 4893747 h 8153400"/>
              <a:gd name="connsiteX3" fmla="*/ 4868347 w 8128000"/>
              <a:gd name="connsiteY3" fmla="*/ 8153400 h 8153400"/>
              <a:gd name="connsiteX4" fmla="*/ 0 w 8128000"/>
              <a:gd name="connsiteY4" fmla="*/ 8153400 h 8153400"/>
              <a:gd name="connsiteX5" fmla="*/ 0 w 8128000"/>
              <a:gd name="connsiteY5" fmla="*/ 3259653 h 8153400"/>
              <a:gd name="connsiteX6" fmla="*/ 3259653 w 8128000"/>
              <a:gd name="connsiteY6" fmla="*/ 0 h 815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8153400">
                <a:moveTo>
                  <a:pt x="3259653" y="0"/>
                </a:moveTo>
                <a:lnTo>
                  <a:pt x="8128000" y="0"/>
                </a:lnTo>
                <a:lnTo>
                  <a:pt x="8128000" y="4893747"/>
                </a:lnTo>
                <a:cubicBezTo>
                  <a:pt x="8128000" y="6694004"/>
                  <a:pt x="6668604" y="8153400"/>
                  <a:pt x="4868347" y="8153400"/>
                </a:cubicBezTo>
                <a:lnTo>
                  <a:pt x="0" y="8153400"/>
                </a:lnTo>
                <a:lnTo>
                  <a:pt x="0" y="3259653"/>
                </a:lnTo>
                <a:cubicBezTo>
                  <a:pt x="0" y="1459396"/>
                  <a:pt x="1459396" y="0"/>
                  <a:pt x="3259653" y="0"/>
                </a:cubicBezTo>
                <a:close/>
              </a:path>
            </a:pathLst>
          </a:custGeom>
        </p:spPr>
      </p:pic>
      <p:graphicFrame>
        <p:nvGraphicFramePr>
          <p:cNvPr id="10" name="think-cell data - do not delete" hidden="1">
            <a:extLst>
              <a:ext uri="{FF2B5EF4-FFF2-40B4-BE49-F238E27FC236}">
                <a16:creationId xmlns:a16="http://schemas.microsoft.com/office/drawing/2014/main" id="{1A47D68D-9E18-959E-8337-D2837CDE9AD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10" name="think-cell data - do not delete" hidden="1">
                        <a:extLst>
                          <a:ext uri="{FF2B5EF4-FFF2-40B4-BE49-F238E27FC236}">
                            <a16:creationId xmlns:a16="http://schemas.microsoft.com/office/drawing/2014/main" id="{1A47D68D-9E18-959E-8337-D2837CDE9AD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C68D6B-768F-9DFE-6214-EC674F12FE7B}"/>
              </a:ext>
            </a:extLst>
          </p:cNvPr>
          <p:cNvSpPr>
            <a:spLocks noGrp="1"/>
          </p:cNvSpPr>
          <p:nvPr>
            <p:ph type="title"/>
          </p:nvPr>
        </p:nvSpPr>
        <p:spPr>
          <a:xfrm>
            <a:off x="1015999" y="3184842"/>
            <a:ext cx="7490047" cy="2437590"/>
          </a:xfrm>
        </p:spPr>
        <p:txBody>
          <a:bodyPr vert="horz" wrap="square" anchor="t" anchorCtr="0">
            <a:spAutoFit/>
          </a:bodyPr>
          <a:lstStyle/>
          <a:p>
            <a:pPr defTabSz="1371600">
              <a:defRPr/>
            </a:pPr>
            <a:r>
              <a:rPr lang="en-GB" sz="4400" b="0" dirty="0">
                <a:solidFill>
                  <a:schemeClr val="tx1"/>
                </a:solidFill>
                <a:latin typeface="+mn-lt"/>
              </a:rPr>
              <a:t>Improve controls and build trust with robust AI driven case management, audits, and inspections</a:t>
            </a:r>
            <a:endParaRPr lang="en-US" sz="4400" b="0" dirty="0">
              <a:solidFill>
                <a:schemeClr val="tx1"/>
              </a:solidFill>
              <a:latin typeface="+mn-lt"/>
            </a:endParaRPr>
          </a:p>
        </p:txBody>
      </p:sp>
      <p:grpSp>
        <p:nvGrpSpPr>
          <p:cNvPr id="3" name="Group 2">
            <a:extLst>
              <a:ext uri="{FF2B5EF4-FFF2-40B4-BE49-F238E27FC236}">
                <a16:creationId xmlns:a16="http://schemas.microsoft.com/office/drawing/2014/main" id="{D5625D81-92F5-78E8-1578-DA17C9419192}"/>
              </a:ext>
            </a:extLst>
          </p:cNvPr>
          <p:cNvGrpSpPr/>
          <p:nvPr/>
        </p:nvGrpSpPr>
        <p:grpSpPr>
          <a:xfrm>
            <a:off x="1272538" y="1591311"/>
            <a:ext cx="1086164" cy="1062354"/>
            <a:chOff x="382693" y="926325"/>
            <a:chExt cx="576262" cy="576262"/>
          </a:xfrm>
        </p:grpSpPr>
        <p:sp>
          <p:nvSpPr>
            <p:cNvPr id="5" name="Freeform: Shape 4">
              <a:extLst>
                <a:ext uri="{FF2B5EF4-FFF2-40B4-BE49-F238E27FC236}">
                  <a16:creationId xmlns:a16="http://schemas.microsoft.com/office/drawing/2014/main" id="{79646C02-031A-7758-511C-0973A82CD8B7}"/>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sp>
          <p:nvSpPr>
            <p:cNvPr id="6" name="Freeform: Shape 5">
              <a:extLst>
                <a:ext uri="{FF2B5EF4-FFF2-40B4-BE49-F238E27FC236}">
                  <a16:creationId xmlns:a16="http://schemas.microsoft.com/office/drawing/2014/main" id="{CEA00EEB-75C9-CF1D-E6C0-4CDB4B5CDCEB}"/>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7" name="Freeform: Shape 6">
              <a:extLst>
                <a:ext uri="{FF2B5EF4-FFF2-40B4-BE49-F238E27FC236}">
                  <a16:creationId xmlns:a16="http://schemas.microsoft.com/office/drawing/2014/main" id="{7CC3C8F3-0C84-3D3C-80DC-79B6E02E05DA}"/>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8" name="Freeform: Shape 7">
              <a:extLst>
                <a:ext uri="{FF2B5EF4-FFF2-40B4-BE49-F238E27FC236}">
                  <a16:creationId xmlns:a16="http://schemas.microsoft.com/office/drawing/2014/main" id="{4E911EB7-F2C0-6AAD-ED0D-949A7CA0BFC8}"/>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grpSp>
      <p:pic>
        <p:nvPicPr>
          <p:cNvPr id="12" name="Graphic 11">
            <a:extLst>
              <a:ext uri="{FF2B5EF4-FFF2-40B4-BE49-F238E27FC236}">
                <a16:creationId xmlns:a16="http://schemas.microsoft.com/office/drawing/2014/main" id="{6F308948-A31A-69F1-667B-FEE8097C3D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44388" y="7588251"/>
            <a:ext cx="1627612" cy="1617310"/>
          </a:xfrm>
          <a:prstGeom prst="rect">
            <a:avLst/>
          </a:prstGeom>
        </p:spPr>
      </p:pic>
      <p:pic>
        <p:nvPicPr>
          <p:cNvPr id="13" name="Graphic 12">
            <a:extLst>
              <a:ext uri="{FF2B5EF4-FFF2-40B4-BE49-F238E27FC236}">
                <a16:creationId xmlns:a16="http://schemas.microsoft.com/office/drawing/2014/main" id="{4C5DAB80-8419-2528-59F4-30CC3AA91D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9144000" y="1078267"/>
            <a:ext cx="1627612" cy="1617310"/>
          </a:xfrm>
          <a:prstGeom prst="rect">
            <a:avLst/>
          </a:prstGeom>
        </p:spPr>
      </p:pic>
      <p:grpSp>
        <p:nvGrpSpPr>
          <p:cNvPr id="9" name="Group 8">
            <a:extLst>
              <a:ext uri="{FF2B5EF4-FFF2-40B4-BE49-F238E27FC236}">
                <a16:creationId xmlns:a16="http://schemas.microsoft.com/office/drawing/2014/main" id="{1F384A27-16BB-DD57-71EC-08A4EA4C2901}"/>
              </a:ext>
            </a:extLst>
          </p:cNvPr>
          <p:cNvGrpSpPr/>
          <p:nvPr/>
        </p:nvGrpSpPr>
        <p:grpSpPr>
          <a:xfrm flipH="1" flipV="1">
            <a:off x="7594280" y="7642110"/>
            <a:ext cx="1086164" cy="1062354"/>
            <a:chOff x="382693" y="926325"/>
            <a:chExt cx="576262" cy="576262"/>
          </a:xfrm>
        </p:grpSpPr>
        <p:sp>
          <p:nvSpPr>
            <p:cNvPr id="11" name="Freeform: Shape 10">
              <a:extLst>
                <a:ext uri="{FF2B5EF4-FFF2-40B4-BE49-F238E27FC236}">
                  <a16:creationId xmlns:a16="http://schemas.microsoft.com/office/drawing/2014/main" id="{F27233FD-01C5-D0B3-C01B-B87C272CCF5C}"/>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sp>
          <p:nvSpPr>
            <p:cNvPr id="14" name="Freeform: Shape 13">
              <a:extLst>
                <a:ext uri="{FF2B5EF4-FFF2-40B4-BE49-F238E27FC236}">
                  <a16:creationId xmlns:a16="http://schemas.microsoft.com/office/drawing/2014/main" id="{0BF549B9-98A9-1E29-9336-4A3AA74F44F8}"/>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5" name="Freeform: Shape 14">
              <a:extLst>
                <a:ext uri="{FF2B5EF4-FFF2-40B4-BE49-F238E27FC236}">
                  <a16:creationId xmlns:a16="http://schemas.microsoft.com/office/drawing/2014/main" id="{85E34D43-C899-A748-A3F3-015D1537DA20}"/>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defTabSz="1828800"/>
              <a:endParaRPr lang="en-GB">
                <a:solidFill>
                  <a:srgbClr val="000000"/>
                </a:solidFill>
                <a:latin typeface="Anova Light"/>
              </a:endParaRPr>
            </a:p>
          </p:txBody>
        </p:sp>
        <p:sp>
          <p:nvSpPr>
            <p:cNvPr id="16" name="Freeform: Shape 15">
              <a:extLst>
                <a:ext uri="{FF2B5EF4-FFF2-40B4-BE49-F238E27FC236}">
                  <a16:creationId xmlns:a16="http://schemas.microsoft.com/office/drawing/2014/main" id="{92216D54-57F1-4648-4D6C-14F4EC8F031D}"/>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defTabSz="1828800"/>
              <a:endParaRPr lang="en-GB">
                <a:solidFill>
                  <a:srgbClr val="000000"/>
                </a:solidFill>
                <a:latin typeface="Anova Light"/>
              </a:endParaRPr>
            </a:p>
          </p:txBody>
        </p:sp>
      </p:grpSp>
      <p:sp>
        <p:nvSpPr>
          <p:cNvPr id="17" name="Title 1">
            <a:extLst>
              <a:ext uri="{FF2B5EF4-FFF2-40B4-BE49-F238E27FC236}">
                <a16:creationId xmlns:a16="http://schemas.microsoft.com/office/drawing/2014/main" id="{71D0217F-1D58-EE0E-BC9F-D329434DF53F}"/>
              </a:ext>
            </a:extLst>
          </p:cNvPr>
          <p:cNvSpPr txBox="1">
            <a:spLocks/>
          </p:cNvSpPr>
          <p:nvPr/>
        </p:nvSpPr>
        <p:spPr>
          <a:xfrm>
            <a:off x="1015999" y="6961023"/>
            <a:ext cx="13063133" cy="830997"/>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6000" dirty="0"/>
              <a:t>Thank you!</a:t>
            </a:r>
          </a:p>
        </p:txBody>
      </p:sp>
      <p:sp>
        <p:nvSpPr>
          <p:cNvPr id="18" name="Text Placeholder 2">
            <a:extLst>
              <a:ext uri="{FF2B5EF4-FFF2-40B4-BE49-F238E27FC236}">
                <a16:creationId xmlns:a16="http://schemas.microsoft.com/office/drawing/2014/main" id="{40D6BDB3-1F7F-869D-74F1-FB902E96F18E}"/>
              </a:ext>
            </a:extLst>
          </p:cNvPr>
          <p:cNvSpPr txBox="1">
            <a:spLocks/>
          </p:cNvSpPr>
          <p:nvPr/>
        </p:nvSpPr>
        <p:spPr>
          <a:xfrm>
            <a:off x="1015999" y="7792020"/>
            <a:ext cx="6516245" cy="1057522"/>
          </a:xfrm>
          <a:prstGeom prst="rect">
            <a:avLst/>
          </a:prstGeom>
        </p:spPr>
        <p:txBody>
          <a:bodyPr/>
          <a:lst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pPr marL="0" indent="0">
              <a:buNone/>
            </a:pPr>
            <a:r>
              <a:rPr lang="en-US" dirty="0"/>
              <a:t>We see great potential in what we can achieve together.</a:t>
            </a:r>
          </a:p>
        </p:txBody>
      </p:sp>
    </p:spTree>
    <p:custDataLst>
      <p:tags r:id="rId1"/>
    </p:custDataLst>
    <p:extLst>
      <p:ext uri="{BB962C8B-B14F-4D97-AF65-F5344CB8AC3E}">
        <p14:creationId xmlns:p14="http://schemas.microsoft.com/office/powerpoint/2010/main" val="192892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3C3F4C4-CCE3-6DA4-092D-230FD9FE72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4" name="think-cell data - do not delete" hidden="1">
                        <a:extLst>
                          <a:ext uri="{FF2B5EF4-FFF2-40B4-BE49-F238E27FC236}">
                            <a16:creationId xmlns:a16="http://schemas.microsoft.com/office/drawing/2014/main" id="{53C3F4C4-CCE3-6DA4-092D-230FD9FE726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72" name="Rectangle 571">
            <a:extLst>
              <a:ext uri="{FF2B5EF4-FFF2-40B4-BE49-F238E27FC236}">
                <a16:creationId xmlns:a16="http://schemas.microsoft.com/office/drawing/2014/main" id="{1CD6DAC7-5C8F-24C9-38AE-AF14D25A9EA0}"/>
              </a:ext>
            </a:extLst>
          </p:cNvPr>
          <p:cNvSpPr/>
          <p:nvPr/>
        </p:nvSpPr>
        <p:spPr>
          <a:xfrm>
            <a:off x="0" y="0"/>
            <a:ext cx="5889608" cy="10287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nova Light"/>
              <a:ea typeface="+mn-ea"/>
              <a:cs typeface="+mn-cs"/>
            </a:endParaRPr>
          </a:p>
        </p:txBody>
      </p:sp>
      <p:pic>
        <p:nvPicPr>
          <p:cNvPr id="527" name="Graphic 526">
            <a:extLst>
              <a:ext uri="{FF2B5EF4-FFF2-40B4-BE49-F238E27FC236}">
                <a16:creationId xmlns:a16="http://schemas.microsoft.com/office/drawing/2014/main" id="{439326C3-5BA0-720D-FBDA-6537904F4E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911511" y="5817901"/>
            <a:ext cx="2173994" cy="2160234"/>
          </a:xfrm>
          <a:prstGeom prst="rect">
            <a:avLst/>
          </a:prstGeom>
        </p:spPr>
      </p:pic>
      <p:pic>
        <p:nvPicPr>
          <p:cNvPr id="544" name="Graphic 543">
            <a:extLst>
              <a:ext uri="{FF2B5EF4-FFF2-40B4-BE49-F238E27FC236}">
                <a16:creationId xmlns:a16="http://schemas.microsoft.com/office/drawing/2014/main" id="{C235F102-341C-48B8-79B2-68A04A699D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6736" y="5811021"/>
            <a:ext cx="2158864" cy="2171022"/>
          </a:xfrm>
          <a:prstGeom prst="rect">
            <a:avLst/>
          </a:prstGeom>
        </p:spPr>
      </p:pic>
      <p:sp>
        <p:nvSpPr>
          <p:cNvPr id="453" name="Freeform: Shape 452">
            <a:extLst>
              <a:ext uri="{FF2B5EF4-FFF2-40B4-BE49-F238E27FC236}">
                <a16:creationId xmlns:a16="http://schemas.microsoft.com/office/drawing/2014/main" id="{055FA89C-9DF7-B5CA-22EC-F15B4B30D0B7}"/>
              </a:ext>
            </a:extLst>
          </p:cNvPr>
          <p:cNvSpPr/>
          <p:nvPr/>
        </p:nvSpPr>
        <p:spPr>
          <a:xfrm>
            <a:off x="751208" y="3633867"/>
            <a:ext cx="2167184" cy="2177154"/>
          </a:xfrm>
          <a:custGeom>
            <a:avLst/>
            <a:gdLst>
              <a:gd name="connsiteX0" fmla="*/ 1089025 w 1089025"/>
              <a:gd name="connsiteY0" fmla="*/ 544513 h 1089025"/>
              <a:gd name="connsiteX1" fmla="*/ 544513 w 1089025"/>
              <a:gd name="connsiteY1" fmla="*/ 1089025 h 1089025"/>
              <a:gd name="connsiteX2" fmla="*/ 0 w 1089025"/>
              <a:gd name="connsiteY2" fmla="*/ 544513 h 1089025"/>
              <a:gd name="connsiteX3" fmla="*/ 544513 w 1089025"/>
              <a:gd name="connsiteY3" fmla="*/ 0 h 1089025"/>
              <a:gd name="connsiteX4" fmla="*/ 1089025 w 1089025"/>
              <a:gd name="connsiteY4" fmla="*/ 544513 h 108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5" h="1089025">
                <a:moveTo>
                  <a:pt x="1089025" y="544513"/>
                </a:moveTo>
                <a:cubicBezTo>
                  <a:pt x="1089025" y="845238"/>
                  <a:pt x="845238" y="1089025"/>
                  <a:pt x="544513" y="1089025"/>
                </a:cubicBezTo>
                <a:cubicBezTo>
                  <a:pt x="243787" y="1089025"/>
                  <a:pt x="0" y="845238"/>
                  <a:pt x="0" y="544513"/>
                </a:cubicBezTo>
                <a:cubicBezTo>
                  <a:pt x="0" y="243787"/>
                  <a:pt x="243787" y="0"/>
                  <a:pt x="544513" y="0"/>
                </a:cubicBezTo>
                <a:cubicBezTo>
                  <a:pt x="845238" y="0"/>
                  <a:pt x="1089025" y="243787"/>
                  <a:pt x="1089025" y="544513"/>
                </a:cubicBezTo>
                <a:close/>
              </a:path>
            </a:pathLst>
          </a:custGeom>
          <a:solidFill>
            <a:schemeClr val="bg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566" name="Graphic 466">
            <a:extLst>
              <a:ext uri="{FF2B5EF4-FFF2-40B4-BE49-F238E27FC236}">
                <a16:creationId xmlns:a16="http://schemas.microsoft.com/office/drawing/2014/main" id="{8630818E-B2DF-0F7D-414B-CA03445784FD}"/>
              </a:ext>
            </a:extLst>
          </p:cNvPr>
          <p:cNvSpPr/>
          <p:nvPr/>
        </p:nvSpPr>
        <p:spPr>
          <a:xfrm rot="-5400000">
            <a:off x="2913041" y="3638835"/>
            <a:ext cx="2168158" cy="2163018"/>
          </a:xfrm>
          <a:custGeom>
            <a:avLst/>
            <a:gdLst>
              <a:gd name="connsiteX0" fmla="*/ 0 w 1084079"/>
              <a:gd name="connsiteY0" fmla="*/ 0 h 1085685"/>
              <a:gd name="connsiteX1" fmla="*/ 1084079 w 1084079"/>
              <a:gd name="connsiteY1" fmla="*/ 0 h 1085685"/>
              <a:gd name="connsiteX2" fmla="*/ 1084079 w 1084079"/>
              <a:gd name="connsiteY2" fmla="*/ 542843 h 1085685"/>
              <a:gd name="connsiteX3" fmla="*/ 542040 w 1084079"/>
              <a:gd name="connsiteY3" fmla="*/ 1085685 h 1085685"/>
              <a:gd name="connsiteX4" fmla="*/ 542040 w 1084079"/>
              <a:gd name="connsiteY4" fmla="*/ 1085685 h 1085685"/>
              <a:gd name="connsiteX5" fmla="*/ 0 w 1084079"/>
              <a:gd name="connsiteY5" fmla="*/ 542843 h 1085685"/>
              <a:gd name="connsiteX6" fmla="*/ 0 w 1084079"/>
              <a:gd name="connsiteY6" fmla="*/ 0 h 1085685"/>
              <a:gd name="connsiteX7" fmla="*/ 0 w 1084079"/>
              <a:gd name="connsiteY7" fmla="*/ 0 h 108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079" h="1085685">
                <a:moveTo>
                  <a:pt x="0" y="0"/>
                </a:moveTo>
                <a:lnTo>
                  <a:pt x="1084079" y="0"/>
                </a:lnTo>
                <a:lnTo>
                  <a:pt x="1084079" y="542843"/>
                </a:lnTo>
                <a:cubicBezTo>
                  <a:pt x="1084079" y="842424"/>
                  <a:pt x="841178" y="1085685"/>
                  <a:pt x="542040" y="1085685"/>
                </a:cubicBezTo>
                <a:lnTo>
                  <a:pt x="542040" y="1085685"/>
                </a:lnTo>
                <a:cubicBezTo>
                  <a:pt x="242901" y="1085685"/>
                  <a:pt x="0" y="842424"/>
                  <a:pt x="0" y="542843"/>
                </a:cubicBezTo>
                <a:lnTo>
                  <a:pt x="0" y="0"/>
                </a:lnTo>
                <a:lnTo>
                  <a:pt x="0" y="0"/>
                </a:lnTo>
                <a:close/>
              </a:path>
            </a:pathLst>
          </a:custGeom>
          <a:solidFill>
            <a:schemeClr val="accent3"/>
          </a:solidFill>
          <a:ln w="635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 name="Title 1">
            <a:extLst>
              <a:ext uri="{FF2B5EF4-FFF2-40B4-BE49-F238E27FC236}">
                <a16:creationId xmlns:a16="http://schemas.microsoft.com/office/drawing/2014/main" id="{038AD1F6-137A-4A2C-8750-FC66EFCD673C}"/>
              </a:ext>
            </a:extLst>
          </p:cNvPr>
          <p:cNvSpPr>
            <a:spLocks noGrp="1"/>
          </p:cNvSpPr>
          <p:nvPr>
            <p:ph type="title"/>
          </p:nvPr>
        </p:nvSpPr>
        <p:spPr>
          <a:xfrm>
            <a:off x="6417311" y="1093742"/>
            <a:ext cx="7978126" cy="697244"/>
          </a:xfrm>
        </p:spPr>
        <p:txBody>
          <a:bodyPr vert="horz" wrap="square">
            <a:spAutoFit/>
          </a:bodyPr>
          <a:lstStyle/>
          <a:p>
            <a:pPr>
              <a:lnSpc>
                <a:spcPct val="80000"/>
              </a:lnSpc>
            </a:pPr>
            <a:r>
              <a:rPr lang="en-US" b="0">
                <a:latin typeface="+mj-lt"/>
              </a:rPr>
              <a:t>SAS in Government</a:t>
            </a:r>
          </a:p>
        </p:txBody>
      </p:sp>
      <p:sp>
        <p:nvSpPr>
          <p:cNvPr id="8" name="TextBox 7">
            <a:extLst>
              <a:ext uri="{FF2B5EF4-FFF2-40B4-BE49-F238E27FC236}">
                <a16:creationId xmlns:a16="http://schemas.microsoft.com/office/drawing/2014/main" id="{2EFA552E-D4A6-4AC1-A05F-10BFAD1E34E3}"/>
              </a:ext>
            </a:extLst>
          </p:cNvPr>
          <p:cNvSpPr txBox="1"/>
          <p:nvPr/>
        </p:nvSpPr>
        <p:spPr>
          <a:xfrm>
            <a:off x="10749433" y="3970630"/>
            <a:ext cx="2222256" cy="1477328"/>
          </a:xfrm>
          <a:prstGeom prst="rect">
            <a:avLst/>
          </a:prstGeom>
          <a:noFill/>
        </p:spPr>
        <p:txBody>
          <a:bodyPr wrap="square" lIns="0" tIns="0" rIns="0" bIns="0"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nova Light"/>
                <a:ea typeface="+mn-ea"/>
                <a:cs typeface="+mn-cs"/>
              </a:rPr>
              <a:t>Different departments, ministries and agencies</a:t>
            </a:r>
          </a:p>
        </p:txBody>
      </p:sp>
      <p:sp>
        <p:nvSpPr>
          <p:cNvPr id="12" name="TextBox 11">
            <a:extLst>
              <a:ext uri="{FF2B5EF4-FFF2-40B4-BE49-F238E27FC236}">
                <a16:creationId xmlns:a16="http://schemas.microsoft.com/office/drawing/2014/main" id="{E1068A12-BAD7-42CD-8885-3155EB3F1D56}"/>
              </a:ext>
            </a:extLst>
          </p:cNvPr>
          <p:cNvSpPr txBox="1"/>
          <p:nvPr/>
        </p:nvSpPr>
        <p:spPr>
          <a:xfrm>
            <a:off x="6443131" y="2463517"/>
            <a:ext cx="2222256"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766D1"/>
                </a:solidFill>
                <a:effectLst/>
                <a:uLnTx/>
                <a:uFillTx/>
                <a:latin typeface="Anova Bold"/>
                <a:ea typeface="+mn-ea"/>
                <a:cs typeface="+mn-cs"/>
              </a:rPr>
              <a:t>134</a:t>
            </a:r>
          </a:p>
        </p:txBody>
      </p:sp>
      <p:sp>
        <p:nvSpPr>
          <p:cNvPr id="13" name="TextBox 12">
            <a:extLst>
              <a:ext uri="{FF2B5EF4-FFF2-40B4-BE49-F238E27FC236}">
                <a16:creationId xmlns:a16="http://schemas.microsoft.com/office/drawing/2014/main" id="{3128E794-C6F7-4044-B53B-EE2FADEA4CE6}"/>
              </a:ext>
            </a:extLst>
          </p:cNvPr>
          <p:cNvSpPr txBox="1"/>
          <p:nvPr/>
        </p:nvSpPr>
        <p:spPr>
          <a:xfrm>
            <a:off x="6367133" y="4021429"/>
            <a:ext cx="2364871" cy="1107996"/>
          </a:xfrm>
          <a:prstGeom prst="rect">
            <a:avLst/>
          </a:prstGeom>
          <a:noFill/>
        </p:spPr>
        <p:txBody>
          <a:bodyPr wrap="square" lIns="0" tIns="0" rIns="0" bIns="0" rtlCol="0" anchor="t">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nova Light"/>
                <a:ea typeface="+mn-ea"/>
                <a:cs typeface="+mn-cs"/>
              </a:rPr>
              <a:t>Countries with SAS in government</a:t>
            </a:r>
          </a:p>
        </p:txBody>
      </p:sp>
      <p:cxnSp>
        <p:nvCxnSpPr>
          <p:cNvPr id="410" name="Straight Connector 409">
            <a:extLst>
              <a:ext uri="{FF2B5EF4-FFF2-40B4-BE49-F238E27FC236}">
                <a16:creationId xmlns:a16="http://schemas.microsoft.com/office/drawing/2014/main" id="{001C36F2-D3AA-225C-FD53-E8639DAD8C33}"/>
              </a:ext>
            </a:extLst>
          </p:cNvPr>
          <p:cNvCxnSpPr>
            <a:cxnSpLocks/>
          </p:cNvCxnSpPr>
          <p:nvPr/>
        </p:nvCxnSpPr>
        <p:spPr>
          <a:xfrm>
            <a:off x="6455027" y="3635632"/>
            <a:ext cx="10839450" cy="0"/>
          </a:xfrm>
          <a:prstGeom prst="line">
            <a:avLst/>
          </a:prstGeom>
          <a:ln w="6350" cap="rnd">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57" name="Rectangle 556">
            <a:extLst>
              <a:ext uri="{FF2B5EF4-FFF2-40B4-BE49-F238E27FC236}">
                <a16:creationId xmlns:a16="http://schemas.microsoft.com/office/drawing/2014/main" id="{196BD9CF-9466-594C-AC81-479909D42091}"/>
              </a:ext>
            </a:extLst>
          </p:cNvPr>
          <p:cNvSpPr/>
          <p:nvPr/>
        </p:nvSpPr>
        <p:spPr>
          <a:xfrm>
            <a:off x="7422322" y="3509465"/>
            <a:ext cx="263874" cy="265402"/>
          </a:xfrm>
          <a:prstGeom prst="rect">
            <a:avLst/>
          </a:prstGeom>
          <a:solidFill>
            <a:schemeClr val="bg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558" name="Freeform: Shape 557">
            <a:extLst>
              <a:ext uri="{FF2B5EF4-FFF2-40B4-BE49-F238E27FC236}">
                <a16:creationId xmlns:a16="http://schemas.microsoft.com/office/drawing/2014/main" id="{2F14DE43-095F-E55C-6BC3-0EF331BE56FE}"/>
              </a:ext>
            </a:extLst>
          </p:cNvPr>
          <p:cNvSpPr/>
          <p:nvPr/>
        </p:nvSpPr>
        <p:spPr>
          <a:xfrm>
            <a:off x="2639830" y="8788614"/>
            <a:ext cx="547596" cy="546096"/>
          </a:xfrm>
          <a:custGeom>
            <a:avLst/>
            <a:gdLst>
              <a:gd name="connsiteX0" fmla="*/ 1089025 w 1089025"/>
              <a:gd name="connsiteY0" fmla="*/ 544513 h 1089025"/>
              <a:gd name="connsiteX1" fmla="*/ 544513 w 1089025"/>
              <a:gd name="connsiteY1" fmla="*/ 1089025 h 1089025"/>
              <a:gd name="connsiteX2" fmla="*/ 0 w 1089025"/>
              <a:gd name="connsiteY2" fmla="*/ 544513 h 1089025"/>
              <a:gd name="connsiteX3" fmla="*/ 544513 w 1089025"/>
              <a:gd name="connsiteY3" fmla="*/ 0 h 1089025"/>
              <a:gd name="connsiteX4" fmla="*/ 1089025 w 1089025"/>
              <a:gd name="connsiteY4" fmla="*/ 544513 h 108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5" h="1089025">
                <a:moveTo>
                  <a:pt x="1089025" y="544513"/>
                </a:moveTo>
                <a:cubicBezTo>
                  <a:pt x="1089025" y="845238"/>
                  <a:pt x="845238" y="1089025"/>
                  <a:pt x="544513" y="1089025"/>
                </a:cubicBezTo>
                <a:cubicBezTo>
                  <a:pt x="243787" y="1089025"/>
                  <a:pt x="0" y="845238"/>
                  <a:pt x="0" y="544513"/>
                </a:cubicBezTo>
                <a:cubicBezTo>
                  <a:pt x="0" y="243787"/>
                  <a:pt x="243787" y="0"/>
                  <a:pt x="544513" y="0"/>
                </a:cubicBezTo>
                <a:cubicBezTo>
                  <a:pt x="845238" y="0"/>
                  <a:pt x="1089025" y="243787"/>
                  <a:pt x="1089025" y="544513"/>
                </a:cubicBezTo>
                <a:close/>
              </a:path>
            </a:pathLst>
          </a:custGeom>
          <a:noFill/>
          <a:ln w="12700" cap="flat">
            <a:solidFill>
              <a:srgbClr val="8EC1FB"/>
            </a:soli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cxnSp>
        <p:nvCxnSpPr>
          <p:cNvPr id="518" name="Straight Connector 517">
            <a:extLst>
              <a:ext uri="{FF2B5EF4-FFF2-40B4-BE49-F238E27FC236}">
                <a16:creationId xmlns:a16="http://schemas.microsoft.com/office/drawing/2014/main" id="{E8F9E797-50A9-1224-8DCE-6054944284C6}"/>
              </a:ext>
            </a:extLst>
          </p:cNvPr>
          <p:cNvCxnSpPr>
            <a:cxnSpLocks/>
            <a:endCxn id="561" idx="3"/>
          </p:cNvCxnSpPr>
          <p:nvPr/>
        </p:nvCxnSpPr>
        <p:spPr>
          <a:xfrm>
            <a:off x="2910072" y="5832689"/>
            <a:ext cx="5464" cy="3097322"/>
          </a:xfrm>
          <a:prstGeom prst="line">
            <a:avLst/>
          </a:prstGeom>
          <a:ln w="6350">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61" name="Freeform: Shape 560">
            <a:extLst>
              <a:ext uri="{FF2B5EF4-FFF2-40B4-BE49-F238E27FC236}">
                <a16:creationId xmlns:a16="http://schemas.microsoft.com/office/drawing/2014/main" id="{5ECA6E11-8300-C578-7C01-4E6288F30659}"/>
              </a:ext>
            </a:extLst>
          </p:cNvPr>
          <p:cNvSpPr/>
          <p:nvPr/>
        </p:nvSpPr>
        <p:spPr>
          <a:xfrm>
            <a:off x="2783599" y="8930011"/>
            <a:ext cx="263874" cy="265402"/>
          </a:xfrm>
          <a:custGeom>
            <a:avLst/>
            <a:gdLst>
              <a:gd name="connsiteX0" fmla="*/ 1089025 w 1089025"/>
              <a:gd name="connsiteY0" fmla="*/ 544513 h 1089025"/>
              <a:gd name="connsiteX1" fmla="*/ 544513 w 1089025"/>
              <a:gd name="connsiteY1" fmla="*/ 1089025 h 1089025"/>
              <a:gd name="connsiteX2" fmla="*/ 0 w 1089025"/>
              <a:gd name="connsiteY2" fmla="*/ 544513 h 1089025"/>
              <a:gd name="connsiteX3" fmla="*/ 544513 w 1089025"/>
              <a:gd name="connsiteY3" fmla="*/ 0 h 1089025"/>
              <a:gd name="connsiteX4" fmla="*/ 1089025 w 1089025"/>
              <a:gd name="connsiteY4" fmla="*/ 544513 h 108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5" h="1089025">
                <a:moveTo>
                  <a:pt x="1089025" y="544513"/>
                </a:moveTo>
                <a:cubicBezTo>
                  <a:pt x="1089025" y="845238"/>
                  <a:pt x="845238" y="1089025"/>
                  <a:pt x="544513" y="1089025"/>
                </a:cubicBezTo>
                <a:cubicBezTo>
                  <a:pt x="243787" y="1089025"/>
                  <a:pt x="0" y="845238"/>
                  <a:pt x="0" y="544513"/>
                </a:cubicBezTo>
                <a:cubicBezTo>
                  <a:pt x="0" y="243787"/>
                  <a:pt x="243787" y="0"/>
                  <a:pt x="544513" y="0"/>
                </a:cubicBezTo>
                <a:cubicBezTo>
                  <a:pt x="845238" y="0"/>
                  <a:pt x="1089025" y="243787"/>
                  <a:pt x="1089025" y="544513"/>
                </a:cubicBezTo>
                <a:close/>
              </a:path>
            </a:pathLst>
          </a:custGeom>
          <a:solidFill>
            <a:schemeClr val="accent4"/>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9" name="Rectangle 8">
            <a:extLst>
              <a:ext uri="{FF2B5EF4-FFF2-40B4-BE49-F238E27FC236}">
                <a16:creationId xmlns:a16="http://schemas.microsoft.com/office/drawing/2014/main" id="{9C9BCE10-66C6-8244-3202-E734D0512E2E}"/>
              </a:ext>
            </a:extLst>
          </p:cNvPr>
          <p:cNvSpPr/>
          <p:nvPr/>
        </p:nvSpPr>
        <p:spPr>
          <a:xfrm>
            <a:off x="11728625" y="3509465"/>
            <a:ext cx="263874" cy="265402"/>
          </a:xfrm>
          <a:prstGeom prst="rect">
            <a:avLst/>
          </a:prstGeom>
          <a:solidFill>
            <a:schemeClr val="bg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3" name="Freeform: Shape 22">
            <a:extLst>
              <a:ext uri="{FF2B5EF4-FFF2-40B4-BE49-F238E27FC236}">
                <a16:creationId xmlns:a16="http://schemas.microsoft.com/office/drawing/2014/main" id="{D9730451-D99E-184E-1916-74522D2A24C1}"/>
              </a:ext>
            </a:extLst>
          </p:cNvPr>
          <p:cNvSpPr/>
          <p:nvPr/>
        </p:nvSpPr>
        <p:spPr>
          <a:xfrm rot="10800000">
            <a:off x="2910069" y="1459362"/>
            <a:ext cx="2172426" cy="2176892"/>
          </a:xfrm>
          <a:custGeom>
            <a:avLst/>
            <a:gdLst>
              <a:gd name="connsiteX0" fmla="*/ 0 w 678059"/>
              <a:gd name="connsiteY0" fmla="*/ 0 h 678059"/>
              <a:gd name="connsiteX1" fmla="*/ 678060 w 678059"/>
              <a:gd name="connsiteY1" fmla="*/ 0 h 678059"/>
              <a:gd name="connsiteX2" fmla="*/ 0 w 678059"/>
              <a:gd name="connsiteY2" fmla="*/ 678060 h 678059"/>
              <a:gd name="connsiteX3" fmla="*/ 0 w 678059"/>
              <a:gd name="connsiteY3" fmla="*/ 678060 h 678059"/>
              <a:gd name="connsiteX4" fmla="*/ 0 w 678059"/>
              <a:gd name="connsiteY4" fmla="*/ 0 h 678059"/>
              <a:gd name="connsiteX5" fmla="*/ 0 w 678059"/>
              <a:gd name="connsiteY5" fmla="*/ 0 h 67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059" h="678059">
                <a:moveTo>
                  <a:pt x="0" y="0"/>
                </a:moveTo>
                <a:lnTo>
                  <a:pt x="678060" y="0"/>
                </a:lnTo>
                <a:cubicBezTo>
                  <a:pt x="678060" y="374204"/>
                  <a:pt x="374204" y="678060"/>
                  <a:pt x="0" y="678060"/>
                </a:cubicBezTo>
                <a:lnTo>
                  <a:pt x="0" y="678060"/>
                </a:lnTo>
                <a:lnTo>
                  <a:pt x="0" y="0"/>
                </a:lnTo>
                <a:lnTo>
                  <a:pt x="0" y="0"/>
                </a:lnTo>
                <a:close/>
              </a:path>
            </a:pathLst>
          </a:custGeom>
          <a:solidFill>
            <a:schemeClr val="bg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4" name="Freeform: Shape 23">
            <a:extLst>
              <a:ext uri="{FF2B5EF4-FFF2-40B4-BE49-F238E27FC236}">
                <a16:creationId xmlns:a16="http://schemas.microsoft.com/office/drawing/2014/main" id="{19049F20-CA75-79BD-0B67-28E9D97F38DE}"/>
              </a:ext>
            </a:extLst>
          </p:cNvPr>
          <p:cNvSpPr/>
          <p:nvPr/>
        </p:nvSpPr>
        <p:spPr>
          <a:xfrm>
            <a:off x="751208" y="1459363"/>
            <a:ext cx="2164104" cy="2174934"/>
          </a:xfrm>
          <a:custGeom>
            <a:avLst/>
            <a:gdLst>
              <a:gd name="connsiteX0" fmla="*/ 0 w 678059"/>
              <a:gd name="connsiteY0" fmla="*/ 0 h 678059"/>
              <a:gd name="connsiteX1" fmla="*/ 360219 w 678059"/>
              <a:gd name="connsiteY1" fmla="*/ 0 h 678059"/>
              <a:gd name="connsiteX2" fmla="*/ 678060 w 678059"/>
              <a:gd name="connsiteY2" fmla="*/ 317840 h 678059"/>
              <a:gd name="connsiteX3" fmla="*/ 678060 w 678059"/>
              <a:gd name="connsiteY3" fmla="*/ 678060 h 678059"/>
              <a:gd name="connsiteX4" fmla="*/ 317840 w 678059"/>
              <a:gd name="connsiteY4" fmla="*/ 678060 h 678059"/>
              <a:gd name="connsiteX5" fmla="*/ 0 w 678059"/>
              <a:gd name="connsiteY5" fmla="*/ 360219 h 678059"/>
              <a:gd name="connsiteX6" fmla="*/ 0 w 678059"/>
              <a:gd name="connsiteY6" fmla="*/ 0 h 678059"/>
              <a:gd name="connsiteX7" fmla="*/ 0 w 678059"/>
              <a:gd name="connsiteY7" fmla="*/ 0 h 67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059" h="678059">
                <a:moveTo>
                  <a:pt x="0" y="0"/>
                </a:moveTo>
                <a:lnTo>
                  <a:pt x="360219" y="0"/>
                </a:lnTo>
                <a:cubicBezTo>
                  <a:pt x="535667" y="0"/>
                  <a:pt x="678060" y="142392"/>
                  <a:pt x="678060" y="317840"/>
                </a:cubicBezTo>
                <a:lnTo>
                  <a:pt x="678060" y="678060"/>
                </a:lnTo>
                <a:lnTo>
                  <a:pt x="317840" y="678060"/>
                </a:lnTo>
                <a:cubicBezTo>
                  <a:pt x="142393" y="678060"/>
                  <a:pt x="0" y="535667"/>
                  <a:pt x="0" y="360219"/>
                </a:cubicBezTo>
                <a:lnTo>
                  <a:pt x="0" y="0"/>
                </a:lnTo>
                <a:lnTo>
                  <a:pt x="0" y="0"/>
                </a:lnTo>
                <a:close/>
              </a:path>
            </a:pathLst>
          </a:custGeom>
          <a:solidFill>
            <a:srgbClr val="4398F9"/>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93" name="Graphic 417">
            <a:extLst>
              <a:ext uri="{FF2B5EF4-FFF2-40B4-BE49-F238E27FC236}">
                <a16:creationId xmlns:a16="http://schemas.microsoft.com/office/drawing/2014/main" id="{C79098A5-5DF2-82BD-FC8E-C68E596CC2EE}"/>
              </a:ext>
            </a:extLst>
          </p:cNvPr>
          <p:cNvSpPr/>
          <p:nvPr/>
        </p:nvSpPr>
        <p:spPr>
          <a:xfrm rot="5400000">
            <a:off x="3590303" y="2957606"/>
            <a:ext cx="2168162" cy="3511980"/>
          </a:xfrm>
          <a:custGeom>
            <a:avLst/>
            <a:gdLst>
              <a:gd name="connsiteX0" fmla="*/ 935944 w 935943"/>
              <a:gd name="connsiteY0" fmla="*/ 931795 h 931795"/>
              <a:gd name="connsiteX1" fmla="*/ 0 w 935943"/>
              <a:gd name="connsiteY1" fmla="*/ 0 h 931795"/>
              <a:gd name="connsiteX0" fmla="*/ 1004888 w 1004888"/>
              <a:gd name="connsiteY0" fmla="*/ 1002057 h 1002057"/>
              <a:gd name="connsiteX1" fmla="*/ 68944 w 1004888"/>
              <a:gd name="connsiteY1" fmla="*/ 70262 h 1002057"/>
              <a:gd name="connsiteX2" fmla="*/ 70289 w 1004888"/>
              <a:gd name="connsiteY2" fmla="*/ 65983 h 1002057"/>
              <a:gd name="connsiteX0" fmla="*/ 1004625 w 1004625"/>
              <a:gd name="connsiteY0" fmla="*/ 1167179 h 1167179"/>
              <a:gd name="connsiteX1" fmla="*/ 68681 w 1004625"/>
              <a:gd name="connsiteY1" fmla="*/ 235384 h 1167179"/>
              <a:gd name="connsiteX2" fmla="*/ 71055 w 1004625"/>
              <a:gd name="connsiteY2" fmla="*/ 0 h 1167179"/>
              <a:gd name="connsiteX0" fmla="*/ 1004625 w 1004625"/>
              <a:gd name="connsiteY0" fmla="*/ 1167179 h 1167179"/>
              <a:gd name="connsiteX1" fmla="*/ 68681 w 1004625"/>
              <a:gd name="connsiteY1" fmla="*/ 235384 h 1167179"/>
              <a:gd name="connsiteX2" fmla="*/ 71055 w 1004625"/>
              <a:gd name="connsiteY2" fmla="*/ 0 h 1167179"/>
              <a:gd name="connsiteX0" fmla="*/ 935944 w 935944"/>
              <a:gd name="connsiteY0" fmla="*/ 1167179 h 1167179"/>
              <a:gd name="connsiteX1" fmla="*/ 0 w 935944"/>
              <a:gd name="connsiteY1" fmla="*/ 235384 h 1167179"/>
              <a:gd name="connsiteX2" fmla="*/ 2374 w 935944"/>
              <a:gd name="connsiteY2" fmla="*/ 0 h 1167179"/>
              <a:gd name="connsiteX0" fmla="*/ 935944 w 935944"/>
              <a:gd name="connsiteY0" fmla="*/ 1166152 h 1166152"/>
              <a:gd name="connsiteX1" fmla="*/ 0 w 935944"/>
              <a:gd name="connsiteY1" fmla="*/ 234357 h 1166152"/>
              <a:gd name="connsiteX2" fmla="*/ 1351 w 935944"/>
              <a:gd name="connsiteY2" fmla="*/ 0 h 1166152"/>
              <a:gd name="connsiteX0" fmla="*/ 935944 w 935944"/>
              <a:gd name="connsiteY0" fmla="*/ 1166152 h 1166152"/>
              <a:gd name="connsiteX1" fmla="*/ 0 w 935944"/>
              <a:gd name="connsiteY1" fmla="*/ 234357 h 1166152"/>
              <a:gd name="connsiteX2" fmla="*/ 327 w 935944"/>
              <a:gd name="connsiteY2" fmla="*/ 0 h 1166152"/>
              <a:gd name="connsiteX0" fmla="*/ 946778 w 946778"/>
              <a:gd name="connsiteY0" fmla="*/ 1166152 h 1166152"/>
              <a:gd name="connsiteX1" fmla="*/ 10834 w 946778"/>
              <a:gd name="connsiteY1" fmla="*/ 234357 h 1166152"/>
              <a:gd name="connsiteX2" fmla="*/ 11161 w 946778"/>
              <a:gd name="connsiteY2" fmla="*/ 0 h 1166152"/>
              <a:gd name="connsiteX0" fmla="*/ 935944 w 935944"/>
              <a:gd name="connsiteY0" fmla="*/ 1166152 h 1166152"/>
              <a:gd name="connsiteX1" fmla="*/ 0 w 935944"/>
              <a:gd name="connsiteY1" fmla="*/ 234357 h 1166152"/>
              <a:gd name="connsiteX2" fmla="*/ 327 w 935944"/>
              <a:gd name="connsiteY2" fmla="*/ 0 h 1166152"/>
              <a:gd name="connsiteX0" fmla="*/ 936290 w 936290"/>
              <a:gd name="connsiteY0" fmla="*/ 1166152 h 1166152"/>
              <a:gd name="connsiteX1" fmla="*/ 346 w 936290"/>
              <a:gd name="connsiteY1" fmla="*/ 234357 h 1166152"/>
              <a:gd name="connsiteX2" fmla="*/ 673 w 936290"/>
              <a:gd name="connsiteY2" fmla="*/ 0 h 1166152"/>
              <a:gd name="connsiteX0" fmla="*/ 877463 w 877463"/>
              <a:gd name="connsiteY0" fmla="*/ 1133284 h 1133284"/>
              <a:gd name="connsiteX1" fmla="*/ 346 w 877463"/>
              <a:gd name="connsiteY1" fmla="*/ 234357 h 1133284"/>
              <a:gd name="connsiteX2" fmla="*/ 673 w 877463"/>
              <a:gd name="connsiteY2" fmla="*/ 0 h 1133284"/>
              <a:gd name="connsiteX0" fmla="*/ 877195 w 877195"/>
              <a:gd name="connsiteY0" fmla="*/ 1234300 h 1234300"/>
              <a:gd name="connsiteX1" fmla="*/ 78 w 877195"/>
              <a:gd name="connsiteY1" fmla="*/ 335373 h 1234300"/>
              <a:gd name="connsiteX2" fmla="*/ 5569 w 877195"/>
              <a:gd name="connsiteY2" fmla="*/ 0 h 1234300"/>
              <a:gd name="connsiteX0" fmla="*/ 879402 w 879402"/>
              <a:gd name="connsiteY0" fmla="*/ 1243271 h 1243271"/>
              <a:gd name="connsiteX1" fmla="*/ 2285 w 879402"/>
              <a:gd name="connsiteY1" fmla="*/ 344344 h 1243271"/>
              <a:gd name="connsiteX2" fmla="*/ 30 w 879402"/>
              <a:gd name="connsiteY2" fmla="*/ 0 h 1243271"/>
              <a:gd name="connsiteX0" fmla="*/ 878463 w 878463"/>
              <a:gd name="connsiteY0" fmla="*/ 1244269 h 1244269"/>
              <a:gd name="connsiteX1" fmla="*/ 1346 w 878463"/>
              <a:gd name="connsiteY1" fmla="*/ 345342 h 1244269"/>
              <a:gd name="connsiteX2" fmla="*/ 61 w 878463"/>
              <a:gd name="connsiteY2" fmla="*/ 0 h 1244269"/>
              <a:gd name="connsiteX0" fmla="*/ 877328 w 877328"/>
              <a:gd name="connsiteY0" fmla="*/ 1470225 h 1470225"/>
              <a:gd name="connsiteX1" fmla="*/ 211 w 877328"/>
              <a:gd name="connsiteY1" fmla="*/ 571298 h 1470225"/>
              <a:gd name="connsiteX2" fmla="*/ 1508 w 877328"/>
              <a:gd name="connsiteY2" fmla="*/ 0 h 1470225"/>
            </a:gdLst>
            <a:ahLst/>
            <a:cxnLst>
              <a:cxn ang="0">
                <a:pos x="connsiteX0" y="connsiteY0"/>
              </a:cxn>
              <a:cxn ang="0">
                <a:pos x="connsiteX1" y="connsiteY1"/>
              </a:cxn>
              <a:cxn ang="0">
                <a:pos x="connsiteX2" y="connsiteY2"/>
              </a:cxn>
            </a:cxnLst>
            <a:rect l="l" t="t" r="r" b="b"/>
            <a:pathLst>
              <a:path w="877328" h="1470225">
                <a:moveTo>
                  <a:pt x="877328" y="1470225"/>
                </a:moveTo>
                <a:cubicBezTo>
                  <a:pt x="360414" y="1470225"/>
                  <a:pt x="211" y="1085921"/>
                  <a:pt x="211" y="571298"/>
                </a:cubicBezTo>
                <a:cubicBezTo>
                  <a:pt x="-614" y="337224"/>
                  <a:pt x="1228" y="892"/>
                  <a:pt x="1508" y="0"/>
                </a:cubicBezTo>
              </a:path>
            </a:pathLst>
          </a:custGeom>
          <a:noFill/>
          <a:ln w="6350" cap="rnd">
            <a:solidFill>
              <a:schemeClr val="accent2"/>
            </a:solidFill>
            <a:prstDash val="dash"/>
            <a:round/>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5" name="TextBox 24">
            <a:extLst>
              <a:ext uri="{FF2B5EF4-FFF2-40B4-BE49-F238E27FC236}">
                <a16:creationId xmlns:a16="http://schemas.microsoft.com/office/drawing/2014/main" id="{11618C6F-B009-C90A-ED28-4C0AEE790A9C}"/>
              </a:ext>
            </a:extLst>
          </p:cNvPr>
          <p:cNvSpPr txBox="1"/>
          <p:nvPr/>
        </p:nvSpPr>
        <p:spPr>
          <a:xfrm>
            <a:off x="10749433" y="2463517"/>
            <a:ext cx="2222256"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766D1"/>
                </a:solidFill>
                <a:effectLst/>
                <a:uLnTx/>
                <a:uFillTx/>
                <a:latin typeface="Anova Bold"/>
                <a:ea typeface="+mn-ea"/>
                <a:cs typeface="+mn-cs"/>
              </a:rPr>
              <a:t>1,600+</a:t>
            </a:r>
            <a:endParaRPr kumimoji="0" lang="en-GB" sz="5400" b="0" i="0" u="none" strike="noStrike" kern="1200" cap="none" spc="0" normalizeH="0" baseline="30000" noProof="0">
              <a:ln>
                <a:noFill/>
              </a:ln>
              <a:solidFill>
                <a:srgbClr val="0766D1"/>
              </a:solidFill>
              <a:effectLst/>
              <a:uLnTx/>
              <a:uFillTx/>
              <a:latin typeface="Anova Bold"/>
              <a:ea typeface="+mn-ea"/>
              <a:cs typeface="+mn-cs"/>
            </a:endParaRPr>
          </a:p>
        </p:txBody>
      </p:sp>
      <p:sp>
        <p:nvSpPr>
          <p:cNvPr id="6" name="TextBox 5">
            <a:extLst>
              <a:ext uri="{FF2B5EF4-FFF2-40B4-BE49-F238E27FC236}">
                <a16:creationId xmlns:a16="http://schemas.microsoft.com/office/drawing/2014/main" id="{0EEFC874-5CA6-B4A4-D51F-4202261B5305}"/>
              </a:ext>
            </a:extLst>
          </p:cNvPr>
          <p:cNvSpPr txBox="1"/>
          <p:nvPr/>
        </p:nvSpPr>
        <p:spPr>
          <a:xfrm>
            <a:off x="15055736" y="2455267"/>
            <a:ext cx="2222256"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766D1"/>
                </a:solidFill>
                <a:effectLst/>
                <a:uLnTx/>
                <a:uFillTx/>
                <a:latin typeface="Anova Bold"/>
                <a:ea typeface="+mn-ea"/>
                <a:cs typeface="+mn-cs"/>
              </a:rPr>
              <a:t>1976</a:t>
            </a:r>
          </a:p>
        </p:txBody>
      </p:sp>
      <p:sp>
        <p:nvSpPr>
          <p:cNvPr id="7" name="TextBox 6">
            <a:extLst>
              <a:ext uri="{FF2B5EF4-FFF2-40B4-BE49-F238E27FC236}">
                <a16:creationId xmlns:a16="http://schemas.microsoft.com/office/drawing/2014/main" id="{4FC23922-9672-1444-01AF-2E3BBF5B26AB}"/>
              </a:ext>
            </a:extLst>
          </p:cNvPr>
          <p:cNvSpPr txBox="1"/>
          <p:nvPr/>
        </p:nvSpPr>
        <p:spPr>
          <a:xfrm>
            <a:off x="15170036" y="4021429"/>
            <a:ext cx="2222256" cy="1107996"/>
          </a:xfrm>
          <a:prstGeom prst="rect">
            <a:avLst/>
          </a:prstGeom>
          <a:noFill/>
        </p:spPr>
        <p:txBody>
          <a:bodyPr wrap="square" lIns="0" tIns="0" rIns="0" bIns="0"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nova Light"/>
                <a:ea typeface="+mn-ea"/>
                <a:cs typeface="+mn-cs"/>
              </a:rPr>
              <a:t>Government was the first SAS customer</a:t>
            </a:r>
          </a:p>
        </p:txBody>
      </p:sp>
      <p:sp>
        <p:nvSpPr>
          <p:cNvPr id="10" name="Rectangle 9">
            <a:extLst>
              <a:ext uri="{FF2B5EF4-FFF2-40B4-BE49-F238E27FC236}">
                <a16:creationId xmlns:a16="http://schemas.microsoft.com/office/drawing/2014/main" id="{5DE23629-1AB6-367E-3DD3-33387FC09AFD}"/>
              </a:ext>
            </a:extLst>
          </p:cNvPr>
          <p:cNvSpPr/>
          <p:nvPr/>
        </p:nvSpPr>
        <p:spPr>
          <a:xfrm>
            <a:off x="16034927" y="3499305"/>
            <a:ext cx="263874" cy="265402"/>
          </a:xfrm>
          <a:prstGeom prst="rect">
            <a:avLst/>
          </a:prstGeom>
          <a:solidFill>
            <a:schemeClr val="bg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 name="Rectangle 2">
            <a:extLst>
              <a:ext uri="{FF2B5EF4-FFF2-40B4-BE49-F238E27FC236}">
                <a16:creationId xmlns:a16="http://schemas.microsoft.com/office/drawing/2014/main" id="{9AD50635-E968-62B8-9472-C43211ABB071}"/>
              </a:ext>
            </a:extLst>
          </p:cNvPr>
          <p:cNvSpPr/>
          <p:nvPr/>
        </p:nvSpPr>
        <p:spPr>
          <a:xfrm>
            <a:off x="6417310" y="5893548"/>
            <a:ext cx="6937496" cy="430887"/>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E889A"/>
                </a:solidFill>
                <a:effectLst/>
                <a:uLnTx/>
                <a:uFillTx/>
                <a:latin typeface="Anova Light"/>
                <a:ea typeface="+mn-ea"/>
                <a:cs typeface="+mn-cs"/>
              </a:rPr>
              <a:t>Collaboration with industry leaders</a:t>
            </a:r>
            <a:endParaRPr kumimoji="0" lang="en-US" sz="2800" b="0" i="0" u="none" strike="noStrike" kern="1200" cap="none" spc="0" normalizeH="0" baseline="0" noProof="0">
              <a:ln>
                <a:noFill/>
              </a:ln>
              <a:solidFill>
                <a:srgbClr val="7E889A"/>
              </a:solidFill>
              <a:effectLst/>
              <a:uLnTx/>
              <a:uFillTx/>
              <a:latin typeface="Anova Light"/>
              <a:ea typeface="+mn-ea"/>
              <a:cs typeface="Calibri"/>
            </a:endParaRPr>
          </a:p>
        </p:txBody>
      </p:sp>
      <p:cxnSp>
        <p:nvCxnSpPr>
          <p:cNvPr id="11" name="Straight Connector 10">
            <a:extLst>
              <a:ext uri="{FF2B5EF4-FFF2-40B4-BE49-F238E27FC236}">
                <a16:creationId xmlns:a16="http://schemas.microsoft.com/office/drawing/2014/main" id="{B50B1710-6323-49DD-5CCA-419A4A1B76DF}"/>
              </a:ext>
            </a:extLst>
          </p:cNvPr>
          <p:cNvCxnSpPr>
            <a:cxnSpLocks/>
          </p:cNvCxnSpPr>
          <p:nvPr/>
        </p:nvCxnSpPr>
        <p:spPr>
          <a:xfrm>
            <a:off x="6439728" y="6502400"/>
            <a:ext cx="10571516" cy="0"/>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48" name="Picture 47" descr="A blue square with black text&#10;&#10;Description automatically generated">
            <a:hlinkClick r:id="rId11"/>
            <a:extLst>
              <a:ext uri="{FF2B5EF4-FFF2-40B4-BE49-F238E27FC236}">
                <a16:creationId xmlns:a16="http://schemas.microsoft.com/office/drawing/2014/main" id="{BE1CC902-E120-A0A7-4A60-9BE0F922A50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44000" y="6780079"/>
            <a:ext cx="1194732" cy="722190"/>
          </a:xfrm>
          <a:prstGeom prst="rect">
            <a:avLst/>
          </a:prstGeom>
        </p:spPr>
      </p:pic>
      <p:pic>
        <p:nvPicPr>
          <p:cNvPr id="49" name="Picture 10" descr="West Virginia Fusion Center">
            <a:hlinkClick r:id="rId13"/>
            <a:extLst>
              <a:ext uri="{FF2B5EF4-FFF2-40B4-BE49-F238E27FC236}">
                <a16:creationId xmlns:a16="http://schemas.microsoft.com/office/drawing/2014/main" id="{7415A806-EB00-4B62-36F9-70845BB249EB}"/>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1261" t="11785" r="30008" b="9020"/>
          <a:stretch/>
        </p:blipFill>
        <p:spPr bwMode="auto">
          <a:xfrm>
            <a:off x="11841583" y="6769010"/>
            <a:ext cx="688608" cy="70403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a:extLst>
              <a:ext uri="{FF2B5EF4-FFF2-40B4-BE49-F238E27FC236}">
                <a16:creationId xmlns:a16="http://schemas.microsoft.com/office/drawing/2014/main" id="{31D98C24-969A-2C57-F9DC-31705AAA33F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033042" y="6904565"/>
            <a:ext cx="1022694" cy="43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NC DOI logo">
            <a:extLst>
              <a:ext uri="{FF2B5EF4-FFF2-40B4-BE49-F238E27FC236}">
                <a16:creationId xmlns:a16="http://schemas.microsoft.com/office/drawing/2014/main" id="{69C5DB42-E5A5-AB41-3111-407564B3C366}"/>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168399" y="7942508"/>
            <a:ext cx="1232872" cy="42511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ealthy Nevada Project">
            <a:extLst>
              <a:ext uri="{FF2B5EF4-FFF2-40B4-BE49-F238E27FC236}">
                <a16:creationId xmlns:a16="http://schemas.microsoft.com/office/drawing/2014/main" id="{FAFC86DB-A0E4-32B8-95F5-EFE5AC9E2A1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5055736" y="7882773"/>
            <a:ext cx="1599308" cy="4279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PS Justice Crossborder">
            <a:hlinkClick r:id="rId18"/>
            <a:extLst>
              <a:ext uri="{FF2B5EF4-FFF2-40B4-BE49-F238E27FC236}">
                <a16:creationId xmlns:a16="http://schemas.microsoft.com/office/drawing/2014/main" id="{9BEEA8B0-4CA0-5875-6F07-DE8FB86B25C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473226" y="7853358"/>
            <a:ext cx="1206836" cy="6034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ederal Public Service Finance - Belgium logo">
            <a:extLst>
              <a:ext uri="{FF2B5EF4-FFF2-40B4-BE49-F238E27FC236}">
                <a16:creationId xmlns:a16="http://schemas.microsoft.com/office/drawing/2014/main" id="{8925C087-C959-3E9A-DAFD-B2F7F98EDD05}"/>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l="6170" t="17362" r="4632" b="16367"/>
          <a:stretch/>
        </p:blipFill>
        <p:spPr bwMode="auto">
          <a:xfrm>
            <a:off x="12608274" y="8930011"/>
            <a:ext cx="1690614" cy="6280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Government of Odisha">
            <a:hlinkClick r:id="rId21"/>
            <a:extLst>
              <a:ext uri="{FF2B5EF4-FFF2-40B4-BE49-F238E27FC236}">
                <a16:creationId xmlns:a16="http://schemas.microsoft.com/office/drawing/2014/main" id="{434C444B-F532-CF88-F321-9318BB59D9DC}"/>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l="34044" t="10875" r="32742" b="8171"/>
          <a:stretch/>
        </p:blipFill>
        <p:spPr bwMode="auto">
          <a:xfrm>
            <a:off x="12984308" y="7645221"/>
            <a:ext cx="740996" cy="9030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MEF – Ministry of Economy and Finance, Italy">
            <a:hlinkClick r:id="rId23"/>
            <a:extLst>
              <a:ext uri="{FF2B5EF4-FFF2-40B4-BE49-F238E27FC236}">
                <a16:creationId xmlns:a16="http://schemas.microsoft.com/office/drawing/2014/main" id="{1FB96677-413B-69CD-8165-0EF716594EED}"/>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l="28033" r="25221"/>
          <a:stretch/>
        </p:blipFill>
        <p:spPr bwMode="auto">
          <a:xfrm>
            <a:off x="10926318" y="8738779"/>
            <a:ext cx="740996" cy="7925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134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ACC626-E361-CEC2-1613-0A0573DB809E}"/>
              </a:ext>
            </a:extLst>
          </p:cNvPr>
          <p:cNvSpPr/>
          <p:nvPr/>
        </p:nvSpPr>
        <p:spPr>
          <a:xfrm>
            <a:off x="-12648" y="12700"/>
            <a:ext cx="6975476" cy="10287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sp>
        <p:nvSpPr>
          <p:cNvPr id="50" name="Freeform: Shape 49">
            <a:extLst>
              <a:ext uri="{FF2B5EF4-FFF2-40B4-BE49-F238E27FC236}">
                <a16:creationId xmlns:a16="http://schemas.microsoft.com/office/drawing/2014/main" id="{7876D8FF-A511-D59A-AB33-D54C0CB1F1D6}"/>
              </a:ext>
            </a:extLst>
          </p:cNvPr>
          <p:cNvSpPr/>
          <p:nvPr/>
        </p:nvSpPr>
        <p:spPr>
          <a:xfrm>
            <a:off x="2076070" y="1038232"/>
            <a:ext cx="1371600" cy="1371600"/>
          </a:xfrm>
          <a:custGeom>
            <a:avLst/>
            <a:gdLst>
              <a:gd name="connsiteX0" fmla="*/ 685800 w 685800"/>
              <a:gd name="connsiteY0" fmla="*/ 685800 h 685800"/>
              <a:gd name="connsiteX1" fmla="*/ 685800 w 685800"/>
              <a:gd name="connsiteY1" fmla="*/ 0 h 685800"/>
              <a:gd name="connsiteX2" fmla="*/ 0 w 685800"/>
              <a:gd name="connsiteY2" fmla="*/ 0 h 685800"/>
              <a:gd name="connsiteX3" fmla="*/ 0 w 685800"/>
              <a:gd name="connsiteY3" fmla="*/ 685800 h 685800"/>
              <a:gd name="connsiteX4" fmla="*/ 685800 w 685800"/>
              <a:gd name="connsiteY4" fmla="*/ 685800 h 685800"/>
              <a:gd name="connsiteX5" fmla="*/ 68580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685800"/>
                </a:moveTo>
                <a:lnTo>
                  <a:pt x="685800" y="0"/>
                </a:lnTo>
                <a:lnTo>
                  <a:pt x="0" y="0"/>
                </a:lnTo>
                <a:lnTo>
                  <a:pt x="0" y="685800"/>
                </a:lnTo>
                <a:lnTo>
                  <a:pt x="685800" y="685800"/>
                </a:ln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5" name="Freeform: Shape 54">
            <a:extLst>
              <a:ext uri="{FF2B5EF4-FFF2-40B4-BE49-F238E27FC236}">
                <a16:creationId xmlns:a16="http://schemas.microsoft.com/office/drawing/2014/main" id="{0B3709A0-4274-418E-7EE7-F68D30466325}"/>
              </a:ext>
            </a:extLst>
          </p:cNvPr>
          <p:cNvSpPr/>
          <p:nvPr/>
        </p:nvSpPr>
        <p:spPr>
          <a:xfrm>
            <a:off x="2076070" y="0"/>
            <a:ext cx="1371600" cy="1038232"/>
          </a:xfrm>
          <a:custGeom>
            <a:avLst/>
            <a:gdLst>
              <a:gd name="connsiteX0" fmla="*/ 685800 w 685800"/>
              <a:gd name="connsiteY0" fmla="*/ 495300 h 495300"/>
              <a:gd name="connsiteX1" fmla="*/ 685800 w 685800"/>
              <a:gd name="connsiteY1" fmla="*/ 0 h 495300"/>
              <a:gd name="connsiteX2" fmla="*/ 0 w 685800"/>
              <a:gd name="connsiteY2" fmla="*/ 0 h 495300"/>
              <a:gd name="connsiteX3" fmla="*/ 0 w 685800"/>
              <a:gd name="connsiteY3" fmla="*/ 495300 h 495300"/>
              <a:gd name="connsiteX4" fmla="*/ 685800 w 685800"/>
              <a:gd name="connsiteY4" fmla="*/ 495300 h 495300"/>
              <a:gd name="connsiteX5" fmla="*/ 685800 w 68580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495300">
                <a:moveTo>
                  <a:pt x="685800" y="495300"/>
                </a:moveTo>
                <a:lnTo>
                  <a:pt x="685800" y="0"/>
                </a:lnTo>
                <a:lnTo>
                  <a:pt x="0" y="0"/>
                </a:lnTo>
                <a:lnTo>
                  <a:pt x="0" y="495300"/>
                </a:lnTo>
                <a:lnTo>
                  <a:pt x="685800" y="495300"/>
                </a:lnTo>
                <a:lnTo>
                  <a:pt x="685800" y="4953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6" name="Freeform: Shape 55">
            <a:extLst>
              <a:ext uri="{FF2B5EF4-FFF2-40B4-BE49-F238E27FC236}">
                <a16:creationId xmlns:a16="http://schemas.microsoft.com/office/drawing/2014/main" id="{6C4CDE94-6BD9-353B-60F9-F302F77C6108}"/>
              </a:ext>
            </a:extLst>
          </p:cNvPr>
          <p:cNvSpPr/>
          <p:nvPr/>
        </p:nvSpPr>
        <p:spPr>
          <a:xfrm>
            <a:off x="2076070" y="5153032"/>
            <a:ext cx="1371600" cy="1371600"/>
          </a:xfrm>
          <a:custGeom>
            <a:avLst/>
            <a:gdLst>
              <a:gd name="connsiteX0" fmla="*/ 685800 w 685800"/>
              <a:gd name="connsiteY0" fmla="*/ 685800 h 685800"/>
              <a:gd name="connsiteX1" fmla="*/ 685800 w 685800"/>
              <a:gd name="connsiteY1" fmla="*/ 0 h 685800"/>
              <a:gd name="connsiteX2" fmla="*/ 0 w 685800"/>
              <a:gd name="connsiteY2" fmla="*/ 0 h 685800"/>
              <a:gd name="connsiteX3" fmla="*/ 0 w 685800"/>
              <a:gd name="connsiteY3" fmla="*/ 685800 h 685800"/>
              <a:gd name="connsiteX4" fmla="*/ 685800 w 685800"/>
              <a:gd name="connsiteY4" fmla="*/ 685800 h 685800"/>
              <a:gd name="connsiteX5" fmla="*/ 68580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685800"/>
                </a:moveTo>
                <a:lnTo>
                  <a:pt x="685800" y="0"/>
                </a:lnTo>
                <a:lnTo>
                  <a:pt x="0" y="0"/>
                </a:lnTo>
                <a:lnTo>
                  <a:pt x="0" y="685800"/>
                </a:lnTo>
                <a:lnTo>
                  <a:pt x="685800" y="685800"/>
                </a:ln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7" name="Freeform: Shape 56">
            <a:extLst>
              <a:ext uri="{FF2B5EF4-FFF2-40B4-BE49-F238E27FC236}">
                <a16:creationId xmlns:a16="http://schemas.microsoft.com/office/drawing/2014/main" id="{9ACEFAB0-9D8C-308A-CECB-00475719AA3D}"/>
              </a:ext>
            </a:extLst>
          </p:cNvPr>
          <p:cNvSpPr/>
          <p:nvPr/>
        </p:nvSpPr>
        <p:spPr>
          <a:xfrm>
            <a:off x="2076070" y="6524632"/>
            <a:ext cx="1371600" cy="1371600"/>
          </a:xfrm>
          <a:custGeom>
            <a:avLst/>
            <a:gdLst>
              <a:gd name="connsiteX0" fmla="*/ 685800 w 685800"/>
              <a:gd name="connsiteY0" fmla="*/ 685800 h 685800"/>
              <a:gd name="connsiteX1" fmla="*/ 685800 w 685800"/>
              <a:gd name="connsiteY1" fmla="*/ 0 h 685800"/>
              <a:gd name="connsiteX2" fmla="*/ 0 w 685800"/>
              <a:gd name="connsiteY2" fmla="*/ 0 h 685800"/>
              <a:gd name="connsiteX3" fmla="*/ 0 w 685800"/>
              <a:gd name="connsiteY3" fmla="*/ 685800 h 685800"/>
              <a:gd name="connsiteX4" fmla="*/ 685800 w 685800"/>
              <a:gd name="connsiteY4" fmla="*/ 685800 h 685800"/>
              <a:gd name="connsiteX5" fmla="*/ 68580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685800"/>
                </a:moveTo>
                <a:lnTo>
                  <a:pt x="685800" y="0"/>
                </a:lnTo>
                <a:lnTo>
                  <a:pt x="0" y="0"/>
                </a:lnTo>
                <a:lnTo>
                  <a:pt x="0" y="685800"/>
                </a:lnTo>
                <a:lnTo>
                  <a:pt x="685800" y="685800"/>
                </a:ln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9" name="Freeform: Shape 58">
            <a:extLst>
              <a:ext uri="{FF2B5EF4-FFF2-40B4-BE49-F238E27FC236}">
                <a16:creationId xmlns:a16="http://schemas.microsoft.com/office/drawing/2014/main" id="{EA00148C-49ED-E423-F35F-4E8ECF96762F}"/>
              </a:ext>
            </a:extLst>
          </p:cNvPr>
          <p:cNvSpPr/>
          <p:nvPr/>
        </p:nvSpPr>
        <p:spPr>
          <a:xfrm>
            <a:off x="4819270" y="2409832"/>
            <a:ext cx="1371600" cy="1371600"/>
          </a:xfrm>
          <a:custGeom>
            <a:avLst/>
            <a:gdLst>
              <a:gd name="connsiteX0" fmla="*/ 685800 w 685800"/>
              <a:gd name="connsiteY0" fmla="*/ 685800 h 685800"/>
              <a:gd name="connsiteX1" fmla="*/ 685800 w 685800"/>
              <a:gd name="connsiteY1" fmla="*/ 0 h 685800"/>
              <a:gd name="connsiteX2" fmla="*/ 0 w 685800"/>
              <a:gd name="connsiteY2" fmla="*/ 0 h 685800"/>
              <a:gd name="connsiteX3" fmla="*/ 0 w 685800"/>
              <a:gd name="connsiteY3" fmla="*/ 685800 h 685800"/>
              <a:gd name="connsiteX4" fmla="*/ 685800 w 685800"/>
              <a:gd name="connsiteY4" fmla="*/ 685800 h 685800"/>
              <a:gd name="connsiteX5" fmla="*/ 68580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685800"/>
                </a:moveTo>
                <a:lnTo>
                  <a:pt x="685800" y="0"/>
                </a:lnTo>
                <a:lnTo>
                  <a:pt x="0" y="0"/>
                </a:lnTo>
                <a:lnTo>
                  <a:pt x="0" y="685800"/>
                </a:lnTo>
                <a:lnTo>
                  <a:pt x="685800" y="685800"/>
                </a:ln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0" name="Freeform: Shape 59">
            <a:extLst>
              <a:ext uri="{FF2B5EF4-FFF2-40B4-BE49-F238E27FC236}">
                <a16:creationId xmlns:a16="http://schemas.microsoft.com/office/drawing/2014/main" id="{0F02A81D-09C7-4ECF-3E13-656B373199FA}"/>
              </a:ext>
            </a:extLst>
          </p:cNvPr>
          <p:cNvSpPr/>
          <p:nvPr/>
        </p:nvSpPr>
        <p:spPr>
          <a:xfrm>
            <a:off x="3447670" y="3781432"/>
            <a:ext cx="1371600" cy="1371600"/>
          </a:xfrm>
          <a:custGeom>
            <a:avLst/>
            <a:gdLst>
              <a:gd name="connsiteX0" fmla="*/ 685800 w 685800"/>
              <a:gd name="connsiteY0" fmla="*/ 685800 h 685800"/>
              <a:gd name="connsiteX1" fmla="*/ 685800 w 685800"/>
              <a:gd name="connsiteY1" fmla="*/ 0 h 685800"/>
              <a:gd name="connsiteX2" fmla="*/ 0 w 685800"/>
              <a:gd name="connsiteY2" fmla="*/ 0 h 685800"/>
              <a:gd name="connsiteX3" fmla="*/ 0 w 685800"/>
              <a:gd name="connsiteY3" fmla="*/ 685800 h 685800"/>
              <a:gd name="connsiteX4" fmla="*/ 685800 w 685800"/>
              <a:gd name="connsiteY4" fmla="*/ 685800 h 685800"/>
              <a:gd name="connsiteX5" fmla="*/ 68580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685800"/>
                </a:moveTo>
                <a:lnTo>
                  <a:pt x="685800" y="0"/>
                </a:lnTo>
                <a:lnTo>
                  <a:pt x="0" y="0"/>
                </a:lnTo>
                <a:lnTo>
                  <a:pt x="0" y="685800"/>
                </a:lnTo>
                <a:lnTo>
                  <a:pt x="685800" y="685800"/>
                </a:ln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1" name="Freeform: Shape 60">
            <a:extLst>
              <a:ext uri="{FF2B5EF4-FFF2-40B4-BE49-F238E27FC236}">
                <a16:creationId xmlns:a16="http://schemas.microsoft.com/office/drawing/2014/main" id="{B0F0F6D8-12ED-D8C6-9490-392616B7ACBB}"/>
              </a:ext>
            </a:extLst>
          </p:cNvPr>
          <p:cNvSpPr/>
          <p:nvPr/>
        </p:nvSpPr>
        <p:spPr>
          <a:xfrm>
            <a:off x="4819270" y="3781432"/>
            <a:ext cx="1371600" cy="1371600"/>
          </a:xfrm>
          <a:custGeom>
            <a:avLst/>
            <a:gdLst>
              <a:gd name="connsiteX0" fmla="*/ 685800 w 685800"/>
              <a:gd name="connsiteY0" fmla="*/ 685800 h 685800"/>
              <a:gd name="connsiteX1" fmla="*/ 685800 w 685800"/>
              <a:gd name="connsiteY1" fmla="*/ 0 h 685800"/>
              <a:gd name="connsiteX2" fmla="*/ 0 w 685800"/>
              <a:gd name="connsiteY2" fmla="*/ 0 h 685800"/>
              <a:gd name="connsiteX3" fmla="*/ 0 w 685800"/>
              <a:gd name="connsiteY3" fmla="*/ 685800 h 685800"/>
              <a:gd name="connsiteX4" fmla="*/ 685800 w 685800"/>
              <a:gd name="connsiteY4" fmla="*/ 685800 h 685800"/>
              <a:gd name="connsiteX5" fmla="*/ 68580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685800"/>
                </a:moveTo>
                <a:lnTo>
                  <a:pt x="685800" y="0"/>
                </a:lnTo>
                <a:lnTo>
                  <a:pt x="0" y="0"/>
                </a:lnTo>
                <a:lnTo>
                  <a:pt x="0" y="685800"/>
                </a:lnTo>
                <a:lnTo>
                  <a:pt x="685800" y="685800"/>
                </a:ln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2" name="Freeform: Shape 61">
            <a:extLst>
              <a:ext uri="{FF2B5EF4-FFF2-40B4-BE49-F238E27FC236}">
                <a16:creationId xmlns:a16="http://schemas.microsoft.com/office/drawing/2014/main" id="{247CA734-1A5F-A4B5-DA4B-043C6B47427D}"/>
              </a:ext>
            </a:extLst>
          </p:cNvPr>
          <p:cNvSpPr/>
          <p:nvPr/>
        </p:nvSpPr>
        <p:spPr>
          <a:xfrm>
            <a:off x="2076070" y="2409832"/>
            <a:ext cx="1371600" cy="1371600"/>
          </a:xfrm>
          <a:custGeom>
            <a:avLst/>
            <a:gdLst>
              <a:gd name="connsiteX0" fmla="*/ 685800 w 685800"/>
              <a:gd name="connsiteY0" fmla="*/ 0 h 685800"/>
              <a:gd name="connsiteX1" fmla="*/ 0 w 685800"/>
              <a:gd name="connsiteY1" fmla="*/ 0 h 685800"/>
              <a:gd name="connsiteX2" fmla="*/ 685800 w 685800"/>
              <a:gd name="connsiteY2" fmla="*/ 685800 h 685800"/>
              <a:gd name="connsiteX3" fmla="*/ 685800 w 685800"/>
              <a:gd name="connsiteY3" fmla="*/ 685800 h 685800"/>
              <a:gd name="connsiteX4" fmla="*/ 685800 w 685800"/>
              <a:gd name="connsiteY4" fmla="*/ 0 h 685800"/>
              <a:gd name="connsiteX5" fmla="*/ 685800 w 68580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0"/>
                </a:moveTo>
                <a:lnTo>
                  <a:pt x="0" y="0"/>
                </a:lnTo>
                <a:cubicBezTo>
                  <a:pt x="0" y="378476"/>
                  <a:pt x="307324" y="685800"/>
                  <a:pt x="685800" y="685800"/>
                </a:cubicBezTo>
                <a:lnTo>
                  <a:pt x="685800" y="685800"/>
                </a:lnTo>
                <a:lnTo>
                  <a:pt x="685800" y="0"/>
                </a:lnTo>
                <a:lnTo>
                  <a:pt x="685800" y="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3" name="Freeform: Shape 62">
            <a:extLst>
              <a:ext uri="{FF2B5EF4-FFF2-40B4-BE49-F238E27FC236}">
                <a16:creationId xmlns:a16="http://schemas.microsoft.com/office/drawing/2014/main" id="{1476ECD6-A276-8464-AD87-AE9D8BA69003}"/>
              </a:ext>
            </a:extLst>
          </p:cNvPr>
          <p:cNvSpPr/>
          <p:nvPr/>
        </p:nvSpPr>
        <p:spPr>
          <a:xfrm>
            <a:off x="3447670" y="2409832"/>
            <a:ext cx="1371600" cy="1371600"/>
          </a:xfrm>
          <a:custGeom>
            <a:avLst/>
            <a:gdLst>
              <a:gd name="connsiteX0" fmla="*/ 0 w 685800"/>
              <a:gd name="connsiteY0" fmla="*/ 0 h 685800"/>
              <a:gd name="connsiteX1" fmla="*/ 0 w 685800"/>
              <a:gd name="connsiteY1" fmla="*/ 685800 h 685800"/>
              <a:gd name="connsiteX2" fmla="*/ 685800 w 685800"/>
              <a:gd name="connsiteY2" fmla="*/ 0 h 685800"/>
              <a:gd name="connsiteX3" fmla="*/ 0 w 685800"/>
              <a:gd name="connsiteY3" fmla="*/ 0 h 685800"/>
            </a:gdLst>
            <a:ahLst/>
            <a:cxnLst>
              <a:cxn ang="0">
                <a:pos x="connsiteX0" y="connsiteY0"/>
              </a:cxn>
              <a:cxn ang="0">
                <a:pos x="connsiteX1" y="connsiteY1"/>
              </a:cxn>
              <a:cxn ang="0">
                <a:pos x="connsiteX2" y="connsiteY2"/>
              </a:cxn>
              <a:cxn ang="0">
                <a:pos x="connsiteX3" y="connsiteY3"/>
              </a:cxn>
            </a:cxnLst>
            <a:rect l="l" t="t" r="r" b="b"/>
            <a:pathLst>
              <a:path w="685800" h="685800">
                <a:moveTo>
                  <a:pt x="0" y="0"/>
                </a:moveTo>
                <a:lnTo>
                  <a:pt x="0" y="685800"/>
                </a:lnTo>
                <a:cubicBezTo>
                  <a:pt x="378476" y="685800"/>
                  <a:pt x="685800" y="378476"/>
                  <a:pt x="685800" y="0"/>
                </a:cubicBezTo>
                <a:lnTo>
                  <a:pt x="0" y="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4" name="Freeform: Shape 63">
            <a:extLst>
              <a:ext uri="{FF2B5EF4-FFF2-40B4-BE49-F238E27FC236}">
                <a16:creationId xmlns:a16="http://schemas.microsoft.com/office/drawing/2014/main" id="{F76266AF-3925-46E8-4F5C-32DF34095815}"/>
              </a:ext>
            </a:extLst>
          </p:cNvPr>
          <p:cNvSpPr/>
          <p:nvPr/>
        </p:nvSpPr>
        <p:spPr>
          <a:xfrm>
            <a:off x="3447670" y="5153032"/>
            <a:ext cx="1371600" cy="1371600"/>
          </a:xfrm>
          <a:custGeom>
            <a:avLst/>
            <a:gdLst>
              <a:gd name="connsiteX0" fmla="*/ 685800 w 685800"/>
              <a:gd name="connsiteY0" fmla="*/ 0 h 685800"/>
              <a:gd name="connsiteX1" fmla="*/ 0 w 685800"/>
              <a:gd name="connsiteY1" fmla="*/ 0 h 685800"/>
              <a:gd name="connsiteX2" fmla="*/ 685800 w 685800"/>
              <a:gd name="connsiteY2" fmla="*/ 685800 h 685800"/>
              <a:gd name="connsiteX3" fmla="*/ 685800 w 685800"/>
              <a:gd name="connsiteY3" fmla="*/ 685800 h 685800"/>
              <a:gd name="connsiteX4" fmla="*/ 685800 w 685800"/>
              <a:gd name="connsiteY4" fmla="*/ 0 h 685800"/>
              <a:gd name="connsiteX5" fmla="*/ 685800 w 68580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0"/>
                </a:moveTo>
                <a:lnTo>
                  <a:pt x="0" y="0"/>
                </a:lnTo>
                <a:cubicBezTo>
                  <a:pt x="0" y="378476"/>
                  <a:pt x="307324" y="685800"/>
                  <a:pt x="685800" y="685800"/>
                </a:cubicBezTo>
                <a:lnTo>
                  <a:pt x="685800" y="685800"/>
                </a:lnTo>
                <a:lnTo>
                  <a:pt x="685800" y="0"/>
                </a:lnTo>
                <a:lnTo>
                  <a:pt x="685800" y="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6" name="Freeform: Shape 65">
            <a:extLst>
              <a:ext uri="{FF2B5EF4-FFF2-40B4-BE49-F238E27FC236}">
                <a16:creationId xmlns:a16="http://schemas.microsoft.com/office/drawing/2014/main" id="{B7D2F33B-2D68-4B0E-4CD8-C52FC18A680E}"/>
              </a:ext>
            </a:extLst>
          </p:cNvPr>
          <p:cNvSpPr/>
          <p:nvPr/>
        </p:nvSpPr>
        <p:spPr>
          <a:xfrm>
            <a:off x="4819270" y="5153032"/>
            <a:ext cx="1371600" cy="1371600"/>
          </a:xfrm>
          <a:custGeom>
            <a:avLst/>
            <a:gdLst>
              <a:gd name="connsiteX0" fmla="*/ 0 w 685800"/>
              <a:gd name="connsiteY0" fmla="*/ 0 h 685800"/>
              <a:gd name="connsiteX1" fmla="*/ 0 w 685800"/>
              <a:gd name="connsiteY1" fmla="*/ 685800 h 685800"/>
              <a:gd name="connsiteX2" fmla="*/ 685800 w 685800"/>
              <a:gd name="connsiteY2" fmla="*/ 0 h 685800"/>
              <a:gd name="connsiteX3" fmla="*/ 0 w 685800"/>
              <a:gd name="connsiteY3" fmla="*/ 0 h 685800"/>
            </a:gdLst>
            <a:ahLst/>
            <a:cxnLst>
              <a:cxn ang="0">
                <a:pos x="connsiteX0" y="connsiteY0"/>
              </a:cxn>
              <a:cxn ang="0">
                <a:pos x="connsiteX1" y="connsiteY1"/>
              </a:cxn>
              <a:cxn ang="0">
                <a:pos x="connsiteX2" y="connsiteY2"/>
              </a:cxn>
              <a:cxn ang="0">
                <a:pos x="connsiteX3" y="connsiteY3"/>
              </a:cxn>
            </a:cxnLst>
            <a:rect l="l" t="t" r="r" b="b"/>
            <a:pathLst>
              <a:path w="685800" h="685800">
                <a:moveTo>
                  <a:pt x="0" y="0"/>
                </a:moveTo>
                <a:lnTo>
                  <a:pt x="0" y="685800"/>
                </a:lnTo>
                <a:cubicBezTo>
                  <a:pt x="378476" y="685800"/>
                  <a:pt x="685800" y="378476"/>
                  <a:pt x="685800" y="0"/>
                </a:cubicBezTo>
                <a:lnTo>
                  <a:pt x="0" y="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7" name="Freeform: Shape 66">
            <a:extLst>
              <a:ext uri="{FF2B5EF4-FFF2-40B4-BE49-F238E27FC236}">
                <a16:creationId xmlns:a16="http://schemas.microsoft.com/office/drawing/2014/main" id="{AAD67810-56B4-B0DC-7259-8E9A80DEF02C}"/>
              </a:ext>
            </a:extLst>
          </p:cNvPr>
          <p:cNvSpPr/>
          <p:nvPr/>
        </p:nvSpPr>
        <p:spPr>
          <a:xfrm>
            <a:off x="4819270" y="1038232"/>
            <a:ext cx="1371600" cy="1371600"/>
          </a:xfrm>
          <a:custGeom>
            <a:avLst/>
            <a:gdLst>
              <a:gd name="connsiteX0" fmla="*/ 0 w 685800"/>
              <a:gd name="connsiteY0" fmla="*/ 685800 h 685800"/>
              <a:gd name="connsiteX1" fmla="*/ 685800 w 685800"/>
              <a:gd name="connsiteY1" fmla="*/ 685800 h 685800"/>
              <a:gd name="connsiteX2" fmla="*/ 0 w 685800"/>
              <a:gd name="connsiteY2" fmla="*/ 0 h 685800"/>
              <a:gd name="connsiteX3" fmla="*/ 0 w 685800"/>
              <a:gd name="connsiteY3" fmla="*/ 0 h 685800"/>
              <a:gd name="connsiteX4" fmla="*/ 0 w 685800"/>
              <a:gd name="connsiteY4" fmla="*/ 685800 h 685800"/>
              <a:gd name="connsiteX5" fmla="*/ 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0" y="685800"/>
                </a:moveTo>
                <a:lnTo>
                  <a:pt x="685800" y="685800"/>
                </a:lnTo>
                <a:cubicBezTo>
                  <a:pt x="685800" y="307324"/>
                  <a:pt x="378476" y="0"/>
                  <a:pt x="0" y="0"/>
                </a:cubicBezTo>
                <a:lnTo>
                  <a:pt x="0" y="0"/>
                </a:lnTo>
                <a:lnTo>
                  <a:pt x="0" y="685800"/>
                </a:lnTo>
                <a:lnTo>
                  <a:pt x="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8" name="Freeform: Shape 67">
            <a:extLst>
              <a:ext uri="{FF2B5EF4-FFF2-40B4-BE49-F238E27FC236}">
                <a16:creationId xmlns:a16="http://schemas.microsoft.com/office/drawing/2014/main" id="{D963A80F-0C63-D0FD-C396-B07FEF321937}"/>
              </a:ext>
            </a:extLst>
          </p:cNvPr>
          <p:cNvSpPr/>
          <p:nvPr/>
        </p:nvSpPr>
        <p:spPr>
          <a:xfrm>
            <a:off x="3447670" y="1038232"/>
            <a:ext cx="1371600" cy="1371600"/>
          </a:xfrm>
          <a:custGeom>
            <a:avLst/>
            <a:gdLst>
              <a:gd name="connsiteX0" fmla="*/ 685800 w 685800"/>
              <a:gd name="connsiteY0" fmla="*/ 685800 h 685800"/>
              <a:gd name="connsiteX1" fmla="*/ 685800 w 685800"/>
              <a:gd name="connsiteY1" fmla="*/ 0 h 685800"/>
              <a:gd name="connsiteX2" fmla="*/ 0 w 685800"/>
              <a:gd name="connsiteY2" fmla="*/ 685800 h 685800"/>
              <a:gd name="connsiteX3" fmla="*/ 685800 w 685800"/>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685800" h="685800">
                <a:moveTo>
                  <a:pt x="685800" y="685800"/>
                </a:moveTo>
                <a:lnTo>
                  <a:pt x="685800" y="0"/>
                </a:lnTo>
                <a:cubicBezTo>
                  <a:pt x="307324" y="0"/>
                  <a:pt x="0" y="307324"/>
                  <a:pt x="0" y="685800"/>
                </a:cubicBez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9" name="Freeform: Shape 68">
            <a:extLst>
              <a:ext uri="{FF2B5EF4-FFF2-40B4-BE49-F238E27FC236}">
                <a16:creationId xmlns:a16="http://schemas.microsoft.com/office/drawing/2014/main" id="{A63EC3DF-C1BF-6217-D48F-9EC879C2D6E7}"/>
              </a:ext>
            </a:extLst>
          </p:cNvPr>
          <p:cNvSpPr/>
          <p:nvPr/>
        </p:nvSpPr>
        <p:spPr>
          <a:xfrm>
            <a:off x="4819270" y="7896232"/>
            <a:ext cx="1371600" cy="1371600"/>
          </a:xfrm>
          <a:custGeom>
            <a:avLst/>
            <a:gdLst>
              <a:gd name="connsiteX0" fmla="*/ 685800 w 685800"/>
              <a:gd name="connsiteY0" fmla="*/ 685800 h 685800"/>
              <a:gd name="connsiteX1" fmla="*/ 685800 w 685800"/>
              <a:gd name="connsiteY1" fmla="*/ 0 h 685800"/>
              <a:gd name="connsiteX2" fmla="*/ 0 w 685800"/>
              <a:gd name="connsiteY2" fmla="*/ 0 h 685800"/>
              <a:gd name="connsiteX3" fmla="*/ 0 w 685800"/>
              <a:gd name="connsiteY3" fmla="*/ 685800 h 685800"/>
              <a:gd name="connsiteX4" fmla="*/ 685800 w 685800"/>
              <a:gd name="connsiteY4" fmla="*/ 685800 h 685800"/>
              <a:gd name="connsiteX5" fmla="*/ 68580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685800"/>
                </a:moveTo>
                <a:lnTo>
                  <a:pt x="685800" y="0"/>
                </a:lnTo>
                <a:lnTo>
                  <a:pt x="0" y="0"/>
                </a:lnTo>
                <a:lnTo>
                  <a:pt x="0" y="685800"/>
                </a:lnTo>
                <a:lnTo>
                  <a:pt x="685800" y="685800"/>
                </a:ln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1" name="Freeform: Shape 70">
            <a:extLst>
              <a:ext uri="{FF2B5EF4-FFF2-40B4-BE49-F238E27FC236}">
                <a16:creationId xmlns:a16="http://schemas.microsoft.com/office/drawing/2014/main" id="{C778CE97-93F3-FDBA-C7D3-9EE713FDB4B0}"/>
              </a:ext>
            </a:extLst>
          </p:cNvPr>
          <p:cNvSpPr/>
          <p:nvPr/>
        </p:nvSpPr>
        <p:spPr>
          <a:xfrm>
            <a:off x="2076070" y="6524632"/>
            <a:ext cx="1371600" cy="1371600"/>
          </a:xfrm>
          <a:custGeom>
            <a:avLst/>
            <a:gdLst>
              <a:gd name="connsiteX0" fmla="*/ 685800 w 685800"/>
              <a:gd name="connsiteY0" fmla="*/ 342900 h 685800"/>
              <a:gd name="connsiteX1" fmla="*/ 342900 w 685800"/>
              <a:gd name="connsiteY1" fmla="*/ 685800 h 685800"/>
              <a:gd name="connsiteX2" fmla="*/ 0 w 685800"/>
              <a:gd name="connsiteY2" fmla="*/ 342900 h 685800"/>
              <a:gd name="connsiteX3" fmla="*/ 342900 w 685800"/>
              <a:gd name="connsiteY3" fmla="*/ 0 h 685800"/>
              <a:gd name="connsiteX4" fmla="*/ 685800 w 685800"/>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685800" y="342900"/>
                </a:moveTo>
                <a:cubicBezTo>
                  <a:pt x="685800" y="532279"/>
                  <a:pt x="532278" y="685800"/>
                  <a:pt x="342900" y="685800"/>
                </a:cubicBezTo>
                <a:cubicBezTo>
                  <a:pt x="153522" y="685800"/>
                  <a:pt x="0" y="532279"/>
                  <a:pt x="0" y="342900"/>
                </a:cubicBezTo>
                <a:cubicBezTo>
                  <a:pt x="0" y="153521"/>
                  <a:pt x="153522" y="0"/>
                  <a:pt x="342900" y="0"/>
                </a:cubicBezTo>
                <a:cubicBezTo>
                  <a:pt x="532278" y="0"/>
                  <a:pt x="685800" y="153521"/>
                  <a:pt x="685800" y="342900"/>
                </a:cubicBezTo>
                <a:close/>
              </a:path>
            </a:pathLst>
          </a:custGeom>
          <a:solidFill>
            <a:srgbClr val="74B3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2" name="Freeform: Shape 71">
            <a:extLst>
              <a:ext uri="{FF2B5EF4-FFF2-40B4-BE49-F238E27FC236}">
                <a16:creationId xmlns:a16="http://schemas.microsoft.com/office/drawing/2014/main" id="{F9AE62B6-4EC9-7A4F-1B09-2434EE16E4EF}"/>
              </a:ext>
            </a:extLst>
          </p:cNvPr>
          <p:cNvSpPr/>
          <p:nvPr/>
        </p:nvSpPr>
        <p:spPr>
          <a:xfrm>
            <a:off x="4819270" y="9267832"/>
            <a:ext cx="1371600" cy="1066800"/>
          </a:xfrm>
          <a:custGeom>
            <a:avLst/>
            <a:gdLst>
              <a:gd name="connsiteX0" fmla="*/ 0 w 685800"/>
              <a:gd name="connsiteY0" fmla="*/ 0 h 533400"/>
              <a:gd name="connsiteX1" fmla="*/ 685800 w 685800"/>
              <a:gd name="connsiteY1" fmla="*/ 0 h 533400"/>
              <a:gd name="connsiteX2" fmla="*/ 685800 w 685800"/>
              <a:gd name="connsiteY2" fmla="*/ 533400 h 533400"/>
              <a:gd name="connsiteX3" fmla="*/ 0 w 685800"/>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685800" h="533400">
                <a:moveTo>
                  <a:pt x="0" y="0"/>
                </a:moveTo>
                <a:lnTo>
                  <a:pt x="685800" y="0"/>
                </a:lnTo>
                <a:lnTo>
                  <a:pt x="685800" y="533400"/>
                </a:lnTo>
                <a:lnTo>
                  <a:pt x="0" y="5334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3" name="Freeform: Shape 72">
            <a:extLst>
              <a:ext uri="{FF2B5EF4-FFF2-40B4-BE49-F238E27FC236}">
                <a16:creationId xmlns:a16="http://schemas.microsoft.com/office/drawing/2014/main" id="{A4E14D30-58ED-EB83-2F76-4F7522154DBB}"/>
              </a:ext>
            </a:extLst>
          </p:cNvPr>
          <p:cNvSpPr/>
          <p:nvPr/>
        </p:nvSpPr>
        <p:spPr>
          <a:xfrm>
            <a:off x="2076070" y="7896232"/>
            <a:ext cx="1371600" cy="1371600"/>
          </a:xfrm>
          <a:custGeom>
            <a:avLst/>
            <a:gdLst>
              <a:gd name="connsiteX0" fmla="*/ 685800 w 685800"/>
              <a:gd name="connsiteY0" fmla="*/ 0 h 685800"/>
              <a:gd name="connsiteX1" fmla="*/ 0 w 685800"/>
              <a:gd name="connsiteY1" fmla="*/ 0 h 685800"/>
              <a:gd name="connsiteX2" fmla="*/ 685800 w 685800"/>
              <a:gd name="connsiteY2" fmla="*/ 685800 h 685800"/>
              <a:gd name="connsiteX3" fmla="*/ 685800 w 685800"/>
              <a:gd name="connsiteY3" fmla="*/ 685800 h 685800"/>
              <a:gd name="connsiteX4" fmla="*/ 685800 w 685800"/>
              <a:gd name="connsiteY4" fmla="*/ 0 h 685800"/>
              <a:gd name="connsiteX5" fmla="*/ 685800 w 68580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685800" y="0"/>
                </a:moveTo>
                <a:lnTo>
                  <a:pt x="0" y="0"/>
                </a:lnTo>
                <a:cubicBezTo>
                  <a:pt x="0" y="378476"/>
                  <a:pt x="307324" y="685800"/>
                  <a:pt x="685800" y="685800"/>
                </a:cubicBezTo>
                <a:lnTo>
                  <a:pt x="685800" y="685800"/>
                </a:lnTo>
                <a:lnTo>
                  <a:pt x="685800" y="0"/>
                </a:lnTo>
                <a:lnTo>
                  <a:pt x="685800" y="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4" name="Freeform: Shape 73">
            <a:extLst>
              <a:ext uri="{FF2B5EF4-FFF2-40B4-BE49-F238E27FC236}">
                <a16:creationId xmlns:a16="http://schemas.microsoft.com/office/drawing/2014/main" id="{470BA855-5174-E8B8-5B05-BA8670F0F805}"/>
              </a:ext>
            </a:extLst>
          </p:cNvPr>
          <p:cNvSpPr/>
          <p:nvPr/>
        </p:nvSpPr>
        <p:spPr>
          <a:xfrm>
            <a:off x="3447670" y="7896232"/>
            <a:ext cx="1371600" cy="1371600"/>
          </a:xfrm>
          <a:custGeom>
            <a:avLst/>
            <a:gdLst>
              <a:gd name="connsiteX0" fmla="*/ 0 w 685800"/>
              <a:gd name="connsiteY0" fmla="*/ 0 h 685800"/>
              <a:gd name="connsiteX1" fmla="*/ 0 w 685800"/>
              <a:gd name="connsiteY1" fmla="*/ 685800 h 685800"/>
              <a:gd name="connsiteX2" fmla="*/ 685800 w 685800"/>
              <a:gd name="connsiteY2" fmla="*/ 0 h 685800"/>
              <a:gd name="connsiteX3" fmla="*/ 0 w 685800"/>
              <a:gd name="connsiteY3" fmla="*/ 0 h 685800"/>
            </a:gdLst>
            <a:ahLst/>
            <a:cxnLst>
              <a:cxn ang="0">
                <a:pos x="connsiteX0" y="connsiteY0"/>
              </a:cxn>
              <a:cxn ang="0">
                <a:pos x="connsiteX1" y="connsiteY1"/>
              </a:cxn>
              <a:cxn ang="0">
                <a:pos x="connsiteX2" y="connsiteY2"/>
              </a:cxn>
              <a:cxn ang="0">
                <a:pos x="connsiteX3" y="connsiteY3"/>
              </a:cxn>
            </a:cxnLst>
            <a:rect l="l" t="t" r="r" b="b"/>
            <a:pathLst>
              <a:path w="685800" h="685800">
                <a:moveTo>
                  <a:pt x="0" y="0"/>
                </a:moveTo>
                <a:lnTo>
                  <a:pt x="0" y="685800"/>
                </a:lnTo>
                <a:cubicBezTo>
                  <a:pt x="378476" y="685800"/>
                  <a:pt x="685800" y="378476"/>
                  <a:pt x="685800" y="0"/>
                </a:cubicBezTo>
                <a:lnTo>
                  <a:pt x="0" y="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5" name="Freeform: Shape 74">
            <a:extLst>
              <a:ext uri="{FF2B5EF4-FFF2-40B4-BE49-F238E27FC236}">
                <a16:creationId xmlns:a16="http://schemas.microsoft.com/office/drawing/2014/main" id="{F24428EA-C117-E24C-A2EE-A67A961CBCA5}"/>
              </a:ext>
            </a:extLst>
          </p:cNvPr>
          <p:cNvSpPr/>
          <p:nvPr/>
        </p:nvSpPr>
        <p:spPr>
          <a:xfrm>
            <a:off x="4819270" y="6524632"/>
            <a:ext cx="1371600" cy="1371600"/>
          </a:xfrm>
          <a:custGeom>
            <a:avLst/>
            <a:gdLst>
              <a:gd name="connsiteX0" fmla="*/ 0 w 685800"/>
              <a:gd name="connsiteY0" fmla="*/ 685800 h 685800"/>
              <a:gd name="connsiteX1" fmla="*/ 685800 w 685800"/>
              <a:gd name="connsiteY1" fmla="*/ 685800 h 685800"/>
              <a:gd name="connsiteX2" fmla="*/ 0 w 685800"/>
              <a:gd name="connsiteY2" fmla="*/ 0 h 685800"/>
              <a:gd name="connsiteX3" fmla="*/ 0 w 685800"/>
              <a:gd name="connsiteY3" fmla="*/ 0 h 685800"/>
              <a:gd name="connsiteX4" fmla="*/ 0 w 685800"/>
              <a:gd name="connsiteY4" fmla="*/ 685800 h 685800"/>
              <a:gd name="connsiteX5" fmla="*/ 0 w 6858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685800">
                <a:moveTo>
                  <a:pt x="0" y="685800"/>
                </a:moveTo>
                <a:lnTo>
                  <a:pt x="685800" y="685800"/>
                </a:lnTo>
                <a:cubicBezTo>
                  <a:pt x="685800" y="307324"/>
                  <a:pt x="378476" y="0"/>
                  <a:pt x="0" y="0"/>
                </a:cubicBezTo>
                <a:lnTo>
                  <a:pt x="0" y="0"/>
                </a:lnTo>
                <a:lnTo>
                  <a:pt x="0" y="685800"/>
                </a:lnTo>
                <a:lnTo>
                  <a:pt x="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6" name="Freeform: Shape 75">
            <a:extLst>
              <a:ext uri="{FF2B5EF4-FFF2-40B4-BE49-F238E27FC236}">
                <a16:creationId xmlns:a16="http://schemas.microsoft.com/office/drawing/2014/main" id="{60DF0083-9458-3472-6F94-30B0B44B3258}"/>
              </a:ext>
            </a:extLst>
          </p:cNvPr>
          <p:cNvSpPr/>
          <p:nvPr/>
        </p:nvSpPr>
        <p:spPr>
          <a:xfrm>
            <a:off x="3447670" y="6524632"/>
            <a:ext cx="1371600" cy="1371600"/>
          </a:xfrm>
          <a:custGeom>
            <a:avLst/>
            <a:gdLst>
              <a:gd name="connsiteX0" fmla="*/ 685800 w 685800"/>
              <a:gd name="connsiteY0" fmla="*/ 685800 h 685800"/>
              <a:gd name="connsiteX1" fmla="*/ 685800 w 685800"/>
              <a:gd name="connsiteY1" fmla="*/ 0 h 685800"/>
              <a:gd name="connsiteX2" fmla="*/ 0 w 685800"/>
              <a:gd name="connsiteY2" fmla="*/ 685800 h 685800"/>
              <a:gd name="connsiteX3" fmla="*/ 685800 w 685800"/>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685800" h="685800">
                <a:moveTo>
                  <a:pt x="685800" y="685800"/>
                </a:moveTo>
                <a:lnTo>
                  <a:pt x="685800" y="0"/>
                </a:lnTo>
                <a:cubicBezTo>
                  <a:pt x="307324" y="0"/>
                  <a:pt x="0" y="307324"/>
                  <a:pt x="0" y="685800"/>
                </a:cubicBez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7" name="Freeform: Shape 76">
            <a:extLst>
              <a:ext uri="{FF2B5EF4-FFF2-40B4-BE49-F238E27FC236}">
                <a16:creationId xmlns:a16="http://schemas.microsoft.com/office/drawing/2014/main" id="{D02494CE-0446-150E-E8A5-985F2B2F37C3}"/>
              </a:ext>
            </a:extLst>
          </p:cNvPr>
          <p:cNvSpPr/>
          <p:nvPr/>
        </p:nvSpPr>
        <p:spPr>
          <a:xfrm>
            <a:off x="2076070" y="3781432"/>
            <a:ext cx="1371600" cy="1371600"/>
          </a:xfrm>
          <a:custGeom>
            <a:avLst/>
            <a:gdLst>
              <a:gd name="connsiteX0" fmla="*/ 685800 w 685800"/>
              <a:gd name="connsiteY0" fmla="*/ 685800 h 685800"/>
              <a:gd name="connsiteX1" fmla="*/ 685800 w 685800"/>
              <a:gd name="connsiteY1" fmla="*/ 0 h 685800"/>
              <a:gd name="connsiteX2" fmla="*/ 0 w 685800"/>
              <a:gd name="connsiteY2" fmla="*/ 685800 h 685800"/>
              <a:gd name="connsiteX3" fmla="*/ 685800 w 685800"/>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685800" h="685800">
                <a:moveTo>
                  <a:pt x="685800" y="685800"/>
                </a:moveTo>
                <a:lnTo>
                  <a:pt x="685800" y="0"/>
                </a:lnTo>
                <a:cubicBezTo>
                  <a:pt x="307324" y="0"/>
                  <a:pt x="0" y="307324"/>
                  <a:pt x="0" y="685800"/>
                </a:cubicBezTo>
                <a:lnTo>
                  <a:pt x="685800" y="685800"/>
                </a:ln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8" name="Freeform: Shape 77">
            <a:extLst>
              <a:ext uri="{FF2B5EF4-FFF2-40B4-BE49-F238E27FC236}">
                <a16:creationId xmlns:a16="http://schemas.microsoft.com/office/drawing/2014/main" id="{16416102-C796-8A07-C293-4DDA2134DF85}"/>
              </a:ext>
            </a:extLst>
          </p:cNvPr>
          <p:cNvSpPr/>
          <p:nvPr/>
        </p:nvSpPr>
        <p:spPr>
          <a:xfrm>
            <a:off x="2706053" y="7148000"/>
            <a:ext cx="59530" cy="3184"/>
          </a:xfrm>
          <a:custGeom>
            <a:avLst/>
            <a:gdLst>
              <a:gd name="connsiteX0" fmla="*/ 29766 w 29765"/>
              <a:gd name="connsiteY0" fmla="*/ 593 h 1592"/>
              <a:gd name="connsiteX1" fmla="*/ 0 w 29765"/>
              <a:gd name="connsiteY1" fmla="*/ 593 h 1592"/>
              <a:gd name="connsiteX2" fmla="*/ 29766 w 29765"/>
              <a:gd name="connsiteY2" fmla="*/ 593 h 1592"/>
              <a:gd name="connsiteX3" fmla="*/ 29766 w 29765"/>
              <a:gd name="connsiteY3" fmla="*/ 593 h 1592"/>
            </a:gdLst>
            <a:ahLst/>
            <a:cxnLst>
              <a:cxn ang="0">
                <a:pos x="connsiteX0" y="connsiteY0"/>
              </a:cxn>
              <a:cxn ang="0">
                <a:pos x="connsiteX1" y="connsiteY1"/>
              </a:cxn>
              <a:cxn ang="0">
                <a:pos x="connsiteX2" y="connsiteY2"/>
              </a:cxn>
              <a:cxn ang="0">
                <a:pos x="connsiteX3" y="connsiteY3"/>
              </a:cxn>
            </a:cxnLst>
            <a:rect l="l" t="t" r="r" b="b"/>
            <a:pathLst>
              <a:path w="29765" h="1592">
                <a:moveTo>
                  <a:pt x="29766" y="593"/>
                </a:moveTo>
                <a:cubicBezTo>
                  <a:pt x="29766" y="593"/>
                  <a:pt x="0" y="-741"/>
                  <a:pt x="0" y="593"/>
                </a:cubicBezTo>
                <a:cubicBezTo>
                  <a:pt x="0" y="1926"/>
                  <a:pt x="29766" y="1926"/>
                  <a:pt x="29766" y="593"/>
                </a:cubicBezTo>
                <a:lnTo>
                  <a:pt x="29766" y="593"/>
                </a:lnTo>
                <a:close/>
              </a:path>
            </a:pathLst>
          </a:custGeom>
          <a:solidFill>
            <a:srgbClr val="4398F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9" name="Freeform: Shape 78">
            <a:extLst>
              <a:ext uri="{FF2B5EF4-FFF2-40B4-BE49-F238E27FC236}">
                <a16:creationId xmlns:a16="http://schemas.microsoft.com/office/drawing/2014/main" id="{F02CB11B-1692-471C-FDCE-395ACAAC7ABF}"/>
              </a:ext>
            </a:extLst>
          </p:cNvPr>
          <p:cNvSpPr/>
          <p:nvPr/>
        </p:nvSpPr>
        <p:spPr>
          <a:xfrm>
            <a:off x="2076070" y="1038232"/>
            <a:ext cx="1371600" cy="1371600"/>
          </a:xfrm>
          <a:custGeom>
            <a:avLst/>
            <a:gdLst>
              <a:gd name="connsiteX0" fmla="*/ 685800 w 685800"/>
              <a:gd name="connsiteY0" fmla="*/ 342900 h 685800"/>
              <a:gd name="connsiteX1" fmla="*/ 342900 w 685800"/>
              <a:gd name="connsiteY1" fmla="*/ 685800 h 685800"/>
              <a:gd name="connsiteX2" fmla="*/ 0 w 685800"/>
              <a:gd name="connsiteY2" fmla="*/ 342900 h 685800"/>
              <a:gd name="connsiteX3" fmla="*/ 342900 w 685800"/>
              <a:gd name="connsiteY3" fmla="*/ 0 h 685800"/>
              <a:gd name="connsiteX4" fmla="*/ 685800 w 685800"/>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685800" y="342900"/>
                </a:moveTo>
                <a:cubicBezTo>
                  <a:pt x="685800" y="532278"/>
                  <a:pt x="532278" y="685800"/>
                  <a:pt x="342900" y="685800"/>
                </a:cubicBezTo>
                <a:cubicBezTo>
                  <a:pt x="153522" y="685800"/>
                  <a:pt x="0" y="532278"/>
                  <a:pt x="0" y="342900"/>
                </a:cubicBezTo>
                <a:cubicBezTo>
                  <a:pt x="0" y="153522"/>
                  <a:pt x="153522" y="0"/>
                  <a:pt x="342900" y="0"/>
                </a:cubicBezTo>
                <a:cubicBezTo>
                  <a:pt x="532278" y="0"/>
                  <a:pt x="685800" y="153522"/>
                  <a:pt x="685800" y="342900"/>
                </a:cubicBezTo>
                <a:close/>
              </a:path>
            </a:pathLst>
          </a:custGeom>
          <a:solidFill>
            <a:srgbClr val="74B3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80" name="Freeform: Shape 79">
            <a:extLst>
              <a:ext uri="{FF2B5EF4-FFF2-40B4-BE49-F238E27FC236}">
                <a16:creationId xmlns:a16="http://schemas.microsoft.com/office/drawing/2014/main" id="{2368862B-9196-2A6D-3D73-CB0A3A50CA56}"/>
              </a:ext>
            </a:extLst>
          </p:cNvPr>
          <p:cNvSpPr/>
          <p:nvPr/>
        </p:nvSpPr>
        <p:spPr>
          <a:xfrm>
            <a:off x="4819270" y="3781432"/>
            <a:ext cx="1371600" cy="1371600"/>
          </a:xfrm>
          <a:custGeom>
            <a:avLst/>
            <a:gdLst>
              <a:gd name="connsiteX0" fmla="*/ 685800 w 685800"/>
              <a:gd name="connsiteY0" fmla="*/ 342900 h 685800"/>
              <a:gd name="connsiteX1" fmla="*/ 342900 w 685800"/>
              <a:gd name="connsiteY1" fmla="*/ 685800 h 685800"/>
              <a:gd name="connsiteX2" fmla="*/ 0 w 685800"/>
              <a:gd name="connsiteY2" fmla="*/ 342900 h 685800"/>
              <a:gd name="connsiteX3" fmla="*/ 342900 w 685800"/>
              <a:gd name="connsiteY3" fmla="*/ 0 h 685800"/>
              <a:gd name="connsiteX4" fmla="*/ 685800 w 685800"/>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685800" y="342900"/>
                </a:moveTo>
                <a:cubicBezTo>
                  <a:pt x="685800" y="532278"/>
                  <a:pt x="532278" y="685800"/>
                  <a:pt x="342900" y="685800"/>
                </a:cubicBezTo>
                <a:cubicBezTo>
                  <a:pt x="153522" y="685800"/>
                  <a:pt x="0" y="532278"/>
                  <a:pt x="0" y="342900"/>
                </a:cubicBezTo>
                <a:cubicBezTo>
                  <a:pt x="0" y="153522"/>
                  <a:pt x="153522" y="0"/>
                  <a:pt x="342900" y="0"/>
                </a:cubicBezTo>
                <a:cubicBezTo>
                  <a:pt x="532278" y="0"/>
                  <a:pt x="685800" y="153522"/>
                  <a:pt x="685800" y="342900"/>
                </a:cubicBezTo>
                <a:close/>
              </a:path>
            </a:pathLst>
          </a:custGeom>
          <a:solidFill>
            <a:srgbClr val="74B3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81" name="Freeform: Shape 80">
            <a:extLst>
              <a:ext uri="{FF2B5EF4-FFF2-40B4-BE49-F238E27FC236}">
                <a16:creationId xmlns:a16="http://schemas.microsoft.com/office/drawing/2014/main" id="{3923170D-4235-8C56-4C85-D62441F6DD56}"/>
              </a:ext>
            </a:extLst>
          </p:cNvPr>
          <p:cNvSpPr/>
          <p:nvPr/>
        </p:nvSpPr>
        <p:spPr>
          <a:xfrm>
            <a:off x="2685670" y="1647832"/>
            <a:ext cx="152400" cy="1524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8" y="76200"/>
                  <a:pt x="0" y="59142"/>
                  <a:pt x="0" y="38100"/>
                </a:cubicBezTo>
                <a:cubicBezTo>
                  <a:pt x="0" y="17058"/>
                  <a:pt x="17058" y="0"/>
                  <a:pt x="38100" y="0"/>
                </a:cubicBezTo>
                <a:cubicBezTo>
                  <a:pt x="59142" y="0"/>
                  <a:pt x="76200" y="17058"/>
                  <a:pt x="76200" y="38100"/>
                </a:cubicBezTo>
                <a:close/>
              </a:path>
            </a:pathLst>
          </a:custGeom>
          <a:solidFill>
            <a:srgbClr val="4398F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82" name="Freeform: Shape 81">
            <a:extLst>
              <a:ext uri="{FF2B5EF4-FFF2-40B4-BE49-F238E27FC236}">
                <a16:creationId xmlns:a16="http://schemas.microsoft.com/office/drawing/2014/main" id="{FFEFD20F-55F1-4BD6-D6E2-B1CDBFC62996}"/>
              </a:ext>
            </a:extLst>
          </p:cNvPr>
          <p:cNvSpPr/>
          <p:nvPr/>
        </p:nvSpPr>
        <p:spPr>
          <a:xfrm>
            <a:off x="5428870" y="4391032"/>
            <a:ext cx="152400" cy="1524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8" y="76200"/>
                  <a:pt x="0" y="59142"/>
                  <a:pt x="0" y="38100"/>
                </a:cubicBezTo>
                <a:cubicBezTo>
                  <a:pt x="0" y="17058"/>
                  <a:pt x="17058" y="0"/>
                  <a:pt x="38100" y="0"/>
                </a:cubicBezTo>
                <a:cubicBezTo>
                  <a:pt x="59142" y="0"/>
                  <a:pt x="76200" y="17058"/>
                  <a:pt x="76200" y="38100"/>
                </a:cubicBezTo>
                <a:close/>
              </a:path>
            </a:pathLst>
          </a:custGeom>
          <a:solidFill>
            <a:srgbClr val="4398F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83" name="Freeform: Shape 82">
            <a:extLst>
              <a:ext uri="{FF2B5EF4-FFF2-40B4-BE49-F238E27FC236}">
                <a16:creationId xmlns:a16="http://schemas.microsoft.com/office/drawing/2014/main" id="{84AFCB9C-663A-EC56-5160-FF115F7C294E}"/>
              </a:ext>
            </a:extLst>
          </p:cNvPr>
          <p:cNvSpPr/>
          <p:nvPr/>
        </p:nvSpPr>
        <p:spPr>
          <a:xfrm>
            <a:off x="2685670" y="7134232"/>
            <a:ext cx="152400" cy="1524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8" y="76200"/>
                  <a:pt x="0" y="59142"/>
                  <a:pt x="0" y="38100"/>
                </a:cubicBezTo>
                <a:cubicBezTo>
                  <a:pt x="0" y="17058"/>
                  <a:pt x="17058" y="0"/>
                  <a:pt x="38100" y="0"/>
                </a:cubicBezTo>
                <a:cubicBezTo>
                  <a:pt x="59142" y="0"/>
                  <a:pt x="76200" y="17058"/>
                  <a:pt x="76200" y="38100"/>
                </a:cubicBezTo>
                <a:close/>
              </a:path>
            </a:pathLst>
          </a:custGeom>
          <a:solidFill>
            <a:srgbClr val="4398F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84" name="Freeform: Shape 83">
            <a:extLst>
              <a:ext uri="{FF2B5EF4-FFF2-40B4-BE49-F238E27FC236}">
                <a16:creationId xmlns:a16="http://schemas.microsoft.com/office/drawing/2014/main" id="{45DCFE11-406C-D4BB-4C9B-0065ACF30DF5}"/>
              </a:ext>
            </a:extLst>
          </p:cNvPr>
          <p:cNvSpPr/>
          <p:nvPr/>
        </p:nvSpPr>
        <p:spPr>
          <a:xfrm>
            <a:off x="2761776" y="8385"/>
            <a:ext cx="2743200" cy="10326250"/>
          </a:xfrm>
          <a:custGeom>
            <a:avLst/>
            <a:gdLst>
              <a:gd name="connsiteX0" fmla="*/ 1367790 w 1371599"/>
              <a:gd name="connsiteY0" fmla="*/ 5143500 h 5143500"/>
              <a:gd name="connsiteX1" fmla="*/ 1367790 w 1371599"/>
              <a:gd name="connsiteY1" fmla="*/ 3922395 h 5143500"/>
              <a:gd name="connsiteX2" fmla="*/ 1026795 w 1371599"/>
              <a:gd name="connsiteY2" fmla="*/ 3581400 h 5143500"/>
              <a:gd name="connsiteX3" fmla="*/ 1026795 w 1371599"/>
              <a:gd name="connsiteY3" fmla="*/ 3581400 h 5143500"/>
              <a:gd name="connsiteX4" fmla="*/ 685800 w 1371599"/>
              <a:gd name="connsiteY4" fmla="*/ 3922395 h 5143500"/>
              <a:gd name="connsiteX5" fmla="*/ 685800 w 1371599"/>
              <a:gd name="connsiteY5" fmla="*/ 3924300 h 5143500"/>
              <a:gd name="connsiteX6" fmla="*/ 342900 w 1371599"/>
              <a:gd name="connsiteY6" fmla="*/ 4267200 h 5143500"/>
              <a:gd name="connsiteX7" fmla="*/ 342900 w 1371599"/>
              <a:gd name="connsiteY7" fmla="*/ 4267200 h 5143500"/>
              <a:gd name="connsiteX8" fmla="*/ 0 w 1371599"/>
              <a:gd name="connsiteY8" fmla="*/ 3924300 h 5143500"/>
              <a:gd name="connsiteX9" fmla="*/ 0 w 1371599"/>
              <a:gd name="connsiteY9" fmla="*/ 2533650 h 5143500"/>
              <a:gd name="connsiteX10" fmla="*/ 323850 w 1371599"/>
              <a:gd name="connsiteY10" fmla="*/ 2209800 h 5143500"/>
              <a:gd name="connsiteX11" fmla="*/ 685800 w 1371599"/>
              <a:gd name="connsiteY11" fmla="*/ 2209800 h 5143500"/>
              <a:gd name="connsiteX12" fmla="*/ 723900 w 1371599"/>
              <a:gd name="connsiteY12" fmla="*/ 2247900 h 5143500"/>
              <a:gd name="connsiteX13" fmla="*/ 723900 w 1371599"/>
              <a:gd name="connsiteY13" fmla="*/ 2552700 h 5143500"/>
              <a:gd name="connsiteX14" fmla="*/ 1047750 w 1371599"/>
              <a:gd name="connsiteY14" fmla="*/ 2876550 h 5143500"/>
              <a:gd name="connsiteX15" fmla="*/ 1047750 w 1371599"/>
              <a:gd name="connsiteY15" fmla="*/ 2876550 h 5143500"/>
              <a:gd name="connsiteX16" fmla="*/ 1371600 w 1371599"/>
              <a:gd name="connsiteY16" fmla="*/ 2552700 h 5143500"/>
              <a:gd name="connsiteX17" fmla="*/ 1371600 w 1371599"/>
              <a:gd name="connsiteY17" fmla="*/ 1181100 h 5143500"/>
              <a:gd name="connsiteX18" fmla="*/ 1028700 w 1371599"/>
              <a:gd name="connsiteY18" fmla="*/ 838200 h 5143500"/>
              <a:gd name="connsiteX19" fmla="*/ 1028700 w 1371599"/>
              <a:gd name="connsiteY19" fmla="*/ 838200 h 5143500"/>
              <a:gd name="connsiteX20" fmla="*/ 685800 w 1371599"/>
              <a:gd name="connsiteY20" fmla="*/ 1181100 h 5143500"/>
              <a:gd name="connsiteX21" fmla="*/ 685800 w 1371599"/>
              <a:gd name="connsiteY21" fmla="*/ 1181100 h 5143500"/>
              <a:gd name="connsiteX22" fmla="*/ 342900 w 1371599"/>
              <a:gd name="connsiteY22" fmla="*/ 1524000 h 5143500"/>
              <a:gd name="connsiteX23" fmla="*/ 342900 w 1371599"/>
              <a:gd name="connsiteY23" fmla="*/ 1524000 h 5143500"/>
              <a:gd name="connsiteX24" fmla="*/ 0 w 1371599"/>
              <a:gd name="connsiteY24" fmla="*/ 1181100 h 5143500"/>
              <a:gd name="connsiteX25" fmla="*/ 0 w 1371599"/>
              <a:gd name="connsiteY25" fmla="*/ 0 h 5143500"/>
              <a:gd name="connsiteX0" fmla="*/ 1367790 w 1371600"/>
              <a:gd name="connsiteY0" fmla="*/ 5175031 h 5175031"/>
              <a:gd name="connsiteX1" fmla="*/ 1367790 w 1371600"/>
              <a:gd name="connsiteY1" fmla="*/ 3953926 h 5175031"/>
              <a:gd name="connsiteX2" fmla="*/ 1026795 w 1371600"/>
              <a:gd name="connsiteY2" fmla="*/ 3612931 h 5175031"/>
              <a:gd name="connsiteX3" fmla="*/ 1026795 w 1371600"/>
              <a:gd name="connsiteY3" fmla="*/ 3612931 h 5175031"/>
              <a:gd name="connsiteX4" fmla="*/ 685800 w 1371600"/>
              <a:gd name="connsiteY4" fmla="*/ 3953926 h 5175031"/>
              <a:gd name="connsiteX5" fmla="*/ 685800 w 1371600"/>
              <a:gd name="connsiteY5" fmla="*/ 3955831 h 5175031"/>
              <a:gd name="connsiteX6" fmla="*/ 342900 w 1371600"/>
              <a:gd name="connsiteY6" fmla="*/ 4298731 h 5175031"/>
              <a:gd name="connsiteX7" fmla="*/ 342900 w 1371600"/>
              <a:gd name="connsiteY7" fmla="*/ 4298731 h 5175031"/>
              <a:gd name="connsiteX8" fmla="*/ 0 w 1371600"/>
              <a:gd name="connsiteY8" fmla="*/ 3955831 h 5175031"/>
              <a:gd name="connsiteX9" fmla="*/ 0 w 1371600"/>
              <a:gd name="connsiteY9" fmla="*/ 2565181 h 5175031"/>
              <a:gd name="connsiteX10" fmla="*/ 323850 w 1371600"/>
              <a:gd name="connsiteY10" fmla="*/ 2241331 h 5175031"/>
              <a:gd name="connsiteX11" fmla="*/ 685800 w 1371600"/>
              <a:gd name="connsiteY11" fmla="*/ 2241331 h 5175031"/>
              <a:gd name="connsiteX12" fmla="*/ 723900 w 1371600"/>
              <a:gd name="connsiteY12" fmla="*/ 2279431 h 5175031"/>
              <a:gd name="connsiteX13" fmla="*/ 723900 w 1371600"/>
              <a:gd name="connsiteY13" fmla="*/ 2584231 h 5175031"/>
              <a:gd name="connsiteX14" fmla="*/ 1047750 w 1371600"/>
              <a:gd name="connsiteY14" fmla="*/ 2908081 h 5175031"/>
              <a:gd name="connsiteX15" fmla="*/ 1047750 w 1371600"/>
              <a:gd name="connsiteY15" fmla="*/ 2908081 h 5175031"/>
              <a:gd name="connsiteX16" fmla="*/ 1371600 w 1371600"/>
              <a:gd name="connsiteY16" fmla="*/ 2584231 h 5175031"/>
              <a:gd name="connsiteX17" fmla="*/ 1371600 w 1371600"/>
              <a:gd name="connsiteY17" fmla="*/ 1212631 h 5175031"/>
              <a:gd name="connsiteX18" fmla="*/ 1028700 w 1371600"/>
              <a:gd name="connsiteY18" fmla="*/ 869731 h 5175031"/>
              <a:gd name="connsiteX19" fmla="*/ 1028700 w 1371600"/>
              <a:gd name="connsiteY19" fmla="*/ 869731 h 5175031"/>
              <a:gd name="connsiteX20" fmla="*/ 685800 w 1371600"/>
              <a:gd name="connsiteY20" fmla="*/ 1212631 h 5175031"/>
              <a:gd name="connsiteX21" fmla="*/ 685800 w 1371600"/>
              <a:gd name="connsiteY21" fmla="*/ 1212631 h 5175031"/>
              <a:gd name="connsiteX22" fmla="*/ 342900 w 1371600"/>
              <a:gd name="connsiteY22" fmla="*/ 1555531 h 5175031"/>
              <a:gd name="connsiteX23" fmla="*/ 342900 w 1371600"/>
              <a:gd name="connsiteY23" fmla="*/ 1555531 h 5175031"/>
              <a:gd name="connsiteX24" fmla="*/ 0 w 1371600"/>
              <a:gd name="connsiteY24" fmla="*/ 1212631 h 5175031"/>
              <a:gd name="connsiteX25" fmla="*/ 15766 w 1371600"/>
              <a:gd name="connsiteY25" fmla="*/ 0 h 5175031"/>
              <a:gd name="connsiteX0" fmla="*/ 1367790 w 1371600"/>
              <a:gd name="connsiteY0" fmla="*/ 5169078 h 5169078"/>
              <a:gd name="connsiteX1" fmla="*/ 1367790 w 1371600"/>
              <a:gd name="connsiteY1" fmla="*/ 3947973 h 5169078"/>
              <a:gd name="connsiteX2" fmla="*/ 1026795 w 1371600"/>
              <a:gd name="connsiteY2" fmla="*/ 3606978 h 5169078"/>
              <a:gd name="connsiteX3" fmla="*/ 1026795 w 1371600"/>
              <a:gd name="connsiteY3" fmla="*/ 3606978 h 5169078"/>
              <a:gd name="connsiteX4" fmla="*/ 685800 w 1371600"/>
              <a:gd name="connsiteY4" fmla="*/ 3947973 h 5169078"/>
              <a:gd name="connsiteX5" fmla="*/ 685800 w 1371600"/>
              <a:gd name="connsiteY5" fmla="*/ 3949878 h 5169078"/>
              <a:gd name="connsiteX6" fmla="*/ 342900 w 1371600"/>
              <a:gd name="connsiteY6" fmla="*/ 4292778 h 5169078"/>
              <a:gd name="connsiteX7" fmla="*/ 342900 w 1371600"/>
              <a:gd name="connsiteY7" fmla="*/ 4292778 h 5169078"/>
              <a:gd name="connsiteX8" fmla="*/ 0 w 1371600"/>
              <a:gd name="connsiteY8" fmla="*/ 3949878 h 5169078"/>
              <a:gd name="connsiteX9" fmla="*/ 0 w 1371600"/>
              <a:gd name="connsiteY9" fmla="*/ 2559228 h 5169078"/>
              <a:gd name="connsiteX10" fmla="*/ 323850 w 1371600"/>
              <a:gd name="connsiteY10" fmla="*/ 2235378 h 5169078"/>
              <a:gd name="connsiteX11" fmla="*/ 685800 w 1371600"/>
              <a:gd name="connsiteY11" fmla="*/ 2235378 h 5169078"/>
              <a:gd name="connsiteX12" fmla="*/ 723900 w 1371600"/>
              <a:gd name="connsiteY12" fmla="*/ 2273478 h 5169078"/>
              <a:gd name="connsiteX13" fmla="*/ 723900 w 1371600"/>
              <a:gd name="connsiteY13" fmla="*/ 2578278 h 5169078"/>
              <a:gd name="connsiteX14" fmla="*/ 1047750 w 1371600"/>
              <a:gd name="connsiteY14" fmla="*/ 2902128 h 5169078"/>
              <a:gd name="connsiteX15" fmla="*/ 1047750 w 1371600"/>
              <a:gd name="connsiteY15" fmla="*/ 2902128 h 5169078"/>
              <a:gd name="connsiteX16" fmla="*/ 1371600 w 1371600"/>
              <a:gd name="connsiteY16" fmla="*/ 2578278 h 5169078"/>
              <a:gd name="connsiteX17" fmla="*/ 1371600 w 1371600"/>
              <a:gd name="connsiteY17" fmla="*/ 1206678 h 5169078"/>
              <a:gd name="connsiteX18" fmla="*/ 1028700 w 1371600"/>
              <a:gd name="connsiteY18" fmla="*/ 863778 h 5169078"/>
              <a:gd name="connsiteX19" fmla="*/ 1028700 w 1371600"/>
              <a:gd name="connsiteY19" fmla="*/ 863778 h 5169078"/>
              <a:gd name="connsiteX20" fmla="*/ 685800 w 1371600"/>
              <a:gd name="connsiteY20" fmla="*/ 1206678 h 5169078"/>
              <a:gd name="connsiteX21" fmla="*/ 685800 w 1371600"/>
              <a:gd name="connsiteY21" fmla="*/ 1206678 h 5169078"/>
              <a:gd name="connsiteX22" fmla="*/ 342900 w 1371600"/>
              <a:gd name="connsiteY22" fmla="*/ 1549578 h 5169078"/>
              <a:gd name="connsiteX23" fmla="*/ 342900 w 1371600"/>
              <a:gd name="connsiteY23" fmla="*/ 1549578 h 5169078"/>
              <a:gd name="connsiteX24" fmla="*/ 0 w 1371600"/>
              <a:gd name="connsiteY24" fmla="*/ 1206678 h 5169078"/>
              <a:gd name="connsiteX25" fmla="*/ 288 w 1371600"/>
              <a:gd name="connsiteY25" fmla="*/ 0 h 5169078"/>
              <a:gd name="connsiteX0" fmla="*/ 1367790 w 1371600"/>
              <a:gd name="connsiteY0" fmla="*/ 5169078 h 5169078"/>
              <a:gd name="connsiteX1" fmla="*/ 1367790 w 1371600"/>
              <a:gd name="connsiteY1" fmla="*/ 3947973 h 5169078"/>
              <a:gd name="connsiteX2" fmla="*/ 1026795 w 1371600"/>
              <a:gd name="connsiteY2" fmla="*/ 3606978 h 5169078"/>
              <a:gd name="connsiteX3" fmla="*/ 1026795 w 1371600"/>
              <a:gd name="connsiteY3" fmla="*/ 3606978 h 5169078"/>
              <a:gd name="connsiteX4" fmla="*/ 685800 w 1371600"/>
              <a:gd name="connsiteY4" fmla="*/ 3947973 h 5169078"/>
              <a:gd name="connsiteX5" fmla="*/ 685800 w 1371600"/>
              <a:gd name="connsiteY5" fmla="*/ 3949878 h 5169078"/>
              <a:gd name="connsiteX6" fmla="*/ 342900 w 1371600"/>
              <a:gd name="connsiteY6" fmla="*/ 4292778 h 5169078"/>
              <a:gd name="connsiteX7" fmla="*/ 342900 w 1371600"/>
              <a:gd name="connsiteY7" fmla="*/ 4292778 h 5169078"/>
              <a:gd name="connsiteX8" fmla="*/ 0 w 1371600"/>
              <a:gd name="connsiteY8" fmla="*/ 3949878 h 5169078"/>
              <a:gd name="connsiteX9" fmla="*/ 0 w 1371600"/>
              <a:gd name="connsiteY9" fmla="*/ 2559228 h 5169078"/>
              <a:gd name="connsiteX10" fmla="*/ 323850 w 1371600"/>
              <a:gd name="connsiteY10" fmla="*/ 2235378 h 5169078"/>
              <a:gd name="connsiteX11" fmla="*/ 685800 w 1371600"/>
              <a:gd name="connsiteY11" fmla="*/ 2235378 h 5169078"/>
              <a:gd name="connsiteX12" fmla="*/ 723900 w 1371600"/>
              <a:gd name="connsiteY12" fmla="*/ 2273478 h 5169078"/>
              <a:gd name="connsiteX13" fmla="*/ 723900 w 1371600"/>
              <a:gd name="connsiteY13" fmla="*/ 2578278 h 5169078"/>
              <a:gd name="connsiteX14" fmla="*/ 1047750 w 1371600"/>
              <a:gd name="connsiteY14" fmla="*/ 2902128 h 5169078"/>
              <a:gd name="connsiteX15" fmla="*/ 1047750 w 1371600"/>
              <a:gd name="connsiteY15" fmla="*/ 2902128 h 5169078"/>
              <a:gd name="connsiteX16" fmla="*/ 1371600 w 1371600"/>
              <a:gd name="connsiteY16" fmla="*/ 2578278 h 5169078"/>
              <a:gd name="connsiteX17" fmla="*/ 1371600 w 1371600"/>
              <a:gd name="connsiteY17" fmla="*/ 1206678 h 5169078"/>
              <a:gd name="connsiteX18" fmla="*/ 1028700 w 1371600"/>
              <a:gd name="connsiteY18" fmla="*/ 863778 h 5169078"/>
              <a:gd name="connsiteX19" fmla="*/ 1028700 w 1371600"/>
              <a:gd name="connsiteY19" fmla="*/ 863778 h 5169078"/>
              <a:gd name="connsiteX20" fmla="*/ 685800 w 1371600"/>
              <a:gd name="connsiteY20" fmla="*/ 1206678 h 5169078"/>
              <a:gd name="connsiteX21" fmla="*/ 685800 w 1371600"/>
              <a:gd name="connsiteY21" fmla="*/ 1206678 h 5169078"/>
              <a:gd name="connsiteX22" fmla="*/ 342900 w 1371600"/>
              <a:gd name="connsiteY22" fmla="*/ 1549578 h 5169078"/>
              <a:gd name="connsiteX23" fmla="*/ 342900 w 1371600"/>
              <a:gd name="connsiteY23" fmla="*/ 1549578 h 5169078"/>
              <a:gd name="connsiteX24" fmla="*/ 0 w 1371600"/>
              <a:gd name="connsiteY24" fmla="*/ 1206678 h 5169078"/>
              <a:gd name="connsiteX25" fmla="*/ 3860 w 1371600"/>
              <a:gd name="connsiteY25" fmla="*/ 0 h 5169078"/>
              <a:gd name="connsiteX0" fmla="*/ 1368692 w 1372502"/>
              <a:gd name="connsiteY0" fmla="*/ 5166697 h 5166697"/>
              <a:gd name="connsiteX1" fmla="*/ 1368692 w 1372502"/>
              <a:gd name="connsiteY1" fmla="*/ 3945592 h 5166697"/>
              <a:gd name="connsiteX2" fmla="*/ 1027697 w 1372502"/>
              <a:gd name="connsiteY2" fmla="*/ 3604597 h 5166697"/>
              <a:gd name="connsiteX3" fmla="*/ 1027697 w 1372502"/>
              <a:gd name="connsiteY3" fmla="*/ 3604597 h 5166697"/>
              <a:gd name="connsiteX4" fmla="*/ 686702 w 1372502"/>
              <a:gd name="connsiteY4" fmla="*/ 3945592 h 5166697"/>
              <a:gd name="connsiteX5" fmla="*/ 686702 w 1372502"/>
              <a:gd name="connsiteY5" fmla="*/ 3947497 h 5166697"/>
              <a:gd name="connsiteX6" fmla="*/ 343802 w 1372502"/>
              <a:gd name="connsiteY6" fmla="*/ 4290397 h 5166697"/>
              <a:gd name="connsiteX7" fmla="*/ 343802 w 1372502"/>
              <a:gd name="connsiteY7" fmla="*/ 4290397 h 5166697"/>
              <a:gd name="connsiteX8" fmla="*/ 902 w 1372502"/>
              <a:gd name="connsiteY8" fmla="*/ 3947497 h 5166697"/>
              <a:gd name="connsiteX9" fmla="*/ 902 w 1372502"/>
              <a:gd name="connsiteY9" fmla="*/ 2556847 h 5166697"/>
              <a:gd name="connsiteX10" fmla="*/ 324752 w 1372502"/>
              <a:gd name="connsiteY10" fmla="*/ 2232997 h 5166697"/>
              <a:gd name="connsiteX11" fmla="*/ 686702 w 1372502"/>
              <a:gd name="connsiteY11" fmla="*/ 2232997 h 5166697"/>
              <a:gd name="connsiteX12" fmla="*/ 724802 w 1372502"/>
              <a:gd name="connsiteY12" fmla="*/ 2271097 h 5166697"/>
              <a:gd name="connsiteX13" fmla="*/ 724802 w 1372502"/>
              <a:gd name="connsiteY13" fmla="*/ 2575897 h 5166697"/>
              <a:gd name="connsiteX14" fmla="*/ 1048652 w 1372502"/>
              <a:gd name="connsiteY14" fmla="*/ 2899747 h 5166697"/>
              <a:gd name="connsiteX15" fmla="*/ 1048652 w 1372502"/>
              <a:gd name="connsiteY15" fmla="*/ 2899747 h 5166697"/>
              <a:gd name="connsiteX16" fmla="*/ 1372502 w 1372502"/>
              <a:gd name="connsiteY16" fmla="*/ 2575897 h 5166697"/>
              <a:gd name="connsiteX17" fmla="*/ 1372502 w 1372502"/>
              <a:gd name="connsiteY17" fmla="*/ 1204297 h 5166697"/>
              <a:gd name="connsiteX18" fmla="*/ 1029602 w 1372502"/>
              <a:gd name="connsiteY18" fmla="*/ 861397 h 5166697"/>
              <a:gd name="connsiteX19" fmla="*/ 1029602 w 1372502"/>
              <a:gd name="connsiteY19" fmla="*/ 861397 h 5166697"/>
              <a:gd name="connsiteX20" fmla="*/ 686702 w 1372502"/>
              <a:gd name="connsiteY20" fmla="*/ 1204297 h 5166697"/>
              <a:gd name="connsiteX21" fmla="*/ 686702 w 1372502"/>
              <a:gd name="connsiteY21" fmla="*/ 1204297 h 5166697"/>
              <a:gd name="connsiteX22" fmla="*/ 343802 w 1372502"/>
              <a:gd name="connsiteY22" fmla="*/ 1547197 h 5166697"/>
              <a:gd name="connsiteX23" fmla="*/ 343802 w 1372502"/>
              <a:gd name="connsiteY23" fmla="*/ 1547197 h 5166697"/>
              <a:gd name="connsiteX24" fmla="*/ 902 w 1372502"/>
              <a:gd name="connsiteY24" fmla="*/ 1204297 h 5166697"/>
              <a:gd name="connsiteX25" fmla="*/ 0 w 1372502"/>
              <a:gd name="connsiteY25" fmla="*/ 0 h 5166697"/>
              <a:gd name="connsiteX0" fmla="*/ 1367790 w 1371600"/>
              <a:gd name="connsiteY0" fmla="*/ 5165506 h 5165506"/>
              <a:gd name="connsiteX1" fmla="*/ 1367790 w 1371600"/>
              <a:gd name="connsiteY1" fmla="*/ 3944401 h 5165506"/>
              <a:gd name="connsiteX2" fmla="*/ 1026795 w 1371600"/>
              <a:gd name="connsiteY2" fmla="*/ 3603406 h 5165506"/>
              <a:gd name="connsiteX3" fmla="*/ 1026795 w 1371600"/>
              <a:gd name="connsiteY3" fmla="*/ 3603406 h 5165506"/>
              <a:gd name="connsiteX4" fmla="*/ 685800 w 1371600"/>
              <a:gd name="connsiteY4" fmla="*/ 3944401 h 5165506"/>
              <a:gd name="connsiteX5" fmla="*/ 685800 w 1371600"/>
              <a:gd name="connsiteY5" fmla="*/ 3946306 h 5165506"/>
              <a:gd name="connsiteX6" fmla="*/ 342900 w 1371600"/>
              <a:gd name="connsiteY6" fmla="*/ 4289206 h 5165506"/>
              <a:gd name="connsiteX7" fmla="*/ 342900 w 1371600"/>
              <a:gd name="connsiteY7" fmla="*/ 4289206 h 5165506"/>
              <a:gd name="connsiteX8" fmla="*/ 0 w 1371600"/>
              <a:gd name="connsiteY8" fmla="*/ 3946306 h 5165506"/>
              <a:gd name="connsiteX9" fmla="*/ 0 w 1371600"/>
              <a:gd name="connsiteY9" fmla="*/ 2555656 h 5165506"/>
              <a:gd name="connsiteX10" fmla="*/ 323850 w 1371600"/>
              <a:gd name="connsiteY10" fmla="*/ 2231806 h 5165506"/>
              <a:gd name="connsiteX11" fmla="*/ 685800 w 1371600"/>
              <a:gd name="connsiteY11" fmla="*/ 2231806 h 5165506"/>
              <a:gd name="connsiteX12" fmla="*/ 723900 w 1371600"/>
              <a:gd name="connsiteY12" fmla="*/ 2269906 h 5165506"/>
              <a:gd name="connsiteX13" fmla="*/ 723900 w 1371600"/>
              <a:gd name="connsiteY13" fmla="*/ 2574706 h 5165506"/>
              <a:gd name="connsiteX14" fmla="*/ 1047750 w 1371600"/>
              <a:gd name="connsiteY14" fmla="*/ 2898556 h 5165506"/>
              <a:gd name="connsiteX15" fmla="*/ 1047750 w 1371600"/>
              <a:gd name="connsiteY15" fmla="*/ 2898556 h 5165506"/>
              <a:gd name="connsiteX16" fmla="*/ 1371600 w 1371600"/>
              <a:gd name="connsiteY16" fmla="*/ 2574706 h 5165506"/>
              <a:gd name="connsiteX17" fmla="*/ 1371600 w 1371600"/>
              <a:gd name="connsiteY17" fmla="*/ 1203106 h 5165506"/>
              <a:gd name="connsiteX18" fmla="*/ 1028700 w 1371600"/>
              <a:gd name="connsiteY18" fmla="*/ 860206 h 5165506"/>
              <a:gd name="connsiteX19" fmla="*/ 1028700 w 1371600"/>
              <a:gd name="connsiteY19" fmla="*/ 860206 h 5165506"/>
              <a:gd name="connsiteX20" fmla="*/ 685800 w 1371600"/>
              <a:gd name="connsiteY20" fmla="*/ 1203106 h 5165506"/>
              <a:gd name="connsiteX21" fmla="*/ 685800 w 1371600"/>
              <a:gd name="connsiteY21" fmla="*/ 1203106 h 5165506"/>
              <a:gd name="connsiteX22" fmla="*/ 342900 w 1371600"/>
              <a:gd name="connsiteY22" fmla="*/ 1546006 h 5165506"/>
              <a:gd name="connsiteX23" fmla="*/ 342900 w 1371600"/>
              <a:gd name="connsiteY23" fmla="*/ 1546006 h 5165506"/>
              <a:gd name="connsiteX24" fmla="*/ 0 w 1371600"/>
              <a:gd name="connsiteY24" fmla="*/ 1203106 h 5165506"/>
              <a:gd name="connsiteX25" fmla="*/ 2670 w 1371600"/>
              <a:gd name="connsiteY25" fmla="*/ 0 h 5165506"/>
              <a:gd name="connsiteX0" fmla="*/ 1367790 w 1371600"/>
              <a:gd name="connsiteY0" fmla="*/ 5165506 h 5165506"/>
              <a:gd name="connsiteX1" fmla="*/ 1367790 w 1371600"/>
              <a:gd name="connsiteY1" fmla="*/ 3944401 h 5165506"/>
              <a:gd name="connsiteX2" fmla="*/ 1026795 w 1371600"/>
              <a:gd name="connsiteY2" fmla="*/ 3603406 h 5165506"/>
              <a:gd name="connsiteX3" fmla="*/ 1026795 w 1371600"/>
              <a:gd name="connsiteY3" fmla="*/ 3603406 h 5165506"/>
              <a:gd name="connsiteX4" fmla="*/ 685800 w 1371600"/>
              <a:gd name="connsiteY4" fmla="*/ 3944401 h 5165506"/>
              <a:gd name="connsiteX5" fmla="*/ 685800 w 1371600"/>
              <a:gd name="connsiteY5" fmla="*/ 3946306 h 5165506"/>
              <a:gd name="connsiteX6" fmla="*/ 342900 w 1371600"/>
              <a:gd name="connsiteY6" fmla="*/ 4289206 h 5165506"/>
              <a:gd name="connsiteX7" fmla="*/ 342900 w 1371600"/>
              <a:gd name="connsiteY7" fmla="*/ 4289206 h 5165506"/>
              <a:gd name="connsiteX8" fmla="*/ 0 w 1371600"/>
              <a:gd name="connsiteY8" fmla="*/ 3946306 h 5165506"/>
              <a:gd name="connsiteX9" fmla="*/ 0 w 1371600"/>
              <a:gd name="connsiteY9" fmla="*/ 2555656 h 5165506"/>
              <a:gd name="connsiteX10" fmla="*/ 323850 w 1371600"/>
              <a:gd name="connsiteY10" fmla="*/ 2231806 h 5165506"/>
              <a:gd name="connsiteX11" fmla="*/ 685800 w 1371600"/>
              <a:gd name="connsiteY11" fmla="*/ 2231806 h 5165506"/>
              <a:gd name="connsiteX12" fmla="*/ 723900 w 1371600"/>
              <a:gd name="connsiteY12" fmla="*/ 2269906 h 5165506"/>
              <a:gd name="connsiteX13" fmla="*/ 723900 w 1371600"/>
              <a:gd name="connsiteY13" fmla="*/ 2574706 h 5165506"/>
              <a:gd name="connsiteX14" fmla="*/ 1047750 w 1371600"/>
              <a:gd name="connsiteY14" fmla="*/ 2898556 h 5165506"/>
              <a:gd name="connsiteX15" fmla="*/ 1047750 w 1371600"/>
              <a:gd name="connsiteY15" fmla="*/ 2898556 h 5165506"/>
              <a:gd name="connsiteX16" fmla="*/ 1371600 w 1371600"/>
              <a:gd name="connsiteY16" fmla="*/ 2574706 h 5165506"/>
              <a:gd name="connsiteX17" fmla="*/ 1371600 w 1371600"/>
              <a:gd name="connsiteY17" fmla="*/ 1203106 h 5165506"/>
              <a:gd name="connsiteX18" fmla="*/ 1028700 w 1371600"/>
              <a:gd name="connsiteY18" fmla="*/ 860206 h 5165506"/>
              <a:gd name="connsiteX19" fmla="*/ 1028700 w 1371600"/>
              <a:gd name="connsiteY19" fmla="*/ 860206 h 5165506"/>
              <a:gd name="connsiteX20" fmla="*/ 685800 w 1371600"/>
              <a:gd name="connsiteY20" fmla="*/ 1203106 h 5165506"/>
              <a:gd name="connsiteX21" fmla="*/ 685800 w 1371600"/>
              <a:gd name="connsiteY21" fmla="*/ 1203106 h 5165506"/>
              <a:gd name="connsiteX22" fmla="*/ 342900 w 1371600"/>
              <a:gd name="connsiteY22" fmla="*/ 1546006 h 5165506"/>
              <a:gd name="connsiteX23" fmla="*/ 342900 w 1371600"/>
              <a:gd name="connsiteY23" fmla="*/ 1546006 h 5165506"/>
              <a:gd name="connsiteX24" fmla="*/ 0 w 1371600"/>
              <a:gd name="connsiteY24" fmla="*/ 1203106 h 5165506"/>
              <a:gd name="connsiteX25" fmla="*/ 2670 w 1371600"/>
              <a:gd name="connsiteY25" fmla="*/ 0 h 5165506"/>
              <a:gd name="connsiteX0" fmla="*/ 1367790 w 1371600"/>
              <a:gd name="connsiteY0" fmla="*/ 5163125 h 5163125"/>
              <a:gd name="connsiteX1" fmla="*/ 1367790 w 1371600"/>
              <a:gd name="connsiteY1" fmla="*/ 3942020 h 5163125"/>
              <a:gd name="connsiteX2" fmla="*/ 1026795 w 1371600"/>
              <a:gd name="connsiteY2" fmla="*/ 3601025 h 5163125"/>
              <a:gd name="connsiteX3" fmla="*/ 1026795 w 1371600"/>
              <a:gd name="connsiteY3" fmla="*/ 3601025 h 5163125"/>
              <a:gd name="connsiteX4" fmla="*/ 685800 w 1371600"/>
              <a:gd name="connsiteY4" fmla="*/ 3942020 h 5163125"/>
              <a:gd name="connsiteX5" fmla="*/ 685800 w 1371600"/>
              <a:gd name="connsiteY5" fmla="*/ 3943925 h 5163125"/>
              <a:gd name="connsiteX6" fmla="*/ 342900 w 1371600"/>
              <a:gd name="connsiteY6" fmla="*/ 4286825 h 5163125"/>
              <a:gd name="connsiteX7" fmla="*/ 342900 w 1371600"/>
              <a:gd name="connsiteY7" fmla="*/ 4286825 h 5163125"/>
              <a:gd name="connsiteX8" fmla="*/ 0 w 1371600"/>
              <a:gd name="connsiteY8" fmla="*/ 3943925 h 5163125"/>
              <a:gd name="connsiteX9" fmla="*/ 0 w 1371600"/>
              <a:gd name="connsiteY9" fmla="*/ 2553275 h 5163125"/>
              <a:gd name="connsiteX10" fmla="*/ 323850 w 1371600"/>
              <a:gd name="connsiteY10" fmla="*/ 2229425 h 5163125"/>
              <a:gd name="connsiteX11" fmla="*/ 685800 w 1371600"/>
              <a:gd name="connsiteY11" fmla="*/ 2229425 h 5163125"/>
              <a:gd name="connsiteX12" fmla="*/ 723900 w 1371600"/>
              <a:gd name="connsiteY12" fmla="*/ 2267525 h 5163125"/>
              <a:gd name="connsiteX13" fmla="*/ 723900 w 1371600"/>
              <a:gd name="connsiteY13" fmla="*/ 2572325 h 5163125"/>
              <a:gd name="connsiteX14" fmla="*/ 1047750 w 1371600"/>
              <a:gd name="connsiteY14" fmla="*/ 2896175 h 5163125"/>
              <a:gd name="connsiteX15" fmla="*/ 1047750 w 1371600"/>
              <a:gd name="connsiteY15" fmla="*/ 2896175 h 5163125"/>
              <a:gd name="connsiteX16" fmla="*/ 1371600 w 1371600"/>
              <a:gd name="connsiteY16" fmla="*/ 2572325 h 5163125"/>
              <a:gd name="connsiteX17" fmla="*/ 1371600 w 1371600"/>
              <a:gd name="connsiteY17" fmla="*/ 1200725 h 5163125"/>
              <a:gd name="connsiteX18" fmla="*/ 1028700 w 1371600"/>
              <a:gd name="connsiteY18" fmla="*/ 857825 h 5163125"/>
              <a:gd name="connsiteX19" fmla="*/ 1028700 w 1371600"/>
              <a:gd name="connsiteY19" fmla="*/ 857825 h 5163125"/>
              <a:gd name="connsiteX20" fmla="*/ 685800 w 1371600"/>
              <a:gd name="connsiteY20" fmla="*/ 1200725 h 5163125"/>
              <a:gd name="connsiteX21" fmla="*/ 685800 w 1371600"/>
              <a:gd name="connsiteY21" fmla="*/ 1200725 h 5163125"/>
              <a:gd name="connsiteX22" fmla="*/ 342900 w 1371600"/>
              <a:gd name="connsiteY22" fmla="*/ 1543625 h 5163125"/>
              <a:gd name="connsiteX23" fmla="*/ 342900 w 1371600"/>
              <a:gd name="connsiteY23" fmla="*/ 1543625 h 5163125"/>
              <a:gd name="connsiteX24" fmla="*/ 0 w 1371600"/>
              <a:gd name="connsiteY24" fmla="*/ 1200725 h 5163125"/>
              <a:gd name="connsiteX25" fmla="*/ 289 w 1371600"/>
              <a:gd name="connsiteY25" fmla="*/ 0 h 51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1600" h="5163125">
                <a:moveTo>
                  <a:pt x="1367790" y="5163125"/>
                </a:moveTo>
                <a:lnTo>
                  <a:pt x="1367790" y="3942020"/>
                </a:lnTo>
                <a:cubicBezTo>
                  <a:pt x="1367790" y="3753711"/>
                  <a:pt x="1215152" y="3601025"/>
                  <a:pt x="1026795" y="3601025"/>
                </a:cubicBezTo>
                <a:lnTo>
                  <a:pt x="1026795" y="3601025"/>
                </a:lnTo>
                <a:cubicBezTo>
                  <a:pt x="838486" y="3601025"/>
                  <a:pt x="685800" y="3753663"/>
                  <a:pt x="685800" y="3942020"/>
                </a:cubicBezTo>
                <a:lnTo>
                  <a:pt x="685800" y="3943925"/>
                </a:lnTo>
                <a:cubicBezTo>
                  <a:pt x="685800" y="4133282"/>
                  <a:pt x="532257" y="4286825"/>
                  <a:pt x="342900" y="4286825"/>
                </a:cubicBezTo>
                <a:lnTo>
                  <a:pt x="342900" y="4286825"/>
                </a:lnTo>
                <a:cubicBezTo>
                  <a:pt x="153543" y="4286825"/>
                  <a:pt x="0" y="4133282"/>
                  <a:pt x="0" y="3943925"/>
                </a:cubicBezTo>
                <a:lnTo>
                  <a:pt x="0" y="2553275"/>
                </a:lnTo>
                <a:cubicBezTo>
                  <a:pt x="0" y="2374396"/>
                  <a:pt x="144971" y="2229425"/>
                  <a:pt x="323850" y="2229425"/>
                </a:cubicBezTo>
                <a:lnTo>
                  <a:pt x="685800" y="2229425"/>
                </a:lnTo>
                <a:cubicBezTo>
                  <a:pt x="706850" y="2229425"/>
                  <a:pt x="723900" y="2246475"/>
                  <a:pt x="723900" y="2267525"/>
                </a:cubicBezTo>
                <a:lnTo>
                  <a:pt x="723900" y="2572325"/>
                </a:lnTo>
                <a:cubicBezTo>
                  <a:pt x="723900" y="2751205"/>
                  <a:pt x="868871" y="2896175"/>
                  <a:pt x="1047750" y="2896175"/>
                </a:cubicBezTo>
                <a:lnTo>
                  <a:pt x="1047750" y="2896175"/>
                </a:lnTo>
                <a:cubicBezTo>
                  <a:pt x="1226630" y="2896175"/>
                  <a:pt x="1371600" y="2751205"/>
                  <a:pt x="1371600" y="2572325"/>
                </a:cubicBezTo>
                <a:lnTo>
                  <a:pt x="1371600" y="1200725"/>
                </a:lnTo>
                <a:cubicBezTo>
                  <a:pt x="1371600" y="1011368"/>
                  <a:pt x="1218057" y="857825"/>
                  <a:pt x="1028700" y="857825"/>
                </a:cubicBezTo>
                <a:lnTo>
                  <a:pt x="1028700" y="857825"/>
                </a:lnTo>
                <a:cubicBezTo>
                  <a:pt x="839343" y="857825"/>
                  <a:pt x="685800" y="1011368"/>
                  <a:pt x="685800" y="1200725"/>
                </a:cubicBezTo>
                <a:lnTo>
                  <a:pt x="685800" y="1200725"/>
                </a:lnTo>
                <a:cubicBezTo>
                  <a:pt x="685800" y="1390082"/>
                  <a:pt x="532257" y="1543625"/>
                  <a:pt x="342900" y="1543625"/>
                </a:cubicBezTo>
                <a:lnTo>
                  <a:pt x="342900" y="1543625"/>
                </a:lnTo>
                <a:cubicBezTo>
                  <a:pt x="153543" y="1543625"/>
                  <a:pt x="0" y="1390082"/>
                  <a:pt x="0" y="1200725"/>
                </a:cubicBezTo>
                <a:cubicBezTo>
                  <a:pt x="0" y="807025"/>
                  <a:pt x="289" y="393700"/>
                  <a:pt x="289" y="0"/>
                </a:cubicBezTo>
              </a:path>
            </a:pathLst>
          </a:custGeom>
          <a:noFill/>
          <a:ln w="4763" cap="flat">
            <a:solidFill>
              <a:srgbClr val="F1F2F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1" name="TextBox 10">
            <a:extLst>
              <a:ext uri="{FF2B5EF4-FFF2-40B4-BE49-F238E27FC236}">
                <a16:creationId xmlns:a16="http://schemas.microsoft.com/office/drawing/2014/main" id="{CF6F5FF3-D6F6-09E7-90F7-C358C2DD85FD}"/>
              </a:ext>
            </a:extLst>
          </p:cNvPr>
          <p:cNvSpPr txBox="1"/>
          <p:nvPr/>
        </p:nvSpPr>
        <p:spPr>
          <a:xfrm>
            <a:off x="8331200" y="7547929"/>
            <a:ext cx="8128000"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Recognized around the world for inclusive, meaningful culture</a:t>
            </a:r>
            <a:br>
              <a:rPr kumimoji="0" lang="en-US" sz="2000" b="0" i="0" u="none" strike="noStrike" kern="1200" cap="none" spc="0" normalizeH="0" baseline="0" noProof="0">
                <a:ln>
                  <a:noFill/>
                </a:ln>
                <a:solidFill>
                  <a:srgbClr val="032954"/>
                </a:solidFill>
                <a:effectLst/>
                <a:uLnTx/>
                <a:uFillTx/>
                <a:latin typeface="Anova Light"/>
                <a:ea typeface="+mn-ea"/>
                <a:cs typeface="+mn-cs"/>
              </a:rPr>
            </a:br>
            <a:r>
              <a:rPr kumimoji="0" lang="en-US" sz="2000" b="0" i="0" u="none" strike="noStrike" kern="1200" cap="none" spc="0" normalizeH="0" baseline="0" noProof="0">
                <a:ln>
                  <a:noFill/>
                </a:ln>
                <a:solidFill>
                  <a:srgbClr val="032954"/>
                </a:solidFill>
                <a:effectLst/>
                <a:uLnTx/>
                <a:uFillTx/>
                <a:latin typeface="Anova Light"/>
                <a:ea typeface="+mn-ea"/>
                <a:cs typeface="+mn-cs"/>
              </a:rPr>
              <a:t>and innovative technologies by organizations including Fast Company, Forbes, Human Rights Campaign, </a:t>
            </a:r>
            <a:r>
              <a:rPr kumimoji="0" lang="en-US" sz="2000" b="0" i="0" u="none" strike="noStrike" kern="1200" cap="none" spc="0" normalizeH="0" baseline="0" noProof="0" err="1">
                <a:ln>
                  <a:noFill/>
                </a:ln>
                <a:solidFill>
                  <a:srgbClr val="032954"/>
                </a:solidFill>
                <a:effectLst/>
                <a:uLnTx/>
                <a:uFillTx/>
                <a:latin typeface="Anova Light"/>
                <a:ea typeface="+mn-ea"/>
                <a:cs typeface="+mn-cs"/>
              </a:rPr>
              <a:t>Disability:IN</a:t>
            </a:r>
            <a:r>
              <a:rPr kumimoji="0" lang="en-US" sz="2000" b="0" i="0" u="none" strike="noStrike" kern="1200" cap="none" spc="0" normalizeH="0" baseline="0" noProof="0">
                <a:ln>
                  <a:noFill/>
                </a:ln>
                <a:solidFill>
                  <a:srgbClr val="032954"/>
                </a:solidFill>
                <a:effectLst/>
                <a:uLnTx/>
                <a:uFillTx/>
                <a:latin typeface="Anova Light"/>
                <a:ea typeface="+mn-ea"/>
                <a:cs typeface="+mn-cs"/>
              </a:rPr>
              <a:t> and more</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7" name="TextBox 6">
            <a:extLst>
              <a:ext uri="{FF2B5EF4-FFF2-40B4-BE49-F238E27FC236}">
                <a16:creationId xmlns:a16="http://schemas.microsoft.com/office/drawing/2014/main" id="{5A92A469-0586-5C96-EF75-7800200A3E77}"/>
              </a:ext>
            </a:extLst>
          </p:cNvPr>
          <p:cNvSpPr txBox="1"/>
          <p:nvPr/>
        </p:nvSpPr>
        <p:spPr>
          <a:xfrm>
            <a:off x="10422138" y="2120537"/>
            <a:ext cx="3949184"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Ranked No. 1 for Advanced and Predictive Analytics Market Share by IDC for the last 28 years*</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5" name="TextBox 4">
            <a:extLst>
              <a:ext uri="{FF2B5EF4-FFF2-40B4-BE49-F238E27FC236}">
                <a16:creationId xmlns:a16="http://schemas.microsoft.com/office/drawing/2014/main" id="{0C8977E5-2BBA-2249-FFEE-3A108B094F4F}"/>
              </a:ext>
            </a:extLst>
          </p:cNvPr>
          <p:cNvSpPr txBox="1"/>
          <p:nvPr/>
        </p:nvSpPr>
        <p:spPr>
          <a:xfrm>
            <a:off x="7522110" y="2120533"/>
            <a:ext cx="2439872"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Five decades</a:t>
            </a:r>
            <a:br>
              <a:rPr kumimoji="0" lang="en-US" sz="2000" b="0" i="0" u="none" strike="noStrike" kern="1200" cap="none" spc="0" normalizeH="0" baseline="0" noProof="0">
                <a:ln>
                  <a:noFill/>
                </a:ln>
                <a:solidFill>
                  <a:srgbClr val="032954"/>
                </a:solidFill>
                <a:effectLst/>
                <a:uLnTx/>
                <a:uFillTx/>
                <a:latin typeface="Anova Light"/>
                <a:ea typeface="+mn-ea"/>
                <a:cs typeface="+mn-cs"/>
              </a:rPr>
            </a:br>
            <a:r>
              <a:rPr kumimoji="0" lang="en-US" sz="2000" b="0" i="0" u="none" strike="noStrike" kern="1200" cap="none" spc="0" normalizeH="0" baseline="0" noProof="0">
                <a:ln>
                  <a:noFill/>
                </a:ln>
                <a:solidFill>
                  <a:srgbClr val="032954"/>
                </a:solidFill>
                <a:effectLst/>
                <a:uLnTx/>
                <a:uFillTx/>
                <a:latin typeface="Anova Light"/>
                <a:ea typeface="+mn-ea"/>
                <a:cs typeface="+mn-cs"/>
              </a:rPr>
              <a:t>of innovation and profitability</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6" name="TextBox 5">
            <a:extLst>
              <a:ext uri="{FF2B5EF4-FFF2-40B4-BE49-F238E27FC236}">
                <a16:creationId xmlns:a16="http://schemas.microsoft.com/office/drawing/2014/main" id="{028BFB8A-FCA9-D585-038C-B29EF3662E93}"/>
              </a:ext>
            </a:extLst>
          </p:cNvPr>
          <p:cNvSpPr txBox="1"/>
          <p:nvPr/>
        </p:nvSpPr>
        <p:spPr>
          <a:xfrm>
            <a:off x="14833600" y="2120537"/>
            <a:ext cx="2439872"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Over 750</a:t>
            </a:r>
            <a:br>
              <a:rPr kumimoji="0" lang="en-US" sz="2000" b="0" i="0" u="none" strike="noStrike" kern="1200" cap="none" spc="0" normalizeH="0" baseline="0" noProof="0">
                <a:ln>
                  <a:noFill/>
                </a:ln>
                <a:solidFill>
                  <a:srgbClr val="032954"/>
                </a:solidFill>
                <a:effectLst/>
                <a:uLnTx/>
                <a:uFillTx/>
                <a:latin typeface="Anova Light"/>
                <a:ea typeface="+mn-ea"/>
                <a:cs typeface="+mn-cs"/>
              </a:rPr>
            </a:br>
            <a:r>
              <a:rPr kumimoji="0" lang="en-US" sz="2000" b="0" i="0" u="none" strike="noStrike" kern="1200" cap="none" spc="0" normalizeH="0" baseline="0" noProof="0">
                <a:ln>
                  <a:noFill/>
                </a:ln>
                <a:solidFill>
                  <a:srgbClr val="032954"/>
                </a:solidFill>
                <a:effectLst/>
                <a:uLnTx/>
                <a:uFillTx/>
                <a:latin typeface="Anova Light"/>
                <a:ea typeface="+mn-ea"/>
                <a:cs typeface="+mn-cs"/>
              </a:rPr>
              <a:t>patents related to AI and Analytics</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8" name="TextBox 7">
            <a:extLst>
              <a:ext uri="{FF2B5EF4-FFF2-40B4-BE49-F238E27FC236}">
                <a16:creationId xmlns:a16="http://schemas.microsoft.com/office/drawing/2014/main" id="{D40D0CE8-2BE2-0219-C86B-8F54400B4662}"/>
              </a:ext>
            </a:extLst>
          </p:cNvPr>
          <p:cNvSpPr txBox="1"/>
          <p:nvPr/>
        </p:nvSpPr>
        <p:spPr>
          <a:xfrm>
            <a:off x="14030324" y="4846639"/>
            <a:ext cx="3251200"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A recognized leader</a:t>
            </a:r>
            <a:br>
              <a:rPr kumimoji="0" lang="en-US" sz="2000" b="0" i="0" u="none" strike="noStrike" kern="1200" cap="none" spc="0" normalizeH="0" baseline="0" noProof="0">
                <a:ln>
                  <a:noFill/>
                </a:ln>
                <a:solidFill>
                  <a:srgbClr val="032954"/>
                </a:solidFill>
                <a:effectLst/>
                <a:uLnTx/>
                <a:uFillTx/>
                <a:latin typeface="Anova Light"/>
                <a:ea typeface="+mn-ea"/>
                <a:cs typeface="+mn-cs"/>
              </a:rPr>
            </a:br>
            <a:r>
              <a:rPr kumimoji="0" lang="en-US" sz="2000" b="0" i="0" u="none" strike="noStrike" kern="1200" cap="none" spc="0" normalizeH="0" baseline="0" noProof="0">
                <a:ln>
                  <a:noFill/>
                </a:ln>
                <a:solidFill>
                  <a:srgbClr val="032954"/>
                </a:solidFill>
                <a:effectLst/>
                <a:uLnTx/>
                <a:uFillTx/>
                <a:latin typeface="Anova Light"/>
                <a:ea typeface="+mn-ea"/>
                <a:cs typeface="+mn-cs"/>
              </a:rPr>
              <a:t>in more than 25 vendor ranking reports in 2022</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54" name="TextBox 53">
            <a:extLst>
              <a:ext uri="{FF2B5EF4-FFF2-40B4-BE49-F238E27FC236}">
                <a16:creationId xmlns:a16="http://schemas.microsoft.com/office/drawing/2014/main" id="{A1BDD231-5248-F867-8677-521266B36B62}"/>
              </a:ext>
            </a:extLst>
          </p:cNvPr>
          <p:cNvSpPr txBox="1"/>
          <p:nvPr/>
        </p:nvSpPr>
        <p:spPr>
          <a:xfrm>
            <a:off x="7528544" y="4846643"/>
            <a:ext cx="3251200"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88 of the top 100 2021 Fortune 500 list are SAS customers or affiliates </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183" name="Title 1">
            <a:extLst>
              <a:ext uri="{FF2B5EF4-FFF2-40B4-BE49-F238E27FC236}">
                <a16:creationId xmlns:a16="http://schemas.microsoft.com/office/drawing/2014/main" id="{3602B2FE-5B62-86FA-7641-C6D969D00FAD}"/>
              </a:ext>
            </a:extLst>
          </p:cNvPr>
          <p:cNvSpPr txBox="1">
            <a:spLocks/>
          </p:cNvSpPr>
          <p:nvPr/>
        </p:nvSpPr>
        <p:spPr>
          <a:xfrm rot="16200000">
            <a:off x="-1570180" y="6036093"/>
            <a:ext cx="5774956" cy="775597"/>
          </a:xfrm>
          <a:prstGeom prst="rect">
            <a:avLst/>
          </a:prstGeom>
        </p:spPr>
        <p:txBody>
          <a:bodyPr vert="horz" lIns="0" tIns="0" rIns="0" bIns="0" rtlCol="0" anchor="ctr">
            <a:spAutoFit/>
          </a:bodyPr>
          <a:lstStyle>
            <a:lvl1pPr algn="l" defTabSz="685800" rtl="0" eaLnBrk="1" latinLnBrk="0" hangingPunct="1">
              <a:lnSpc>
                <a:spcPct val="90000"/>
              </a:lnSpc>
              <a:spcBef>
                <a:spcPct val="0"/>
              </a:spcBef>
              <a:buNone/>
              <a:defRPr sz="2800" b="1" i="0" kern="1200">
                <a:solidFill>
                  <a:schemeClr val="accent5"/>
                </a:solidFill>
                <a:latin typeface="Anova Bold" panose="020B0503020203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600" b="0" i="0" u="none" strike="noStrike" kern="1200" cap="none" spc="0" normalizeH="0" baseline="0" noProof="0">
                <a:ln>
                  <a:noFill/>
                </a:ln>
                <a:solidFill>
                  <a:srgbClr val="032954"/>
                </a:solidFill>
                <a:effectLst/>
                <a:uLnTx/>
                <a:uFillTx/>
                <a:latin typeface="Anova" panose="020B0503020203020204" pitchFamily="34" charset="0"/>
                <a:ea typeface="+mj-ea"/>
                <a:cs typeface="+mj-cs"/>
              </a:rPr>
              <a:t>More about SAS</a:t>
            </a:r>
            <a:endParaRPr kumimoji="0" lang="en-GB" sz="5600" b="0" i="0" u="none" strike="noStrike" kern="1200" cap="none" spc="0" normalizeH="0" baseline="0" noProof="0">
              <a:ln>
                <a:noFill/>
              </a:ln>
              <a:solidFill>
                <a:srgbClr val="032954"/>
              </a:solidFill>
              <a:effectLst/>
              <a:uLnTx/>
              <a:uFillTx/>
              <a:latin typeface="Anova" panose="020B0503020203020204" pitchFamily="34" charset="0"/>
              <a:ea typeface="+mj-ea"/>
              <a:cs typeface="+mj-cs"/>
            </a:endParaRPr>
          </a:p>
        </p:txBody>
      </p:sp>
      <p:cxnSp>
        <p:nvCxnSpPr>
          <p:cNvPr id="140" name="Straight Connector 139">
            <a:extLst>
              <a:ext uri="{FF2B5EF4-FFF2-40B4-BE49-F238E27FC236}">
                <a16:creationId xmlns:a16="http://schemas.microsoft.com/office/drawing/2014/main" id="{97B755F5-370D-C18A-CF94-45DA8E77FF92}"/>
              </a:ext>
            </a:extLst>
          </p:cNvPr>
          <p:cNvCxnSpPr>
            <a:cxnSpLocks/>
          </p:cNvCxnSpPr>
          <p:nvPr/>
        </p:nvCxnSpPr>
        <p:spPr>
          <a:xfrm>
            <a:off x="2768904" y="1726422"/>
            <a:ext cx="14503096" cy="0"/>
          </a:xfrm>
          <a:prstGeom prst="line">
            <a:avLst/>
          </a:prstGeom>
          <a:ln w="6350" cap="rnd">
            <a:solidFill>
              <a:schemeClr val="accent2"/>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C084FF99-C0B9-9E0B-0049-E2E9727944DE}"/>
              </a:ext>
            </a:extLst>
          </p:cNvPr>
          <p:cNvSpPr/>
          <p:nvPr/>
        </p:nvSpPr>
        <p:spPr>
          <a:xfrm>
            <a:off x="8607108" y="1590674"/>
            <a:ext cx="269876" cy="269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sp>
        <p:nvSpPr>
          <p:cNvPr id="58" name="Rectangle 57">
            <a:extLst>
              <a:ext uri="{FF2B5EF4-FFF2-40B4-BE49-F238E27FC236}">
                <a16:creationId xmlns:a16="http://schemas.microsoft.com/office/drawing/2014/main" id="{98C5A92A-0AED-88F9-649C-CF99BE99E9D7}"/>
              </a:ext>
            </a:extLst>
          </p:cNvPr>
          <p:cNvSpPr/>
          <p:nvPr/>
        </p:nvSpPr>
        <p:spPr>
          <a:xfrm>
            <a:off x="12262904" y="1592166"/>
            <a:ext cx="269876" cy="269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sp>
        <p:nvSpPr>
          <p:cNvPr id="65" name="Rectangle 64">
            <a:extLst>
              <a:ext uri="{FF2B5EF4-FFF2-40B4-BE49-F238E27FC236}">
                <a16:creationId xmlns:a16="http://schemas.microsoft.com/office/drawing/2014/main" id="{55BC4143-8243-2930-5423-7B3020D2265C}"/>
              </a:ext>
            </a:extLst>
          </p:cNvPr>
          <p:cNvSpPr/>
          <p:nvPr/>
        </p:nvSpPr>
        <p:spPr>
          <a:xfrm>
            <a:off x="15926178" y="1594660"/>
            <a:ext cx="269876" cy="269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cxnSp>
        <p:nvCxnSpPr>
          <p:cNvPr id="204" name="Straight Connector 203">
            <a:extLst>
              <a:ext uri="{FF2B5EF4-FFF2-40B4-BE49-F238E27FC236}">
                <a16:creationId xmlns:a16="http://schemas.microsoft.com/office/drawing/2014/main" id="{D11E9B68-75C1-A3C7-4257-4C66ADE7018F}"/>
              </a:ext>
            </a:extLst>
          </p:cNvPr>
          <p:cNvCxnSpPr>
            <a:cxnSpLocks/>
          </p:cNvCxnSpPr>
          <p:nvPr/>
        </p:nvCxnSpPr>
        <p:spPr>
          <a:xfrm>
            <a:off x="5505455" y="4464328"/>
            <a:ext cx="11776074" cy="0"/>
          </a:xfrm>
          <a:prstGeom prst="line">
            <a:avLst/>
          </a:prstGeom>
          <a:ln w="6350" cap="rnd">
            <a:solidFill>
              <a:schemeClr val="accent2"/>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9499ED0C-6E8B-3B8F-5B1D-28598F74623C}"/>
              </a:ext>
            </a:extLst>
          </p:cNvPr>
          <p:cNvCxnSpPr>
            <a:cxnSpLocks/>
          </p:cNvCxnSpPr>
          <p:nvPr/>
        </p:nvCxnSpPr>
        <p:spPr>
          <a:xfrm>
            <a:off x="2762555" y="7210850"/>
            <a:ext cx="14493874" cy="0"/>
          </a:xfrm>
          <a:prstGeom prst="line">
            <a:avLst/>
          </a:prstGeom>
          <a:ln w="6350" cap="rnd">
            <a:solidFill>
              <a:schemeClr val="accent2"/>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17D288-9E48-F3F7-B0DA-D01DFB6491EC}"/>
              </a:ext>
            </a:extLst>
          </p:cNvPr>
          <p:cNvSpPr txBox="1"/>
          <p:nvPr/>
        </p:nvSpPr>
        <p:spPr>
          <a:xfrm>
            <a:off x="10776368" y="4846643"/>
            <a:ext cx="3243580" cy="830997"/>
          </a:xfrm>
          <a:prstGeom prst="rect">
            <a:avLst/>
          </a:prstGeom>
          <a:noFill/>
        </p:spPr>
        <p:txBody>
          <a:bodyPr wrap="square" lIns="0" tIns="0" rIns="0" bIns="0" rtlCol="0" anchor="ctr">
            <a:sp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2022 Microsoft Global Independent Software Vendor Partner of the Year</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52" name="Rectangle 51">
            <a:extLst>
              <a:ext uri="{FF2B5EF4-FFF2-40B4-BE49-F238E27FC236}">
                <a16:creationId xmlns:a16="http://schemas.microsoft.com/office/drawing/2014/main" id="{03E0A829-7021-2A42-F90B-8F5AF9D8D766}"/>
              </a:ext>
            </a:extLst>
          </p:cNvPr>
          <p:cNvSpPr/>
          <p:nvPr/>
        </p:nvSpPr>
        <p:spPr>
          <a:xfrm>
            <a:off x="9018154" y="4329112"/>
            <a:ext cx="269876" cy="269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sp>
        <p:nvSpPr>
          <p:cNvPr id="53" name="Rectangle 52">
            <a:extLst>
              <a:ext uri="{FF2B5EF4-FFF2-40B4-BE49-F238E27FC236}">
                <a16:creationId xmlns:a16="http://schemas.microsoft.com/office/drawing/2014/main" id="{17585F73-FD3B-0967-A4DB-02A8F111A6C3}"/>
              </a:ext>
            </a:extLst>
          </p:cNvPr>
          <p:cNvSpPr/>
          <p:nvPr/>
        </p:nvSpPr>
        <p:spPr>
          <a:xfrm>
            <a:off x="12262904" y="4326216"/>
            <a:ext cx="269876" cy="269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sp>
        <p:nvSpPr>
          <p:cNvPr id="193" name="Rectangle 192">
            <a:extLst>
              <a:ext uri="{FF2B5EF4-FFF2-40B4-BE49-F238E27FC236}">
                <a16:creationId xmlns:a16="http://schemas.microsoft.com/office/drawing/2014/main" id="{71098B26-181F-E811-FB4E-A1536CA11AAF}"/>
              </a:ext>
            </a:extLst>
          </p:cNvPr>
          <p:cNvSpPr/>
          <p:nvPr/>
        </p:nvSpPr>
        <p:spPr>
          <a:xfrm>
            <a:off x="15511462" y="4329112"/>
            <a:ext cx="269876" cy="269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sp>
        <p:nvSpPr>
          <p:cNvPr id="70" name="Rectangle 69">
            <a:extLst>
              <a:ext uri="{FF2B5EF4-FFF2-40B4-BE49-F238E27FC236}">
                <a16:creationId xmlns:a16="http://schemas.microsoft.com/office/drawing/2014/main" id="{701A0099-A12D-267C-56E6-C23B5A24E4A8}"/>
              </a:ext>
            </a:extLst>
          </p:cNvPr>
          <p:cNvSpPr/>
          <p:nvPr/>
        </p:nvSpPr>
        <p:spPr>
          <a:xfrm>
            <a:off x="12262904" y="7063210"/>
            <a:ext cx="269876" cy="269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spTree>
    <p:extLst>
      <p:ext uri="{BB962C8B-B14F-4D97-AF65-F5344CB8AC3E}">
        <p14:creationId xmlns:p14="http://schemas.microsoft.com/office/powerpoint/2010/main" val="74845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72C991-9F92-45BB-23FD-DBA745B247E4}"/>
              </a:ext>
            </a:extLst>
          </p:cNvPr>
          <p:cNvSpPr/>
          <p:nvPr/>
        </p:nvSpPr>
        <p:spPr>
          <a:xfrm>
            <a:off x="0" y="5081"/>
            <a:ext cx="18288000" cy="56813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nova Light"/>
              <a:ea typeface="+mn-ea"/>
              <a:cs typeface="+mn-cs"/>
            </a:endParaRPr>
          </a:p>
        </p:txBody>
      </p:sp>
      <p:sp>
        <p:nvSpPr>
          <p:cNvPr id="36" name="!!1">
            <a:extLst>
              <a:ext uri="{FF2B5EF4-FFF2-40B4-BE49-F238E27FC236}">
                <a16:creationId xmlns:a16="http://schemas.microsoft.com/office/drawing/2014/main" id="{6BF088DA-16EA-9EB6-B5B4-FCC75E5B4E90}"/>
              </a:ext>
            </a:extLst>
          </p:cNvPr>
          <p:cNvSpPr/>
          <p:nvPr/>
        </p:nvSpPr>
        <p:spPr>
          <a:xfrm>
            <a:off x="984250" y="1066800"/>
            <a:ext cx="2035968" cy="2035968"/>
          </a:xfrm>
          <a:custGeom>
            <a:avLst/>
            <a:gdLst>
              <a:gd name="connsiteX0" fmla="*/ 1017984 w 1017984"/>
              <a:gd name="connsiteY0" fmla="*/ 0 h 1017984"/>
              <a:gd name="connsiteX1" fmla="*/ 1017984 w 1017984"/>
              <a:gd name="connsiteY1" fmla="*/ 0 h 1017984"/>
              <a:gd name="connsiteX2" fmla="*/ 1017984 w 1017984"/>
              <a:gd name="connsiteY2" fmla="*/ 1017985 h 1017984"/>
              <a:gd name="connsiteX3" fmla="*/ 0 w 1017984"/>
              <a:gd name="connsiteY3" fmla="*/ 1017985 h 1017984"/>
              <a:gd name="connsiteX4" fmla="*/ 1017984 w 1017984"/>
              <a:gd name="connsiteY4" fmla="*/ 0 h 101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84" h="1017984">
                <a:moveTo>
                  <a:pt x="1017984" y="0"/>
                </a:moveTo>
                <a:lnTo>
                  <a:pt x="1017984" y="0"/>
                </a:lnTo>
                <a:lnTo>
                  <a:pt x="1017984" y="1017985"/>
                </a:lnTo>
                <a:lnTo>
                  <a:pt x="0" y="1017985"/>
                </a:lnTo>
                <a:cubicBezTo>
                  <a:pt x="0" y="455760"/>
                  <a:pt x="455760" y="0"/>
                  <a:pt x="1017984" y="0"/>
                </a:cubicBezTo>
                <a:close/>
              </a:path>
            </a:pathLst>
          </a:custGeom>
          <a:solidFill>
            <a:schemeClr val="bg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44" name="!!2">
            <a:extLst>
              <a:ext uri="{FF2B5EF4-FFF2-40B4-BE49-F238E27FC236}">
                <a16:creationId xmlns:a16="http://schemas.microsoft.com/office/drawing/2014/main" id="{6A232987-5C79-E938-41A8-E059AACD7FD8}"/>
              </a:ext>
            </a:extLst>
          </p:cNvPr>
          <p:cNvSpPr/>
          <p:nvPr/>
        </p:nvSpPr>
        <p:spPr>
          <a:xfrm rot="16200000">
            <a:off x="984250" y="3102768"/>
            <a:ext cx="2035968" cy="2035968"/>
          </a:xfrm>
          <a:custGeom>
            <a:avLst/>
            <a:gdLst>
              <a:gd name="connsiteX0" fmla="*/ 0 w 1017984"/>
              <a:gd name="connsiteY0" fmla="*/ 0 h 1017984"/>
              <a:gd name="connsiteX1" fmla="*/ 0 w 1017984"/>
              <a:gd name="connsiteY1" fmla="*/ 0 h 1017984"/>
              <a:gd name="connsiteX2" fmla="*/ 1017984 w 1017984"/>
              <a:gd name="connsiteY2" fmla="*/ 1017985 h 1017984"/>
              <a:gd name="connsiteX3" fmla="*/ 1017984 w 1017984"/>
              <a:gd name="connsiteY3" fmla="*/ 1017985 h 1017984"/>
              <a:gd name="connsiteX4" fmla="*/ 0 w 1017984"/>
              <a:gd name="connsiteY4" fmla="*/ 1017985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0" y="0"/>
                </a:lnTo>
                <a:cubicBezTo>
                  <a:pt x="562224" y="0"/>
                  <a:pt x="1017984" y="455760"/>
                  <a:pt x="1017984" y="1017985"/>
                </a:cubicBezTo>
                <a:lnTo>
                  <a:pt x="1017984" y="1017985"/>
                </a:lnTo>
                <a:cubicBezTo>
                  <a:pt x="1017984" y="1017985"/>
                  <a:pt x="0" y="1017985"/>
                  <a:pt x="0" y="1017985"/>
                </a:cubicBezTo>
                <a:lnTo>
                  <a:pt x="0" y="0"/>
                </a:lnTo>
                <a:close/>
              </a:path>
            </a:pathLst>
          </a:custGeom>
          <a:solidFill>
            <a:srgbClr val="0766D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37" name="!!3">
            <a:extLst>
              <a:ext uri="{FF2B5EF4-FFF2-40B4-BE49-F238E27FC236}">
                <a16:creationId xmlns:a16="http://schemas.microsoft.com/office/drawing/2014/main" id="{0B3806DA-B32A-D99A-DD9A-D30A650C2323}"/>
              </a:ext>
            </a:extLst>
          </p:cNvPr>
          <p:cNvSpPr/>
          <p:nvPr/>
        </p:nvSpPr>
        <p:spPr>
          <a:xfrm rot="16200000">
            <a:off x="3020218" y="1066800"/>
            <a:ext cx="2035968" cy="203596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bg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45" name="!!4">
            <a:extLst>
              <a:ext uri="{FF2B5EF4-FFF2-40B4-BE49-F238E27FC236}">
                <a16:creationId xmlns:a16="http://schemas.microsoft.com/office/drawing/2014/main" id="{9F5D51DC-748E-0EEB-008E-D82CF373C2BC}"/>
              </a:ext>
            </a:extLst>
          </p:cNvPr>
          <p:cNvSpPr/>
          <p:nvPr/>
        </p:nvSpPr>
        <p:spPr>
          <a:xfrm rot="16200000">
            <a:off x="3020218" y="3102768"/>
            <a:ext cx="2035968" cy="2035968"/>
          </a:xfrm>
          <a:custGeom>
            <a:avLst/>
            <a:gdLst>
              <a:gd name="connsiteX0" fmla="*/ 1017984 w 1017984"/>
              <a:gd name="connsiteY0" fmla="*/ 1017985 h 1017984"/>
              <a:gd name="connsiteX1" fmla="*/ 1017984 w 1017984"/>
              <a:gd name="connsiteY1" fmla="*/ 1017985 h 1017984"/>
              <a:gd name="connsiteX2" fmla="*/ 0 w 1017984"/>
              <a:gd name="connsiteY2" fmla="*/ 0 h 1017984"/>
              <a:gd name="connsiteX3" fmla="*/ 0 w 1017984"/>
              <a:gd name="connsiteY3" fmla="*/ 0 h 1017984"/>
              <a:gd name="connsiteX4" fmla="*/ 1017984 w 1017984"/>
              <a:gd name="connsiteY4" fmla="*/ 0 h 1017984"/>
              <a:gd name="connsiteX5" fmla="*/ 1017984 w 1017984"/>
              <a:gd name="connsiteY5" fmla="*/ 1017985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1017984" y="1017985"/>
                </a:moveTo>
                <a:lnTo>
                  <a:pt x="1017984" y="1017985"/>
                </a:lnTo>
                <a:cubicBezTo>
                  <a:pt x="455760" y="1017985"/>
                  <a:pt x="0" y="562224"/>
                  <a:pt x="0" y="0"/>
                </a:cubicBezTo>
                <a:lnTo>
                  <a:pt x="0" y="0"/>
                </a:lnTo>
                <a:cubicBezTo>
                  <a:pt x="0" y="0"/>
                  <a:pt x="1017984" y="0"/>
                  <a:pt x="1017984" y="0"/>
                </a:cubicBezTo>
                <a:lnTo>
                  <a:pt x="1017984" y="1017985"/>
                </a:lnTo>
                <a:close/>
              </a:path>
            </a:pathLst>
          </a:custGeom>
          <a:solidFill>
            <a:schemeClr val="bg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38" name="!!5">
            <a:extLst>
              <a:ext uri="{FF2B5EF4-FFF2-40B4-BE49-F238E27FC236}">
                <a16:creationId xmlns:a16="http://schemas.microsoft.com/office/drawing/2014/main" id="{49D4ABAD-A418-8984-3712-74A109D9DE46}"/>
              </a:ext>
            </a:extLst>
          </p:cNvPr>
          <p:cNvSpPr/>
          <p:nvPr/>
        </p:nvSpPr>
        <p:spPr>
          <a:xfrm rot="10800000">
            <a:off x="5056186" y="1066800"/>
            <a:ext cx="2035968" cy="2035968"/>
          </a:xfrm>
          <a:custGeom>
            <a:avLst/>
            <a:gdLst>
              <a:gd name="connsiteX0" fmla="*/ 0 w 1017984"/>
              <a:gd name="connsiteY0" fmla="*/ 0 h 1017984"/>
              <a:gd name="connsiteX1" fmla="*/ 0 w 1017984"/>
              <a:gd name="connsiteY1" fmla="*/ 0 h 1017984"/>
              <a:gd name="connsiteX2" fmla="*/ 1017984 w 1017984"/>
              <a:gd name="connsiteY2" fmla="*/ 1017985 h 1017984"/>
              <a:gd name="connsiteX3" fmla="*/ 1017984 w 1017984"/>
              <a:gd name="connsiteY3" fmla="*/ 1017985 h 1017984"/>
              <a:gd name="connsiteX4" fmla="*/ 0 w 1017984"/>
              <a:gd name="connsiteY4" fmla="*/ 1017985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0" y="0"/>
                </a:lnTo>
                <a:cubicBezTo>
                  <a:pt x="562224" y="0"/>
                  <a:pt x="1017984" y="455760"/>
                  <a:pt x="1017984" y="1017985"/>
                </a:cubicBezTo>
                <a:lnTo>
                  <a:pt x="1017984" y="1017985"/>
                </a:lnTo>
                <a:cubicBezTo>
                  <a:pt x="1017984" y="1017985"/>
                  <a:pt x="0" y="1017985"/>
                  <a:pt x="0" y="1017985"/>
                </a:cubicBezTo>
                <a:lnTo>
                  <a:pt x="0" y="0"/>
                </a:lnTo>
                <a:close/>
              </a:path>
            </a:pathLst>
          </a:custGeom>
          <a:solidFill>
            <a:schemeClr val="bg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46" name="!!6">
            <a:extLst>
              <a:ext uri="{FF2B5EF4-FFF2-40B4-BE49-F238E27FC236}">
                <a16:creationId xmlns:a16="http://schemas.microsoft.com/office/drawing/2014/main" id="{3ECC8F90-332B-9E77-3AE6-A77047CFC19E}"/>
              </a:ext>
            </a:extLst>
          </p:cNvPr>
          <p:cNvSpPr/>
          <p:nvPr/>
        </p:nvSpPr>
        <p:spPr>
          <a:xfrm>
            <a:off x="5056186" y="3102768"/>
            <a:ext cx="2035968" cy="2035968"/>
          </a:xfrm>
          <a:custGeom>
            <a:avLst/>
            <a:gdLst>
              <a:gd name="connsiteX0" fmla="*/ 1017984 w 1017984"/>
              <a:gd name="connsiteY0" fmla="*/ 0 h 1017984"/>
              <a:gd name="connsiteX1" fmla="*/ 1017984 w 1017984"/>
              <a:gd name="connsiteY1" fmla="*/ 0 h 1017984"/>
              <a:gd name="connsiteX2" fmla="*/ 1017984 w 1017984"/>
              <a:gd name="connsiteY2" fmla="*/ 1017985 h 1017984"/>
              <a:gd name="connsiteX3" fmla="*/ 0 w 1017984"/>
              <a:gd name="connsiteY3" fmla="*/ 1017985 h 1017984"/>
              <a:gd name="connsiteX4" fmla="*/ 1017984 w 1017984"/>
              <a:gd name="connsiteY4" fmla="*/ 0 h 101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84" h="1017984">
                <a:moveTo>
                  <a:pt x="1017984" y="0"/>
                </a:moveTo>
                <a:lnTo>
                  <a:pt x="1017984" y="0"/>
                </a:lnTo>
                <a:lnTo>
                  <a:pt x="1017984" y="1017985"/>
                </a:lnTo>
                <a:lnTo>
                  <a:pt x="0" y="1017985"/>
                </a:lnTo>
                <a:cubicBezTo>
                  <a:pt x="0" y="455760"/>
                  <a:pt x="455760" y="0"/>
                  <a:pt x="1017984" y="0"/>
                </a:cubicBezTo>
                <a:close/>
              </a:path>
            </a:pathLst>
          </a:custGeom>
          <a:solidFill>
            <a:schemeClr val="bg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39" name="!!7">
            <a:extLst>
              <a:ext uri="{FF2B5EF4-FFF2-40B4-BE49-F238E27FC236}">
                <a16:creationId xmlns:a16="http://schemas.microsoft.com/office/drawing/2014/main" id="{AE0C0613-999B-ADAE-3AA6-E4D27ECDAB2E}"/>
              </a:ext>
            </a:extLst>
          </p:cNvPr>
          <p:cNvSpPr/>
          <p:nvPr/>
        </p:nvSpPr>
        <p:spPr>
          <a:xfrm>
            <a:off x="7092156" y="1066800"/>
            <a:ext cx="2035968" cy="203596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rgbClr val="CBCFD7"/>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47" name="!!8">
            <a:extLst>
              <a:ext uri="{FF2B5EF4-FFF2-40B4-BE49-F238E27FC236}">
                <a16:creationId xmlns:a16="http://schemas.microsoft.com/office/drawing/2014/main" id="{7F9862FD-68E6-C6B5-047F-0040F226E53B}"/>
              </a:ext>
            </a:extLst>
          </p:cNvPr>
          <p:cNvSpPr/>
          <p:nvPr/>
        </p:nvSpPr>
        <p:spPr>
          <a:xfrm>
            <a:off x="7092156" y="3102768"/>
            <a:ext cx="2035968" cy="2035968"/>
          </a:xfrm>
          <a:custGeom>
            <a:avLst/>
            <a:gdLst>
              <a:gd name="connsiteX0" fmla="*/ 1017984 w 1017984"/>
              <a:gd name="connsiteY0" fmla="*/ 0 h 1017984"/>
              <a:gd name="connsiteX1" fmla="*/ 1017984 w 1017984"/>
              <a:gd name="connsiteY1" fmla="*/ 0 h 1017984"/>
              <a:gd name="connsiteX2" fmla="*/ 1017984 w 1017984"/>
              <a:gd name="connsiteY2" fmla="*/ 1017985 h 1017984"/>
              <a:gd name="connsiteX3" fmla="*/ 0 w 1017984"/>
              <a:gd name="connsiteY3" fmla="*/ 1017985 h 1017984"/>
              <a:gd name="connsiteX4" fmla="*/ 1017984 w 1017984"/>
              <a:gd name="connsiteY4" fmla="*/ 0 h 101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84" h="1017984">
                <a:moveTo>
                  <a:pt x="1017984" y="0"/>
                </a:moveTo>
                <a:lnTo>
                  <a:pt x="1017984" y="0"/>
                </a:lnTo>
                <a:lnTo>
                  <a:pt x="1017984" y="1017985"/>
                </a:lnTo>
                <a:lnTo>
                  <a:pt x="0" y="1017985"/>
                </a:lnTo>
                <a:cubicBezTo>
                  <a:pt x="0" y="455760"/>
                  <a:pt x="455760" y="0"/>
                  <a:pt x="1017984" y="0"/>
                </a:cubicBezTo>
                <a:close/>
              </a:path>
            </a:pathLst>
          </a:custGeom>
          <a:solidFill>
            <a:srgbClr val="CBCFD7"/>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40" name="!!9">
            <a:extLst>
              <a:ext uri="{FF2B5EF4-FFF2-40B4-BE49-F238E27FC236}">
                <a16:creationId xmlns:a16="http://schemas.microsoft.com/office/drawing/2014/main" id="{4346F144-D54C-6655-BFA7-37F936919E20}"/>
              </a:ext>
            </a:extLst>
          </p:cNvPr>
          <p:cNvSpPr/>
          <p:nvPr/>
        </p:nvSpPr>
        <p:spPr>
          <a:xfrm rot="16200000">
            <a:off x="9128124" y="1066800"/>
            <a:ext cx="2035968" cy="2035968"/>
          </a:xfrm>
          <a:custGeom>
            <a:avLst/>
            <a:gdLst>
              <a:gd name="connsiteX0" fmla="*/ 1017984 w 1017984"/>
              <a:gd name="connsiteY0" fmla="*/ 0 h 1017984"/>
              <a:gd name="connsiteX1" fmla="*/ 1017984 w 1017984"/>
              <a:gd name="connsiteY1" fmla="*/ 0 h 1017984"/>
              <a:gd name="connsiteX2" fmla="*/ 1017984 w 1017984"/>
              <a:gd name="connsiteY2" fmla="*/ 1017985 h 1017984"/>
              <a:gd name="connsiteX3" fmla="*/ 0 w 1017984"/>
              <a:gd name="connsiteY3" fmla="*/ 1017985 h 1017984"/>
              <a:gd name="connsiteX4" fmla="*/ 1017984 w 1017984"/>
              <a:gd name="connsiteY4" fmla="*/ 0 h 101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84" h="1017984">
                <a:moveTo>
                  <a:pt x="1017984" y="0"/>
                </a:moveTo>
                <a:lnTo>
                  <a:pt x="1017984" y="0"/>
                </a:lnTo>
                <a:lnTo>
                  <a:pt x="1017984" y="1017985"/>
                </a:lnTo>
                <a:lnTo>
                  <a:pt x="0" y="1017985"/>
                </a:lnTo>
                <a:cubicBezTo>
                  <a:pt x="0" y="455760"/>
                  <a:pt x="455760" y="0"/>
                  <a:pt x="1017984" y="0"/>
                </a:cubicBezTo>
                <a:close/>
              </a:path>
            </a:pathLst>
          </a:custGeom>
          <a:solidFill>
            <a:schemeClr val="bg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48" name="!!10">
            <a:extLst>
              <a:ext uri="{FF2B5EF4-FFF2-40B4-BE49-F238E27FC236}">
                <a16:creationId xmlns:a16="http://schemas.microsoft.com/office/drawing/2014/main" id="{C9A58D5C-B3EA-3856-5AF7-790282D8CDB3}"/>
              </a:ext>
            </a:extLst>
          </p:cNvPr>
          <p:cNvSpPr/>
          <p:nvPr/>
        </p:nvSpPr>
        <p:spPr>
          <a:xfrm rot="5400000">
            <a:off x="9128124" y="3102768"/>
            <a:ext cx="2035968" cy="203596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bg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41" name="!!11">
            <a:extLst>
              <a:ext uri="{FF2B5EF4-FFF2-40B4-BE49-F238E27FC236}">
                <a16:creationId xmlns:a16="http://schemas.microsoft.com/office/drawing/2014/main" id="{0FA7464A-DEA4-6A08-CB07-DA525355085B}"/>
              </a:ext>
            </a:extLst>
          </p:cNvPr>
          <p:cNvSpPr/>
          <p:nvPr/>
        </p:nvSpPr>
        <p:spPr>
          <a:xfrm>
            <a:off x="11164092" y="1066800"/>
            <a:ext cx="2035968" cy="203596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rgbClr val="CBCFD7"/>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49" name="!!12">
            <a:extLst>
              <a:ext uri="{FF2B5EF4-FFF2-40B4-BE49-F238E27FC236}">
                <a16:creationId xmlns:a16="http://schemas.microsoft.com/office/drawing/2014/main" id="{7D784881-D59F-A2B8-1BCB-4DEF360B39DA}"/>
              </a:ext>
            </a:extLst>
          </p:cNvPr>
          <p:cNvSpPr/>
          <p:nvPr/>
        </p:nvSpPr>
        <p:spPr>
          <a:xfrm rot="16200000">
            <a:off x="11164092" y="3102768"/>
            <a:ext cx="2035968" cy="2035968"/>
          </a:xfrm>
          <a:custGeom>
            <a:avLst/>
            <a:gdLst>
              <a:gd name="connsiteX0" fmla="*/ 0 w 1017984"/>
              <a:gd name="connsiteY0" fmla="*/ 0 h 1017984"/>
              <a:gd name="connsiteX1" fmla="*/ 0 w 1017984"/>
              <a:gd name="connsiteY1" fmla="*/ 0 h 1017984"/>
              <a:gd name="connsiteX2" fmla="*/ 1017984 w 1017984"/>
              <a:gd name="connsiteY2" fmla="*/ 1017985 h 1017984"/>
              <a:gd name="connsiteX3" fmla="*/ 1017984 w 1017984"/>
              <a:gd name="connsiteY3" fmla="*/ 1017985 h 1017984"/>
              <a:gd name="connsiteX4" fmla="*/ 0 w 1017984"/>
              <a:gd name="connsiteY4" fmla="*/ 1017985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0" y="0"/>
                </a:lnTo>
                <a:cubicBezTo>
                  <a:pt x="562225" y="0"/>
                  <a:pt x="1017984" y="455760"/>
                  <a:pt x="1017984" y="1017985"/>
                </a:cubicBezTo>
                <a:lnTo>
                  <a:pt x="1017984" y="1017985"/>
                </a:lnTo>
                <a:cubicBezTo>
                  <a:pt x="1017984" y="1017985"/>
                  <a:pt x="0" y="1017985"/>
                  <a:pt x="0" y="1017985"/>
                </a:cubicBezTo>
                <a:lnTo>
                  <a:pt x="0" y="0"/>
                </a:lnTo>
                <a:close/>
              </a:path>
            </a:pathLst>
          </a:custGeom>
          <a:solidFill>
            <a:srgbClr val="CBCFD7"/>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9" name="!!Title">
            <a:extLst>
              <a:ext uri="{FF2B5EF4-FFF2-40B4-BE49-F238E27FC236}">
                <a16:creationId xmlns:a16="http://schemas.microsoft.com/office/drawing/2014/main" id="{A425A01A-718B-92D2-E99C-0A2FA1D3594D}"/>
              </a:ext>
            </a:extLst>
          </p:cNvPr>
          <p:cNvSpPr txBox="1">
            <a:spLocks/>
          </p:cNvSpPr>
          <p:nvPr/>
        </p:nvSpPr>
        <p:spPr>
          <a:xfrm>
            <a:off x="955676" y="5910470"/>
            <a:ext cx="15773400" cy="775596"/>
          </a:xfrm>
          <a:prstGeom prst="rect">
            <a:avLst/>
          </a:prstGeom>
        </p:spPr>
        <p:txBody>
          <a:bodyPr vert="horz" lIns="0" tIns="0" rIns="0" bIns="0" rtlCol="0" anchor="ctr">
            <a:normAutofit/>
          </a:bodyPr>
          <a:lstStyle>
            <a:lvl1pPr algn="l" defTabSz="685800" rtl="0" eaLnBrk="1" latinLnBrk="0" hangingPunct="1">
              <a:lnSpc>
                <a:spcPct val="90000"/>
              </a:lnSpc>
              <a:spcBef>
                <a:spcPct val="0"/>
              </a:spcBef>
              <a:buNone/>
              <a:defRPr sz="2800" b="1" i="0" kern="1200">
                <a:solidFill>
                  <a:schemeClr val="accent5"/>
                </a:solidFill>
                <a:latin typeface="Anova Bold" panose="020B0503020203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
                <a:srgbClr val="7E889A"/>
              </a:buClr>
              <a:buSzTx/>
              <a:buFontTx/>
              <a:buNone/>
              <a:tabLst/>
              <a:defRPr/>
            </a:pPr>
            <a:r>
              <a:rPr kumimoji="0" lang="en-US" sz="5600" b="1" i="0" u="none" strike="noStrike" kern="1200" cap="none" spc="0" normalizeH="0" baseline="0" noProof="0">
                <a:ln>
                  <a:noFill/>
                </a:ln>
                <a:solidFill>
                  <a:srgbClr val="0766D1"/>
                </a:solidFill>
                <a:effectLst/>
                <a:uLnTx/>
                <a:uFillTx/>
                <a:latin typeface="Anova Light"/>
                <a:ea typeface="+mj-ea"/>
                <a:cs typeface="+mj-cs"/>
              </a:rPr>
              <a:t>What SAS Offers</a:t>
            </a:r>
          </a:p>
        </p:txBody>
      </p:sp>
      <p:grpSp>
        <p:nvGrpSpPr>
          <p:cNvPr id="11" name="Group 10">
            <a:extLst>
              <a:ext uri="{FF2B5EF4-FFF2-40B4-BE49-F238E27FC236}">
                <a16:creationId xmlns:a16="http://schemas.microsoft.com/office/drawing/2014/main" id="{E84E88DF-B15D-207F-3C64-11C91EE0A7D7}"/>
              </a:ext>
            </a:extLst>
          </p:cNvPr>
          <p:cNvGrpSpPr/>
          <p:nvPr/>
        </p:nvGrpSpPr>
        <p:grpSpPr>
          <a:xfrm>
            <a:off x="1016000" y="7055964"/>
            <a:ext cx="543084" cy="531180"/>
            <a:chOff x="382693" y="926325"/>
            <a:chExt cx="576262" cy="576262"/>
          </a:xfrm>
        </p:grpSpPr>
        <p:sp>
          <p:nvSpPr>
            <p:cNvPr id="12" name="Freeform: Shape 11">
              <a:extLst>
                <a:ext uri="{FF2B5EF4-FFF2-40B4-BE49-F238E27FC236}">
                  <a16:creationId xmlns:a16="http://schemas.microsoft.com/office/drawing/2014/main" id="{92BC7788-41AB-596F-8716-97152EF9197B}"/>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14" name="Freeform: Shape 13">
              <a:extLst>
                <a:ext uri="{FF2B5EF4-FFF2-40B4-BE49-F238E27FC236}">
                  <a16:creationId xmlns:a16="http://schemas.microsoft.com/office/drawing/2014/main" id="{E26B7593-8991-AE53-19BB-9A14DA2B64A9}"/>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15" name="Freeform: Shape 14">
              <a:extLst>
                <a:ext uri="{FF2B5EF4-FFF2-40B4-BE49-F238E27FC236}">
                  <a16:creationId xmlns:a16="http://schemas.microsoft.com/office/drawing/2014/main" id="{0C79EE74-9A84-8499-85C9-F28863CFA54B}"/>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16" name="Freeform: Shape 15">
              <a:extLst>
                <a:ext uri="{FF2B5EF4-FFF2-40B4-BE49-F238E27FC236}">
                  <a16:creationId xmlns:a16="http://schemas.microsoft.com/office/drawing/2014/main" id="{75D49F65-96F6-8AE2-7606-13F85B8BDE57}"/>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grpSp>
      <p:sp>
        <p:nvSpPr>
          <p:cNvPr id="25" name="!!13">
            <a:extLst>
              <a:ext uri="{FF2B5EF4-FFF2-40B4-BE49-F238E27FC236}">
                <a16:creationId xmlns:a16="http://schemas.microsoft.com/office/drawing/2014/main" id="{C4F3314A-DCD1-4A64-1461-028C9B45AE70}"/>
              </a:ext>
            </a:extLst>
          </p:cNvPr>
          <p:cNvSpPr/>
          <p:nvPr/>
        </p:nvSpPr>
        <p:spPr>
          <a:xfrm rot="5400000">
            <a:off x="13200060" y="1066800"/>
            <a:ext cx="2035968" cy="2035968"/>
          </a:xfrm>
          <a:custGeom>
            <a:avLst/>
            <a:gdLst>
              <a:gd name="connsiteX0" fmla="*/ 1017984 w 1017984"/>
              <a:gd name="connsiteY0" fmla="*/ 1017984 h 1017984"/>
              <a:gd name="connsiteX1" fmla="*/ 1017984 w 1017984"/>
              <a:gd name="connsiteY1" fmla="*/ 1017984 h 1017984"/>
              <a:gd name="connsiteX2" fmla="*/ 0 w 1017984"/>
              <a:gd name="connsiteY2" fmla="*/ 1017984 h 1017984"/>
              <a:gd name="connsiteX3" fmla="*/ 0 w 1017984"/>
              <a:gd name="connsiteY3" fmla="*/ 0 h 1017984"/>
              <a:gd name="connsiteX4" fmla="*/ 0 w 1017984"/>
              <a:gd name="connsiteY4" fmla="*/ 0 h 1017984"/>
              <a:gd name="connsiteX5" fmla="*/ 1017984 w 1017984"/>
              <a:gd name="connsiteY5" fmla="*/ 1017984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1017984" y="1017984"/>
                </a:moveTo>
                <a:lnTo>
                  <a:pt x="1017984" y="1017984"/>
                </a:lnTo>
                <a:cubicBezTo>
                  <a:pt x="1017984" y="1017984"/>
                  <a:pt x="0" y="1017984"/>
                  <a:pt x="0" y="1017984"/>
                </a:cubicBezTo>
                <a:lnTo>
                  <a:pt x="0" y="0"/>
                </a:lnTo>
                <a:lnTo>
                  <a:pt x="0" y="0"/>
                </a:lnTo>
                <a:cubicBezTo>
                  <a:pt x="562224" y="0"/>
                  <a:pt x="1017984" y="455760"/>
                  <a:pt x="1017984" y="1017984"/>
                </a:cubicBezTo>
                <a:close/>
              </a:path>
            </a:pathLst>
          </a:custGeom>
          <a:solidFill>
            <a:schemeClr val="accent4"/>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26" name="!!15">
            <a:extLst>
              <a:ext uri="{FF2B5EF4-FFF2-40B4-BE49-F238E27FC236}">
                <a16:creationId xmlns:a16="http://schemas.microsoft.com/office/drawing/2014/main" id="{55341C33-DF58-E3F9-7EFB-5DC568722EEB}"/>
              </a:ext>
            </a:extLst>
          </p:cNvPr>
          <p:cNvSpPr/>
          <p:nvPr/>
        </p:nvSpPr>
        <p:spPr>
          <a:xfrm>
            <a:off x="15236028" y="1066800"/>
            <a:ext cx="2035968" cy="2035968"/>
          </a:xfrm>
          <a:custGeom>
            <a:avLst/>
            <a:gdLst>
              <a:gd name="connsiteX0" fmla="*/ 0 w 1017984"/>
              <a:gd name="connsiteY0" fmla="*/ 0 h 1017984"/>
              <a:gd name="connsiteX1" fmla="*/ 1017984 w 1017984"/>
              <a:gd name="connsiteY1" fmla="*/ 0 h 1017984"/>
              <a:gd name="connsiteX2" fmla="*/ 1017984 w 1017984"/>
              <a:gd name="connsiteY2" fmla="*/ 1017984 h 1017984"/>
              <a:gd name="connsiteX3" fmla="*/ 1017984 w 1017984"/>
              <a:gd name="connsiteY3" fmla="*/ 1017984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4"/>
                </a:lnTo>
                <a:lnTo>
                  <a:pt x="1017984" y="1017984"/>
                </a:lnTo>
                <a:cubicBezTo>
                  <a:pt x="455760" y="1017984"/>
                  <a:pt x="0" y="562224"/>
                  <a:pt x="0" y="0"/>
                </a:cubicBezTo>
                <a:lnTo>
                  <a:pt x="0" y="0"/>
                </a:lnTo>
                <a:close/>
              </a:path>
            </a:pathLst>
          </a:custGeom>
          <a:solidFill>
            <a:schemeClr val="accent4"/>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27" name="!!14">
            <a:extLst>
              <a:ext uri="{FF2B5EF4-FFF2-40B4-BE49-F238E27FC236}">
                <a16:creationId xmlns:a16="http://schemas.microsoft.com/office/drawing/2014/main" id="{F25C46FF-2499-FBA0-3B64-863B5ADC7CE8}"/>
              </a:ext>
            </a:extLst>
          </p:cNvPr>
          <p:cNvSpPr/>
          <p:nvPr/>
        </p:nvSpPr>
        <p:spPr>
          <a:xfrm>
            <a:off x="13200060" y="3102768"/>
            <a:ext cx="2035968" cy="2035968"/>
          </a:xfrm>
          <a:custGeom>
            <a:avLst/>
            <a:gdLst>
              <a:gd name="connsiteX0" fmla="*/ 1017984 w 1017984"/>
              <a:gd name="connsiteY0" fmla="*/ 1017984 h 1017984"/>
              <a:gd name="connsiteX1" fmla="*/ 0 w 1017984"/>
              <a:gd name="connsiteY1" fmla="*/ 1017984 h 1017984"/>
              <a:gd name="connsiteX2" fmla="*/ 0 w 1017984"/>
              <a:gd name="connsiteY2" fmla="*/ 0 h 1017984"/>
              <a:gd name="connsiteX3" fmla="*/ 0 w 1017984"/>
              <a:gd name="connsiteY3" fmla="*/ 0 h 1017984"/>
              <a:gd name="connsiteX4" fmla="*/ 1017984 w 1017984"/>
              <a:gd name="connsiteY4" fmla="*/ 1017984 h 1017984"/>
              <a:gd name="connsiteX5" fmla="*/ 1017984 w 1017984"/>
              <a:gd name="connsiteY5" fmla="*/ 1017984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1017984" y="1017984"/>
                </a:moveTo>
                <a:lnTo>
                  <a:pt x="0" y="1017984"/>
                </a:lnTo>
                <a:lnTo>
                  <a:pt x="0" y="0"/>
                </a:lnTo>
                <a:lnTo>
                  <a:pt x="0" y="0"/>
                </a:lnTo>
                <a:cubicBezTo>
                  <a:pt x="562224" y="0"/>
                  <a:pt x="1017984" y="455760"/>
                  <a:pt x="1017984" y="1017984"/>
                </a:cubicBezTo>
                <a:lnTo>
                  <a:pt x="1017984" y="1017984"/>
                </a:lnTo>
                <a:close/>
              </a:path>
            </a:pathLst>
          </a:custGeom>
          <a:solidFill>
            <a:schemeClr val="accent4"/>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28" name="!!16">
            <a:extLst>
              <a:ext uri="{FF2B5EF4-FFF2-40B4-BE49-F238E27FC236}">
                <a16:creationId xmlns:a16="http://schemas.microsoft.com/office/drawing/2014/main" id="{A95FFDB0-3B8D-423D-A2F3-49069341A5AB}"/>
              </a:ext>
            </a:extLst>
          </p:cNvPr>
          <p:cNvSpPr/>
          <p:nvPr/>
        </p:nvSpPr>
        <p:spPr>
          <a:xfrm rot="10800000">
            <a:off x="15236028" y="3102768"/>
            <a:ext cx="2035968" cy="2035968"/>
          </a:xfrm>
          <a:custGeom>
            <a:avLst/>
            <a:gdLst>
              <a:gd name="connsiteX0" fmla="*/ 0 w 1017984"/>
              <a:gd name="connsiteY0" fmla="*/ 0 h 1017984"/>
              <a:gd name="connsiteX1" fmla="*/ 1017984 w 1017984"/>
              <a:gd name="connsiteY1" fmla="*/ 0 h 1017984"/>
              <a:gd name="connsiteX2" fmla="*/ 0 w 1017984"/>
              <a:gd name="connsiteY2" fmla="*/ 1017984 h 1017984"/>
              <a:gd name="connsiteX3" fmla="*/ 0 w 1017984"/>
              <a:gd name="connsiteY3" fmla="*/ 1017984 h 1017984"/>
              <a:gd name="connsiteX4" fmla="*/ 0 w 1017984"/>
              <a:gd name="connsiteY4" fmla="*/ 0 h 101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84" h="1017984">
                <a:moveTo>
                  <a:pt x="0" y="0"/>
                </a:moveTo>
                <a:lnTo>
                  <a:pt x="1017984" y="0"/>
                </a:lnTo>
                <a:cubicBezTo>
                  <a:pt x="1017984" y="562224"/>
                  <a:pt x="562224" y="1017984"/>
                  <a:pt x="0" y="1017984"/>
                </a:cubicBezTo>
                <a:lnTo>
                  <a:pt x="0" y="1017984"/>
                </a:lnTo>
                <a:lnTo>
                  <a:pt x="0" y="0"/>
                </a:lnTo>
                <a:close/>
              </a:path>
            </a:pathLst>
          </a:custGeom>
          <a:solidFill>
            <a:schemeClr val="accent4"/>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13" name="!!Copy">
            <a:extLst>
              <a:ext uri="{FF2B5EF4-FFF2-40B4-BE49-F238E27FC236}">
                <a16:creationId xmlns:a16="http://schemas.microsoft.com/office/drawing/2014/main" id="{693AD848-C0C7-986D-FA08-3D48437D61DD}"/>
              </a:ext>
            </a:extLst>
          </p:cNvPr>
          <p:cNvSpPr txBox="1"/>
          <p:nvPr/>
        </p:nvSpPr>
        <p:spPr>
          <a:xfrm>
            <a:off x="1830626" y="7054852"/>
            <a:ext cx="15441370" cy="2190748"/>
          </a:xfrm>
          <a:prstGeom prst="rect">
            <a:avLst/>
          </a:prstGeom>
          <a:noFill/>
        </p:spPr>
        <p:txBody>
          <a:bodyPr wrap="square" lIns="0" tIns="0" rIns="0" bIns="0" rtlCol="0" anchor="ctr" anchorCtr="0">
            <a:normAutofit/>
          </a:bodyPr>
          <a:lstStyle>
            <a:defPPr>
              <a:defRPr lang="en-US"/>
            </a:defPPr>
            <a:lvl1pPr>
              <a:lnSpc>
                <a:spcPct val="97000"/>
              </a:lnSpc>
              <a:defRPr sz="3200">
                <a:solidFill>
                  <a:schemeClr val="accent4"/>
                </a:solidFill>
                <a:latin typeface="Anova Light"/>
                <a:cs typeface="Calibri"/>
              </a:defRPr>
            </a:lvl1pPr>
          </a:lstStyle>
          <a:p>
            <a:r>
              <a:rPr lang="en-GB">
                <a:sym typeface="Calibri"/>
              </a:rPr>
              <a:t>SAS improves investigations management by infusing machine learning into your existing business processes which will work seamlessly with your organization’s existing technology and amplify your results with intelligent decisions</a:t>
            </a:r>
            <a:endParaRPr lang="en-US"/>
          </a:p>
        </p:txBody>
      </p:sp>
      <p:grpSp>
        <p:nvGrpSpPr>
          <p:cNvPr id="8" name="Group 7">
            <a:extLst>
              <a:ext uri="{FF2B5EF4-FFF2-40B4-BE49-F238E27FC236}">
                <a16:creationId xmlns:a16="http://schemas.microsoft.com/office/drawing/2014/main" id="{F4FD4A4C-4260-754E-EAC3-0D5D74D65930}"/>
              </a:ext>
            </a:extLst>
          </p:cNvPr>
          <p:cNvGrpSpPr/>
          <p:nvPr/>
        </p:nvGrpSpPr>
        <p:grpSpPr>
          <a:xfrm rot="10800000">
            <a:off x="16728912" y="8723942"/>
            <a:ext cx="543084" cy="531180"/>
            <a:chOff x="382693" y="926325"/>
            <a:chExt cx="576262" cy="576262"/>
          </a:xfrm>
        </p:grpSpPr>
        <p:sp>
          <p:nvSpPr>
            <p:cNvPr id="17" name="Freeform: Shape 16">
              <a:extLst>
                <a:ext uri="{FF2B5EF4-FFF2-40B4-BE49-F238E27FC236}">
                  <a16:creationId xmlns:a16="http://schemas.microsoft.com/office/drawing/2014/main" id="{25110705-C2D6-294B-E317-576CDAC9F1CD}"/>
                </a:ext>
              </a:extLst>
            </p:cNvPr>
            <p:cNvSpPr/>
            <p:nvPr/>
          </p:nvSpPr>
          <p:spPr>
            <a:xfrm rot="16200000">
              <a:off x="382693"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accent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18" name="Freeform: Shape 17">
              <a:extLst>
                <a:ext uri="{FF2B5EF4-FFF2-40B4-BE49-F238E27FC236}">
                  <a16:creationId xmlns:a16="http://schemas.microsoft.com/office/drawing/2014/main" id="{B16D0908-8C6E-D926-BA53-AB32B83D7D4C}"/>
                </a:ext>
              </a:extLst>
            </p:cNvPr>
            <p:cNvSpPr/>
            <p:nvPr/>
          </p:nvSpPr>
          <p:spPr>
            <a:xfrm>
              <a:off x="382693"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tx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19" name="Freeform: Shape 18">
              <a:extLst>
                <a:ext uri="{FF2B5EF4-FFF2-40B4-BE49-F238E27FC236}">
                  <a16:creationId xmlns:a16="http://schemas.microsoft.com/office/drawing/2014/main" id="{B5D8F582-E6D2-A25E-D243-AECB90957BDF}"/>
                </a:ext>
              </a:extLst>
            </p:cNvPr>
            <p:cNvSpPr/>
            <p:nvPr/>
          </p:nvSpPr>
          <p:spPr>
            <a:xfrm rot="16200000">
              <a:off x="670824" y="926325"/>
              <a:ext cx="288131" cy="288131"/>
            </a:xfrm>
            <a:custGeom>
              <a:avLst/>
              <a:gdLst>
                <a:gd name="connsiteX0" fmla="*/ 0 w 288131"/>
                <a:gd name="connsiteY0" fmla="*/ 0 h 288131"/>
                <a:gd name="connsiteX1" fmla="*/ 288131 w 288131"/>
                <a:gd name="connsiteY1" fmla="*/ 0 h 288131"/>
                <a:gd name="connsiteX2" fmla="*/ 288131 w 288131"/>
                <a:gd name="connsiteY2" fmla="*/ 144066 h 288131"/>
                <a:gd name="connsiteX3" fmla="*/ 144066 w 288131"/>
                <a:gd name="connsiteY3" fmla="*/ 288131 h 288131"/>
                <a:gd name="connsiteX4" fmla="*/ 144066 w 288131"/>
                <a:gd name="connsiteY4" fmla="*/ 288131 h 288131"/>
                <a:gd name="connsiteX5" fmla="*/ 0 w 288131"/>
                <a:gd name="connsiteY5" fmla="*/ 144066 h 288131"/>
                <a:gd name="connsiteX6" fmla="*/ 0 w 288131"/>
                <a:gd name="connsiteY6" fmla="*/ 0 h 288131"/>
                <a:gd name="connsiteX7" fmla="*/ 0 w 288131"/>
                <a:gd name="connsiteY7"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31" h="288131">
                  <a:moveTo>
                    <a:pt x="0" y="0"/>
                  </a:moveTo>
                  <a:lnTo>
                    <a:pt x="288131" y="0"/>
                  </a:lnTo>
                  <a:lnTo>
                    <a:pt x="288131" y="144066"/>
                  </a:lnTo>
                  <a:cubicBezTo>
                    <a:pt x="288131" y="223572"/>
                    <a:pt x="223572" y="288131"/>
                    <a:pt x="144066" y="288131"/>
                  </a:cubicBezTo>
                  <a:lnTo>
                    <a:pt x="144066" y="288131"/>
                  </a:lnTo>
                  <a:cubicBezTo>
                    <a:pt x="64559" y="288131"/>
                    <a:pt x="0" y="223572"/>
                    <a:pt x="0" y="144066"/>
                  </a:cubicBezTo>
                  <a:lnTo>
                    <a:pt x="0" y="0"/>
                  </a:lnTo>
                  <a:lnTo>
                    <a:pt x="0" y="0"/>
                  </a:lnTo>
                  <a:close/>
                </a:path>
              </a:pathLst>
            </a:custGeom>
            <a:solidFill>
              <a:schemeClr val="tx2"/>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sp>
          <p:nvSpPr>
            <p:cNvPr id="20" name="Freeform: Shape 19">
              <a:extLst>
                <a:ext uri="{FF2B5EF4-FFF2-40B4-BE49-F238E27FC236}">
                  <a16:creationId xmlns:a16="http://schemas.microsoft.com/office/drawing/2014/main" id="{09A1FE8F-0ADA-AD3E-EBA4-2F5876FB2CEA}"/>
                </a:ext>
              </a:extLst>
            </p:cNvPr>
            <p:cNvSpPr/>
            <p:nvPr/>
          </p:nvSpPr>
          <p:spPr>
            <a:xfrm>
              <a:off x="670824" y="1214456"/>
              <a:ext cx="288131" cy="288131"/>
            </a:xfrm>
            <a:custGeom>
              <a:avLst/>
              <a:gdLst>
                <a:gd name="connsiteX0" fmla="*/ 0 w 288131"/>
                <a:gd name="connsiteY0" fmla="*/ 0 h 288131"/>
                <a:gd name="connsiteX1" fmla="*/ 288131 w 288131"/>
                <a:gd name="connsiteY1" fmla="*/ 0 h 288131"/>
                <a:gd name="connsiteX2" fmla="*/ 288131 w 288131"/>
                <a:gd name="connsiteY2" fmla="*/ 288131 h 288131"/>
                <a:gd name="connsiteX3" fmla="*/ 288131 w 288131"/>
                <a:gd name="connsiteY3" fmla="*/ 288131 h 288131"/>
                <a:gd name="connsiteX4" fmla="*/ 0 w 288131"/>
                <a:gd name="connsiteY4" fmla="*/ 0 h 288131"/>
                <a:gd name="connsiteX5" fmla="*/ 0 w 288131"/>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31" h="288131">
                  <a:moveTo>
                    <a:pt x="0" y="0"/>
                  </a:moveTo>
                  <a:lnTo>
                    <a:pt x="288131" y="0"/>
                  </a:lnTo>
                  <a:lnTo>
                    <a:pt x="288131" y="288131"/>
                  </a:lnTo>
                  <a:lnTo>
                    <a:pt x="288131" y="288131"/>
                  </a:lnTo>
                  <a:cubicBezTo>
                    <a:pt x="129119" y="288131"/>
                    <a:pt x="0" y="159012"/>
                    <a:pt x="0" y="0"/>
                  </a:cubicBezTo>
                  <a:lnTo>
                    <a:pt x="0" y="0"/>
                  </a:lnTo>
                  <a:close/>
                </a:path>
              </a:pathLst>
            </a:custGeom>
            <a:solidFill>
              <a:schemeClr val="accent1"/>
            </a:solidFill>
            <a:ln w="0"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nova Light"/>
                <a:ea typeface="+mn-ea"/>
                <a:cs typeface="+mn-cs"/>
              </a:endParaRPr>
            </a:p>
          </p:txBody>
        </p:sp>
      </p:grpSp>
    </p:spTree>
    <p:custDataLst>
      <p:tags r:id="rId1"/>
    </p:custDataLst>
    <p:extLst>
      <p:ext uri="{BB962C8B-B14F-4D97-AF65-F5344CB8AC3E}">
        <p14:creationId xmlns:p14="http://schemas.microsoft.com/office/powerpoint/2010/main" val="1609394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88F3D4FD-E0F6-E452-D514-F6B7F03CFB16}"/>
              </a:ext>
            </a:extLst>
          </p:cNvPr>
          <p:cNvGrpSpPr/>
          <p:nvPr/>
        </p:nvGrpSpPr>
        <p:grpSpPr>
          <a:xfrm>
            <a:off x="1016003" y="3000287"/>
            <a:ext cx="16256002" cy="4286522"/>
            <a:chOff x="0" y="1366189"/>
            <a:chExt cx="9143999" cy="2411169"/>
          </a:xfrm>
        </p:grpSpPr>
        <p:grpSp>
          <p:nvGrpSpPr>
            <p:cNvPr id="77" name="Group 76">
              <a:extLst>
                <a:ext uri="{FF2B5EF4-FFF2-40B4-BE49-F238E27FC236}">
                  <a16:creationId xmlns:a16="http://schemas.microsoft.com/office/drawing/2014/main" id="{0F06C2A0-2591-ED3E-9BEF-49D288356618}"/>
                </a:ext>
              </a:extLst>
            </p:cNvPr>
            <p:cNvGrpSpPr/>
            <p:nvPr/>
          </p:nvGrpSpPr>
          <p:grpSpPr>
            <a:xfrm>
              <a:off x="0" y="1366189"/>
              <a:ext cx="844805" cy="2364767"/>
              <a:chOff x="0" y="1366189"/>
              <a:chExt cx="844805" cy="2364767"/>
            </a:xfrm>
          </p:grpSpPr>
          <p:sp>
            <p:nvSpPr>
              <p:cNvPr id="46" name="Freeform: Shape 45">
                <a:extLst>
                  <a:ext uri="{FF2B5EF4-FFF2-40B4-BE49-F238E27FC236}">
                    <a16:creationId xmlns:a16="http://schemas.microsoft.com/office/drawing/2014/main" id="{9EA3D611-E8AF-1AE4-CCBB-11C249BABE55}"/>
                  </a:ext>
                </a:extLst>
              </p:cNvPr>
              <p:cNvSpPr/>
              <p:nvPr/>
            </p:nvSpPr>
            <p:spPr>
              <a:xfrm>
                <a:off x="0" y="1366189"/>
                <a:ext cx="844805" cy="2364767"/>
              </a:xfrm>
              <a:custGeom>
                <a:avLst/>
                <a:gdLst>
                  <a:gd name="connsiteX0" fmla="*/ 659528 w 844805"/>
                  <a:gd name="connsiteY0" fmla="*/ 2364767 h 2364767"/>
                  <a:gd name="connsiteX1" fmla="*/ 594587 w 844805"/>
                  <a:gd name="connsiteY1" fmla="*/ 2344296 h 2364767"/>
                  <a:gd name="connsiteX2" fmla="*/ 0 w 844805"/>
                  <a:gd name="connsiteY2" fmla="*/ 1205561 h 2364767"/>
                  <a:gd name="connsiteX3" fmla="*/ 185211 w 844805"/>
                  <a:gd name="connsiteY3" fmla="*/ 512596 h 2364767"/>
                  <a:gd name="connsiteX4" fmla="*/ 672380 w 844805"/>
                  <a:gd name="connsiteY4" fmla="*/ 16329 h 2364767"/>
                  <a:gd name="connsiteX5" fmla="*/ 828476 w 844805"/>
                  <a:gd name="connsiteY5" fmla="*/ 55055 h 2364767"/>
                  <a:gd name="connsiteX6" fmla="*/ 789751 w 844805"/>
                  <a:gd name="connsiteY6" fmla="*/ 211151 h 2364767"/>
                  <a:gd name="connsiteX7" fmla="*/ 227463 w 844805"/>
                  <a:gd name="connsiteY7" fmla="*/ 1205561 h 2364767"/>
                  <a:gd name="connsiteX8" fmla="*/ 724696 w 844805"/>
                  <a:gd name="connsiteY8" fmla="*/ 2157776 h 2364767"/>
                  <a:gd name="connsiteX9" fmla="*/ 752901 w 844805"/>
                  <a:gd name="connsiteY9" fmla="*/ 2316090 h 2364767"/>
                  <a:gd name="connsiteX10" fmla="*/ 659528 w 844805"/>
                  <a:gd name="connsiteY10" fmla="*/ 2364767 h 236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4805" h="2364767">
                    <a:moveTo>
                      <a:pt x="659528" y="2364767"/>
                    </a:moveTo>
                    <a:cubicBezTo>
                      <a:pt x="637066" y="2364767"/>
                      <a:pt x="614377" y="2358114"/>
                      <a:pt x="594587" y="2344296"/>
                    </a:cubicBezTo>
                    <a:cubicBezTo>
                      <a:pt x="222288" y="2084647"/>
                      <a:pt x="0" y="1658951"/>
                      <a:pt x="0" y="1205561"/>
                    </a:cubicBezTo>
                    <a:cubicBezTo>
                      <a:pt x="0" y="962005"/>
                      <a:pt x="64031" y="722373"/>
                      <a:pt x="185211" y="512596"/>
                    </a:cubicBezTo>
                    <a:cubicBezTo>
                      <a:pt x="302639" y="309187"/>
                      <a:pt x="471132" y="137624"/>
                      <a:pt x="672380" y="16329"/>
                    </a:cubicBezTo>
                    <a:cubicBezTo>
                      <a:pt x="726175" y="-16084"/>
                      <a:pt x="796063" y="1260"/>
                      <a:pt x="828476" y="55055"/>
                    </a:cubicBezTo>
                    <a:cubicBezTo>
                      <a:pt x="860889" y="108849"/>
                      <a:pt x="843545" y="178737"/>
                      <a:pt x="789751" y="211151"/>
                    </a:cubicBezTo>
                    <a:cubicBezTo>
                      <a:pt x="437638" y="423317"/>
                      <a:pt x="227463" y="795047"/>
                      <a:pt x="227463" y="1205561"/>
                    </a:cubicBezTo>
                    <a:cubicBezTo>
                      <a:pt x="227463" y="1584627"/>
                      <a:pt x="413357" y="1940549"/>
                      <a:pt x="724696" y="2157776"/>
                    </a:cubicBezTo>
                    <a:cubicBezTo>
                      <a:pt x="776216" y="2193715"/>
                      <a:pt x="788841" y="2264627"/>
                      <a:pt x="752901" y="2316090"/>
                    </a:cubicBezTo>
                    <a:cubicBezTo>
                      <a:pt x="730781" y="2347821"/>
                      <a:pt x="695467" y="2364767"/>
                      <a:pt x="659528" y="2364767"/>
                    </a:cubicBezTo>
                    <a:close/>
                  </a:path>
                </a:pathLst>
              </a:cu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nvGrpSpPr>
              <p:cNvPr id="48" name="Graphic 43">
                <a:extLst>
                  <a:ext uri="{FF2B5EF4-FFF2-40B4-BE49-F238E27FC236}">
                    <a16:creationId xmlns:a16="http://schemas.microsoft.com/office/drawing/2014/main" id="{311FC7F3-55ED-9312-5068-D2260B3CD4B7}"/>
                  </a:ext>
                </a:extLst>
              </p:cNvPr>
              <p:cNvGrpSpPr/>
              <p:nvPr/>
            </p:nvGrpSpPr>
            <p:grpSpPr>
              <a:xfrm>
                <a:off x="54929" y="2142471"/>
                <a:ext cx="180324" cy="770220"/>
                <a:chOff x="54929" y="2142471"/>
                <a:chExt cx="180324" cy="770220"/>
              </a:xfrm>
              <a:solidFill>
                <a:srgbClr val="FFFFFF"/>
              </a:solidFill>
            </p:grpSpPr>
            <p:sp>
              <p:nvSpPr>
                <p:cNvPr id="49" name="Freeform: Shape 48">
                  <a:extLst>
                    <a:ext uri="{FF2B5EF4-FFF2-40B4-BE49-F238E27FC236}">
                      <a16:creationId xmlns:a16="http://schemas.microsoft.com/office/drawing/2014/main" id="{7F1CF100-076C-0DBD-CA65-4F8B565A3F36}"/>
                    </a:ext>
                  </a:extLst>
                </p:cNvPr>
                <p:cNvSpPr/>
                <p:nvPr/>
              </p:nvSpPr>
              <p:spPr>
                <a:xfrm>
                  <a:off x="87389" y="2797904"/>
                  <a:ext cx="117112" cy="114787"/>
                </a:xfrm>
                <a:custGeom>
                  <a:avLst/>
                  <a:gdLst>
                    <a:gd name="connsiteX0" fmla="*/ 94239 w 117112"/>
                    <a:gd name="connsiteY0" fmla="*/ 16150 h 114787"/>
                    <a:gd name="connsiteX1" fmla="*/ 104759 w 117112"/>
                    <a:gd name="connsiteY1" fmla="*/ 171 h 114787"/>
                    <a:gd name="connsiteX2" fmla="*/ 105385 w 117112"/>
                    <a:gd name="connsiteY2" fmla="*/ 0 h 114787"/>
                    <a:gd name="connsiteX3" fmla="*/ 111640 w 117112"/>
                    <a:gd name="connsiteY3" fmla="*/ 4436 h 114787"/>
                    <a:gd name="connsiteX4" fmla="*/ 111754 w 117112"/>
                    <a:gd name="connsiteY4" fmla="*/ 5061 h 114787"/>
                    <a:gd name="connsiteX5" fmla="*/ 100836 w 117112"/>
                    <a:gd name="connsiteY5" fmla="*/ 21438 h 114787"/>
                    <a:gd name="connsiteX6" fmla="*/ 115734 w 117112"/>
                    <a:gd name="connsiteY6" fmla="*/ 47767 h 114787"/>
                    <a:gd name="connsiteX7" fmla="*/ 72232 w 117112"/>
                    <a:gd name="connsiteY7" fmla="*/ 112196 h 114787"/>
                    <a:gd name="connsiteX8" fmla="*/ 68820 w 117112"/>
                    <a:gd name="connsiteY8" fmla="*/ 112992 h 114787"/>
                    <a:gd name="connsiteX9" fmla="*/ 1378 w 117112"/>
                    <a:gd name="connsiteY9" fmla="*/ 74153 h 114787"/>
                    <a:gd name="connsiteX10" fmla="*/ 44993 w 117112"/>
                    <a:gd name="connsiteY10" fmla="*/ 9667 h 114787"/>
                    <a:gd name="connsiteX11" fmla="*/ 48405 w 117112"/>
                    <a:gd name="connsiteY11" fmla="*/ 8871 h 114787"/>
                    <a:gd name="connsiteX12" fmla="*/ 94182 w 117112"/>
                    <a:gd name="connsiteY12" fmla="*/ 16150 h 114787"/>
                    <a:gd name="connsiteX13" fmla="*/ 47154 w 117112"/>
                    <a:gd name="connsiteY13" fmla="*/ 18823 h 114787"/>
                    <a:gd name="connsiteX14" fmla="*/ 8998 w 117112"/>
                    <a:gd name="connsiteY14" fmla="*/ 72390 h 114787"/>
                    <a:gd name="connsiteX15" fmla="*/ 66716 w 117112"/>
                    <a:gd name="connsiteY15" fmla="*/ 103837 h 114787"/>
                    <a:gd name="connsiteX16" fmla="*/ 70128 w 117112"/>
                    <a:gd name="connsiteY16" fmla="*/ 103041 h 114787"/>
                    <a:gd name="connsiteX17" fmla="*/ 108114 w 117112"/>
                    <a:gd name="connsiteY17" fmla="*/ 49530 h 114787"/>
                    <a:gd name="connsiteX18" fmla="*/ 96229 w 117112"/>
                    <a:gd name="connsiteY18" fmla="*/ 28433 h 114787"/>
                    <a:gd name="connsiteX19" fmla="*/ 82809 w 117112"/>
                    <a:gd name="connsiteY19" fmla="*/ 48847 h 114787"/>
                    <a:gd name="connsiteX20" fmla="*/ 82184 w 117112"/>
                    <a:gd name="connsiteY20" fmla="*/ 48961 h 114787"/>
                    <a:gd name="connsiteX21" fmla="*/ 75928 w 117112"/>
                    <a:gd name="connsiteY21" fmla="*/ 44526 h 114787"/>
                    <a:gd name="connsiteX22" fmla="*/ 75758 w 117112"/>
                    <a:gd name="connsiteY22" fmla="*/ 43900 h 114787"/>
                    <a:gd name="connsiteX23" fmla="*/ 89462 w 117112"/>
                    <a:gd name="connsiteY23" fmla="*/ 23258 h 114787"/>
                    <a:gd name="connsiteX24" fmla="*/ 50509 w 117112"/>
                    <a:gd name="connsiteY24" fmla="*/ 18026 h 114787"/>
                    <a:gd name="connsiteX25" fmla="*/ 47098 w 117112"/>
                    <a:gd name="connsiteY25" fmla="*/ 18823 h 11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112" h="114787">
                      <a:moveTo>
                        <a:pt x="94239" y="16150"/>
                      </a:moveTo>
                      <a:lnTo>
                        <a:pt x="104759" y="171"/>
                      </a:lnTo>
                      <a:lnTo>
                        <a:pt x="105385" y="0"/>
                      </a:lnTo>
                      <a:lnTo>
                        <a:pt x="111640" y="4436"/>
                      </a:lnTo>
                      <a:lnTo>
                        <a:pt x="111754" y="5061"/>
                      </a:lnTo>
                      <a:lnTo>
                        <a:pt x="100836" y="21438"/>
                      </a:lnTo>
                      <a:cubicBezTo>
                        <a:pt x="108171" y="28433"/>
                        <a:pt x="113346" y="37531"/>
                        <a:pt x="115734" y="47767"/>
                      </a:cubicBezTo>
                      <a:cubicBezTo>
                        <a:pt x="122046" y="75063"/>
                        <a:pt x="106522" y="104292"/>
                        <a:pt x="72232" y="112196"/>
                      </a:cubicBezTo>
                      <a:lnTo>
                        <a:pt x="68820" y="112992"/>
                      </a:lnTo>
                      <a:cubicBezTo>
                        <a:pt x="34360" y="120953"/>
                        <a:pt x="7690" y="101448"/>
                        <a:pt x="1378" y="74153"/>
                      </a:cubicBezTo>
                      <a:cubicBezTo>
                        <a:pt x="-4935" y="46857"/>
                        <a:pt x="10590" y="17628"/>
                        <a:pt x="44993" y="9667"/>
                      </a:cubicBezTo>
                      <a:lnTo>
                        <a:pt x="48405" y="8871"/>
                      </a:lnTo>
                      <a:cubicBezTo>
                        <a:pt x="66375" y="4720"/>
                        <a:pt x="82184" y="8132"/>
                        <a:pt x="94182" y="16150"/>
                      </a:cubicBezTo>
                      <a:close/>
                      <a:moveTo>
                        <a:pt x="47154" y="18823"/>
                      </a:moveTo>
                      <a:cubicBezTo>
                        <a:pt x="17072" y="25760"/>
                        <a:pt x="3709" y="49416"/>
                        <a:pt x="8998" y="72390"/>
                      </a:cubicBezTo>
                      <a:cubicBezTo>
                        <a:pt x="14286" y="95364"/>
                        <a:pt x="36634" y="110774"/>
                        <a:pt x="66716" y="103837"/>
                      </a:cubicBezTo>
                      <a:lnTo>
                        <a:pt x="70128" y="103041"/>
                      </a:lnTo>
                      <a:cubicBezTo>
                        <a:pt x="100096" y="96160"/>
                        <a:pt x="113403" y="72504"/>
                        <a:pt x="108114" y="49530"/>
                      </a:cubicBezTo>
                      <a:cubicBezTo>
                        <a:pt x="106238" y="41284"/>
                        <a:pt x="102087" y="33949"/>
                        <a:pt x="96229" y="28433"/>
                      </a:cubicBezTo>
                      <a:lnTo>
                        <a:pt x="82809" y="48847"/>
                      </a:lnTo>
                      <a:lnTo>
                        <a:pt x="82184" y="48961"/>
                      </a:lnTo>
                      <a:lnTo>
                        <a:pt x="75928" y="44526"/>
                      </a:lnTo>
                      <a:lnTo>
                        <a:pt x="75758" y="43900"/>
                      </a:lnTo>
                      <a:lnTo>
                        <a:pt x="89462" y="23258"/>
                      </a:lnTo>
                      <a:cubicBezTo>
                        <a:pt x="79340" y="16946"/>
                        <a:pt x="66034" y="14444"/>
                        <a:pt x="50509" y="18026"/>
                      </a:cubicBezTo>
                      <a:lnTo>
                        <a:pt x="47098" y="18823"/>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0" name="Freeform: Shape 49">
                  <a:extLst>
                    <a:ext uri="{FF2B5EF4-FFF2-40B4-BE49-F238E27FC236}">
                      <a16:creationId xmlns:a16="http://schemas.microsoft.com/office/drawing/2014/main" id="{EA280519-3AEE-62CE-3136-CCD5FAF18D3D}"/>
                    </a:ext>
                  </a:extLst>
                </p:cNvPr>
                <p:cNvSpPr/>
                <p:nvPr/>
              </p:nvSpPr>
              <p:spPr>
                <a:xfrm>
                  <a:off x="63973" y="2700302"/>
                  <a:ext cx="120324" cy="93621"/>
                </a:xfrm>
                <a:custGeom>
                  <a:avLst/>
                  <a:gdLst>
                    <a:gd name="connsiteX0" fmla="*/ 11885 w 120324"/>
                    <a:gd name="connsiteY0" fmla="*/ 93621 h 93621"/>
                    <a:gd name="connsiteX1" fmla="*/ 11146 w 120324"/>
                    <a:gd name="connsiteY1" fmla="*/ 93053 h 93621"/>
                    <a:gd name="connsiteX2" fmla="*/ 10122 w 120324"/>
                    <a:gd name="connsiteY2" fmla="*/ 85319 h 93621"/>
                    <a:gd name="connsiteX3" fmla="*/ 10691 w 120324"/>
                    <a:gd name="connsiteY3" fmla="*/ 84580 h 93621"/>
                    <a:gd name="connsiteX4" fmla="*/ 79328 w 120324"/>
                    <a:gd name="connsiteY4" fmla="*/ 75254 h 93621"/>
                    <a:gd name="connsiteX5" fmla="*/ 111798 w 120324"/>
                    <a:gd name="connsiteY5" fmla="*/ 37609 h 93621"/>
                    <a:gd name="connsiteX6" fmla="*/ 70400 w 120324"/>
                    <a:gd name="connsiteY6" fmla="*/ 9517 h 93621"/>
                    <a:gd name="connsiteX7" fmla="*/ 1763 w 120324"/>
                    <a:gd name="connsiteY7" fmla="*/ 18843 h 93621"/>
                    <a:gd name="connsiteX8" fmla="*/ 1024 w 120324"/>
                    <a:gd name="connsiteY8" fmla="*/ 18274 h 93621"/>
                    <a:gd name="connsiteX9" fmla="*/ 0 w 120324"/>
                    <a:gd name="connsiteY9" fmla="*/ 10882 h 93621"/>
                    <a:gd name="connsiteX10" fmla="*/ 569 w 120324"/>
                    <a:gd name="connsiteY10" fmla="*/ 10143 h 93621"/>
                    <a:gd name="connsiteX11" fmla="*/ 70911 w 120324"/>
                    <a:gd name="connsiteY11" fmla="*/ 589 h 93621"/>
                    <a:gd name="connsiteX12" fmla="*/ 119816 w 120324"/>
                    <a:gd name="connsiteY12" fmla="*/ 36699 h 93621"/>
                    <a:gd name="connsiteX13" fmla="*/ 83024 w 120324"/>
                    <a:gd name="connsiteY13" fmla="*/ 83954 h 93621"/>
                    <a:gd name="connsiteX14" fmla="*/ 11885 w 120324"/>
                    <a:gd name="connsiteY14" fmla="*/ 93621 h 9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324" h="93621">
                      <a:moveTo>
                        <a:pt x="11885" y="93621"/>
                      </a:moveTo>
                      <a:lnTo>
                        <a:pt x="11146" y="93053"/>
                      </a:lnTo>
                      <a:lnTo>
                        <a:pt x="10122" y="85319"/>
                      </a:lnTo>
                      <a:lnTo>
                        <a:pt x="10691" y="84580"/>
                      </a:lnTo>
                      <a:lnTo>
                        <a:pt x="79328" y="75254"/>
                      </a:lnTo>
                      <a:cubicBezTo>
                        <a:pt x="106453" y="71557"/>
                        <a:pt x="114243" y="55749"/>
                        <a:pt x="111798" y="37609"/>
                      </a:cubicBezTo>
                      <a:cubicBezTo>
                        <a:pt x="109239" y="18843"/>
                        <a:pt x="97525" y="5821"/>
                        <a:pt x="70400" y="9517"/>
                      </a:cubicBezTo>
                      <a:lnTo>
                        <a:pt x="1763" y="18843"/>
                      </a:lnTo>
                      <a:lnTo>
                        <a:pt x="1024" y="18274"/>
                      </a:lnTo>
                      <a:lnTo>
                        <a:pt x="0" y="10882"/>
                      </a:lnTo>
                      <a:lnTo>
                        <a:pt x="569" y="10143"/>
                      </a:lnTo>
                      <a:lnTo>
                        <a:pt x="70911" y="589"/>
                      </a:lnTo>
                      <a:cubicBezTo>
                        <a:pt x="99287" y="-3278"/>
                        <a:pt x="116518" y="12247"/>
                        <a:pt x="119816" y="36699"/>
                      </a:cubicBezTo>
                      <a:cubicBezTo>
                        <a:pt x="123114" y="60810"/>
                        <a:pt x="110319" y="80258"/>
                        <a:pt x="83024" y="83954"/>
                      </a:cubicBezTo>
                      <a:lnTo>
                        <a:pt x="11885" y="93621"/>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1" name="Freeform: Shape 50">
                  <a:extLst>
                    <a:ext uri="{FF2B5EF4-FFF2-40B4-BE49-F238E27FC236}">
                      <a16:creationId xmlns:a16="http://schemas.microsoft.com/office/drawing/2014/main" id="{26E2FF56-0DBD-3DBB-4D0A-93C75B8D01B4}"/>
                    </a:ext>
                  </a:extLst>
                </p:cNvPr>
                <p:cNvSpPr/>
                <p:nvPr/>
              </p:nvSpPr>
              <p:spPr>
                <a:xfrm>
                  <a:off x="57377" y="2602400"/>
                  <a:ext cx="116631" cy="76654"/>
                </a:xfrm>
                <a:custGeom>
                  <a:avLst/>
                  <a:gdLst>
                    <a:gd name="connsiteX0" fmla="*/ 4492 w 116631"/>
                    <a:gd name="connsiteY0" fmla="*/ 76541 h 76654"/>
                    <a:gd name="connsiteX1" fmla="*/ 3810 w 116631"/>
                    <a:gd name="connsiteY1" fmla="*/ 75916 h 76654"/>
                    <a:gd name="connsiteX2" fmla="*/ 0 w 116631"/>
                    <a:gd name="connsiteY2" fmla="*/ 7563 h 76654"/>
                    <a:gd name="connsiteX3" fmla="*/ 626 w 116631"/>
                    <a:gd name="connsiteY3" fmla="*/ 6881 h 76654"/>
                    <a:gd name="connsiteX4" fmla="*/ 7165 w 116631"/>
                    <a:gd name="connsiteY4" fmla="*/ 6540 h 76654"/>
                    <a:gd name="connsiteX5" fmla="*/ 7847 w 116631"/>
                    <a:gd name="connsiteY5" fmla="*/ 7165 h 76654"/>
                    <a:gd name="connsiteX6" fmla="*/ 11203 w 116631"/>
                    <a:gd name="connsiteY6" fmla="*/ 67102 h 76654"/>
                    <a:gd name="connsiteX7" fmla="*/ 54932 w 116631"/>
                    <a:gd name="connsiteY7" fmla="*/ 64656 h 76654"/>
                    <a:gd name="connsiteX8" fmla="*/ 52089 w 116631"/>
                    <a:gd name="connsiteY8" fmla="*/ 13761 h 76654"/>
                    <a:gd name="connsiteX9" fmla="*/ 52714 w 116631"/>
                    <a:gd name="connsiteY9" fmla="*/ 13079 h 76654"/>
                    <a:gd name="connsiteX10" fmla="*/ 59254 w 116631"/>
                    <a:gd name="connsiteY10" fmla="*/ 12738 h 76654"/>
                    <a:gd name="connsiteX11" fmla="*/ 59936 w 116631"/>
                    <a:gd name="connsiteY11" fmla="*/ 13363 h 76654"/>
                    <a:gd name="connsiteX12" fmla="*/ 62780 w 116631"/>
                    <a:gd name="connsiteY12" fmla="*/ 64258 h 76654"/>
                    <a:gd name="connsiteX13" fmla="*/ 108272 w 116631"/>
                    <a:gd name="connsiteY13" fmla="*/ 61756 h 76654"/>
                    <a:gd name="connsiteX14" fmla="*/ 104917 w 116631"/>
                    <a:gd name="connsiteY14" fmla="*/ 1024 h 76654"/>
                    <a:gd name="connsiteX15" fmla="*/ 105543 w 116631"/>
                    <a:gd name="connsiteY15" fmla="*/ 341 h 76654"/>
                    <a:gd name="connsiteX16" fmla="*/ 112082 w 116631"/>
                    <a:gd name="connsiteY16" fmla="*/ 0 h 76654"/>
                    <a:gd name="connsiteX17" fmla="*/ 112765 w 116631"/>
                    <a:gd name="connsiteY17" fmla="*/ 626 h 76654"/>
                    <a:gd name="connsiteX18" fmla="*/ 116631 w 116631"/>
                    <a:gd name="connsiteY18" fmla="*/ 69774 h 76654"/>
                    <a:gd name="connsiteX19" fmla="*/ 116006 w 116631"/>
                    <a:gd name="connsiteY19" fmla="*/ 70457 h 76654"/>
                    <a:gd name="connsiteX20" fmla="*/ 4720 w 116631"/>
                    <a:gd name="connsiteY20" fmla="*/ 76655 h 7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631" h="76654">
                      <a:moveTo>
                        <a:pt x="4492" y="76541"/>
                      </a:moveTo>
                      <a:lnTo>
                        <a:pt x="3810" y="75916"/>
                      </a:lnTo>
                      <a:lnTo>
                        <a:pt x="0" y="7563"/>
                      </a:lnTo>
                      <a:lnTo>
                        <a:pt x="626" y="6881"/>
                      </a:lnTo>
                      <a:lnTo>
                        <a:pt x="7165" y="6540"/>
                      </a:lnTo>
                      <a:lnTo>
                        <a:pt x="7847" y="7165"/>
                      </a:lnTo>
                      <a:lnTo>
                        <a:pt x="11203" y="67102"/>
                      </a:lnTo>
                      <a:lnTo>
                        <a:pt x="54932" y="64656"/>
                      </a:lnTo>
                      <a:lnTo>
                        <a:pt x="52089" y="13761"/>
                      </a:lnTo>
                      <a:lnTo>
                        <a:pt x="52714" y="13079"/>
                      </a:lnTo>
                      <a:lnTo>
                        <a:pt x="59254" y="12738"/>
                      </a:lnTo>
                      <a:lnTo>
                        <a:pt x="59936" y="13363"/>
                      </a:lnTo>
                      <a:lnTo>
                        <a:pt x="62780" y="64258"/>
                      </a:lnTo>
                      <a:lnTo>
                        <a:pt x="108272" y="61756"/>
                      </a:lnTo>
                      <a:lnTo>
                        <a:pt x="104917" y="1024"/>
                      </a:lnTo>
                      <a:lnTo>
                        <a:pt x="105543" y="341"/>
                      </a:lnTo>
                      <a:lnTo>
                        <a:pt x="112082" y="0"/>
                      </a:lnTo>
                      <a:lnTo>
                        <a:pt x="112765" y="626"/>
                      </a:lnTo>
                      <a:lnTo>
                        <a:pt x="116631" y="69774"/>
                      </a:lnTo>
                      <a:lnTo>
                        <a:pt x="116006" y="70457"/>
                      </a:lnTo>
                      <a:lnTo>
                        <a:pt x="4720" y="76655"/>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2" name="Freeform: Shape 51">
                  <a:extLst>
                    <a:ext uri="{FF2B5EF4-FFF2-40B4-BE49-F238E27FC236}">
                      <a16:creationId xmlns:a16="http://schemas.microsoft.com/office/drawing/2014/main" id="{5BEA3B57-909C-176A-D909-BF3C2AF1DD0D}"/>
                    </a:ext>
                  </a:extLst>
                </p:cNvPr>
                <p:cNvSpPr/>
                <p:nvPr/>
              </p:nvSpPr>
              <p:spPr>
                <a:xfrm>
                  <a:off x="54929" y="2516018"/>
                  <a:ext cx="117776" cy="77056"/>
                </a:xfrm>
                <a:custGeom>
                  <a:avLst/>
                  <a:gdLst>
                    <a:gd name="connsiteX0" fmla="*/ 61475 w 117776"/>
                    <a:gd name="connsiteY0" fmla="*/ 36454 h 77056"/>
                    <a:gd name="connsiteX1" fmla="*/ 59769 w 117776"/>
                    <a:gd name="connsiteY1" fmla="*/ 46008 h 77056"/>
                    <a:gd name="connsiteX2" fmla="*/ 31677 w 117776"/>
                    <a:gd name="connsiteY2" fmla="*/ 73190 h 77056"/>
                    <a:gd name="connsiteX3" fmla="*/ 3 w 117776"/>
                    <a:gd name="connsiteY3" fmla="*/ 36113 h 77056"/>
                    <a:gd name="connsiteX4" fmla="*/ 21328 w 117776"/>
                    <a:gd name="connsiteY4" fmla="*/ 117 h 77056"/>
                    <a:gd name="connsiteX5" fmla="*/ 22124 w 117776"/>
                    <a:gd name="connsiteY5" fmla="*/ 288 h 77056"/>
                    <a:gd name="connsiteX6" fmla="*/ 27469 w 117776"/>
                    <a:gd name="connsiteY6" fmla="*/ 6429 h 77056"/>
                    <a:gd name="connsiteX7" fmla="*/ 27299 w 117776"/>
                    <a:gd name="connsiteY7" fmla="*/ 7225 h 77056"/>
                    <a:gd name="connsiteX8" fmla="*/ 7794 w 117776"/>
                    <a:gd name="connsiteY8" fmla="*/ 35772 h 77056"/>
                    <a:gd name="connsiteX9" fmla="*/ 30824 w 117776"/>
                    <a:gd name="connsiteY9" fmla="*/ 64432 h 77056"/>
                    <a:gd name="connsiteX10" fmla="*/ 52490 w 117776"/>
                    <a:gd name="connsiteY10" fmla="*/ 39070 h 77056"/>
                    <a:gd name="connsiteX11" fmla="*/ 54196 w 117776"/>
                    <a:gd name="connsiteY11" fmla="*/ 29517 h 77056"/>
                    <a:gd name="connsiteX12" fmla="*/ 83596 w 117776"/>
                    <a:gd name="connsiteY12" fmla="*/ 4 h 77056"/>
                    <a:gd name="connsiteX13" fmla="*/ 117772 w 117776"/>
                    <a:gd name="connsiteY13" fmla="*/ 38672 h 77056"/>
                    <a:gd name="connsiteX14" fmla="*/ 95935 w 117776"/>
                    <a:gd name="connsiteY14" fmla="*/ 77056 h 77056"/>
                    <a:gd name="connsiteX15" fmla="*/ 95139 w 117776"/>
                    <a:gd name="connsiteY15" fmla="*/ 76886 h 77056"/>
                    <a:gd name="connsiteX16" fmla="*/ 89168 w 117776"/>
                    <a:gd name="connsiteY16" fmla="*/ 70915 h 77056"/>
                    <a:gd name="connsiteX17" fmla="*/ 89339 w 117776"/>
                    <a:gd name="connsiteY17" fmla="*/ 70119 h 77056"/>
                    <a:gd name="connsiteX18" fmla="*/ 109981 w 117776"/>
                    <a:gd name="connsiteY18" fmla="*/ 39355 h 77056"/>
                    <a:gd name="connsiteX19" fmla="*/ 84733 w 117776"/>
                    <a:gd name="connsiteY19" fmla="*/ 8761 h 77056"/>
                    <a:gd name="connsiteX20" fmla="*/ 61418 w 117776"/>
                    <a:gd name="connsiteY20" fmla="*/ 36454 h 7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6" h="77056">
                      <a:moveTo>
                        <a:pt x="61475" y="36454"/>
                      </a:moveTo>
                      <a:lnTo>
                        <a:pt x="59769" y="46008"/>
                      </a:lnTo>
                      <a:cubicBezTo>
                        <a:pt x="56641" y="63181"/>
                        <a:pt x="48396" y="73417"/>
                        <a:pt x="31677" y="73190"/>
                      </a:cubicBezTo>
                      <a:cubicBezTo>
                        <a:pt x="12115" y="72905"/>
                        <a:pt x="-224" y="55050"/>
                        <a:pt x="3" y="36113"/>
                      </a:cubicBezTo>
                      <a:cubicBezTo>
                        <a:pt x="231" y="18428"/>
                        <a:pt x="9500" y="6486"/>
                        <a:pt x="21328" y="117"/>
                      </a:cubicBezTo>
                      <a:lnTo>
                        <a:pt x="22124" y="288"/>
                      </a:lnTo>
                      <a:lnTo>
                        <a:pt x="27469" y="6429"/>
                      </a:lnTo>
                      <a:lnTo>
                        <a:pt x="27299" y="7225"/>
                      </a:lnTo>
                      <a:cubicBezTo>
                        <a:pt x="14788" y="13253"/>
                        <a:pt x="7964" y="23034"/>
                        <a:pt x="7794" y="35772"/>
                      </a:cubicBezTo>
                      <a:cubicBezTo>
                        <a:pt x="7566" y="52832"/>
                        <a:pt x="18371" y="64262"/>
                        <a:pt x="30824" y="64432"/>
                      </a:cubicBezTo>
                      <a:cubicBezTo>
                        <a:pt x="41344" y="64603"/>
                        <a:pt x="48737" y="60395"/>
                        <a:pt x="52490" y="39070"/>
                      </a:cubicBezTo>
                      <a:lnTo>
                        <a:pt x="54196" y="29517"/>
                      </a:lnTo>
                      <a:cubicBezTo>
                        <a:pt x="57665" y="10637"/>
                        <a:pt x="66877" y="-224"/>
                        <a:pt x="83596" y="4"/>
                      </a:cubicBezTo>
                      <a:cubicBezTo>
                        <a:pt x="105091" y="288"/>
                        <a:pt x="118056" y="17859"/>
                        <a:pt x="117772" y="38672"/>
                      </a:cubicBezTo>
                      <a:cubicBezTo>
                        <a:pt x="117544" y="56187"/>
                        <a:pt x="108560" y="70744"/>
                        <a:pt x="95935" y="77056"/>
                      </a:cubicBezTo>
                      <a:lnTo>
                        <a:pt x="95139" y="76886"/>
                      </a:lnTo>
                      <a:lnTo>
                        <a:pt x="89168" y="70915"/>
                      </a:lnTo>
                      <a:lnTo>
                        <a:pt x="89339" y="70119"/>
                      </a:lnTo>
                      <a:cubicBezTo>
                        <a:pt x="101850" y="64375"/>
                        <a:pt x="109811" y="50955"/>
                        <a:pt x="109981" y="39355"/>
                      </a:cubicBezTo>
                      <a:cubicBezTo>
                        <a:pt x="110266" y="20077"/>
                        <a:pt x="98438" y="8931"/>
                        <a:pt x="84733" y="8761"/>
                      </a:cubicBezTo>
                      <a:cubicBezTo>
                        <a:pt x="73928" y="8590"/>
                        <a:pt x="65569" y="13424"/>
                        <a:pt x="61418" y="36454"/>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3" name="Freeform: Shape 52">
                  <a:extLst>
                    <a:ext uri="{FF2B5EF4-FFF2-40B4-BE49-F238E27FC236}">
                      <a16:creationId xmlns:a16="http://schemas.microsoft.com/office/drawing/2014/main" id="{9FD1BB3F-580C-F3CB-CEEA-CC4F799F6969}"/>
                    </a:ext>
                  </a:extLst>
                </p:cNvPr>
                <p:cNvSpPr/>
                <p:nvPr/>
              </p:nvSpPr>
              <p:spPr>
                <a:xfrm>
                  <a:off x="58514" y="2411445"/>
                  <a:ext cx="116404" cy="89392"/>
                </a:xfrm>
                <a:custGeom>
                  <a:avLst/>
                  <a:gdLst>
                    <a:gd name="connsiteX0" fmla="*/ 57 w 116404"/>
                    <a:gd name="connsiteY0" fmla="*/ 88142 h 89392"/>
                    <a:gd name="connsiteX1" fmla="*/ 7620 w 116404"/>
                    <a:gd name="connsiteY1" fmla="*/ 569 h 89392"/>
                    <a:gd name="connsiteX2" fmla="*/ 8302 w 116404"/>
                    <a:gd name="connsiteY2" fmla="*/ 0 h 89392"/>
                    <a:gd name="connsiteX3" fmla="*/ 14785 w 116404"/>
                    <a:gd name="connsiteY3" fmla="*/ 569 h 89392"/>
                    <a:gd name="connsiteX4" fmla="*/ 15354 w 116404"/>
                    <a:gd name="connsiteY4" fmla="*/ 1251 h 89392"/>
                    <a:gd name="connsiteX5" fmla="*/ 11942 w 116404"/>
                    <a:gd name="connsiteY5" fmla="*/ 40431 h 89392"/>
                    <a:gd name="connsiteX6" fmla="*/ 115835 w 116404"/>
                    <a:gd name="connsiteY6" fmla="*/ 49416 h 89392"/>
                    <a:gd name="connsiteX7" fmla="*/ 116404 w 116404"/>
                    <a:gd name="connsiteY7" fmla="*/ 50099 h 89392"/>
                    <a:gd name="connsiteX8" fmla="*/ 115722 w 116404"/>
                    <a:gd name="connsiteY8" fmla="*/ 57889 h 89392"/>
                    <a:gd name="connsiteX9" fmla="*/ 115039 w 116404"/>
                    <a:gd name="connsiteY9" fmla="*/ 58458 h 89392"/>
                    <a:gd name="connsiteX10" fmla="*/ 11146 w 116404"/>
                    <a:gd name="connsiteY10" fmla="*/ 49473 h 89392"/>
                    <a:gd name="connsiteX11" fmla="*/ 7734 w 116404"/>
                    <a:gd name="connsiteY11" fmla="*/ 88824 h 89392"/>
                    <a:gd name="connsiteX12" fmla="*/ 7051 w 116404"/>
                    <a:gd name="connsiteY12" fmla="*/ 89393 h 89392"/>
                    <a:gd name="connsiteX13" fmla="*/ 569 w 116404"/>
                    <a:gd name="connsiteY13" fmla="*/ 88824 h 89392"/>
                    <a:gd name="connsiteX14" fmla="*/ 0 w 116404"/>
                    <a:gd name="connsiteY14" fmla="*/ 88142 h 8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404" h="89392">
                      <a:moveTo>
                        <a:pt x="57" y="88142"/>
                      </a:moveTo>
                      <a:lnTo>
                        <a:pt x="7620" y="569"/>
                      </a:lnTo>
                      <a:lnTo>
                        <a:pt x="8302" y="0"/>
                      </a:lnTo>
                      <a:lnTo>
                        <a:pt x="14785" y="569"/>
                      </a:lnTo>
                      <a:lnTo>
                        <a:pt x="15354" y="1251"/>
                      </a:lnTo>
                      <a:lnTo>
                        <a:pt x="11942" y="40431"/>
                      </a:lnTo>
                      <a:lnTo>
                        <a:pt x="115835" y="49416"/>
                      </a:lnTo>
                      <a:lnTo>
                        <a:pt x="116404" y="50099"/>
                      </a:lnTo>
                      <a:lnTo>
                        <a:pt x="115722" y="57889"/>
                      </a:lnTo>
                      <a:lnTo>
                        <a:pt x="115039" y="58458"/>
                      </a:lnTo>
                      <a:lnTo>
                        <a:pt x="11146" y="49473"/>
                      </a:lnTo>
                      <a:lnTo>
                        <a:pt x="7734" y="88824"/>
                      </a:lnTo>
                      <a:lnTo>
                        <a:pt x="7051" y="89393"/>
                      </a:lnTo>
                      <a:lnTo>
                        <a:pt x="569" y="88824"/>
                      </a:lnTo>
                      <a:lnTo>
                        <a:pt x="0" y="88142"/>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4" name="Freeform: Shape 53">
                  <a:extLst>
                    <a:ext uri="{FF2B5EF4-FFF2-40B4-BE49-F238E27FC236}">
                      <a16:creationId xmlns:a16="http://schemas.microsoft.com/office/drawing/2014/main" id="{F0F9ED2C-8971-7DD8-ED2C-11A9C81DE55B}"/>
                    </a:ext>
                  </a:extLst>
                </p:cNvPr>
                <p:cNvSpPr/>
                <p:nvPr/>
              </p:nvSpPr>
              <p:spPr>
                <a:xfrm>
                  <a:off x="69717" y="2381363"/>
                  <a:ext cx="112764" cy="24452"/>
                </a:xfrm>
                <a:custGeom>
                  <a:avLst/>
                  <a:gdLst>
                    <a:gd name="connsiteX0" fmla="*/ 569 w 112764"/>
                    <a:gd name="connsiteY0" fmla="*/ 9042 h 24452"/>
                    <a:gd name="connsiteX1" fmla="*/ 0 w 112764"/>
                    <a:gd name="connsiteY1" fmla="*/ 8302 h 24452"/>
                    <a:gd name="connsiteX2" fmla="*/ 1080 w 112764"/>
                    <a:gd name="connsiteY2" fmla="*/ 569 h 24452"/>
                    <a:gd name="connsiteX3" fmla="*/ 1820 w 112764"/>
                    <a:gd name="connsiteY3" fmla="*/ 0 h 24452"/>
                    <a:gd name="connsiteX4" fmla="*/ 112196 w 112764"/>
                    <a:gd name="connsiteY4" fmla="*/ 15411 h 24452"/>
                    <a:gd name="connsiteX5" fmla="*/ 112765 w 112764"/>
                    <a:gd name="connsiteY5" fmla="*/ 16150 h 24452"/>
                    <a:gd name="connsiteX6" fmla="*/ 111684 w 112764"/>
                    <a:gd name="connsiteY6" fmla="*/ 23884 h 24452"/>
                    <a:gd name="connsiteX7" fmla="*/ 110945 w 112764"/>
                    <a:gd name="connsiteY7" fmla="*/ 24452 h 24452"/>
                    <a:gd name="connsiteX8" fmla="*/ 569 w 112764"/>
                    <a:gd name="connsiteY8" fmla="*/ 9042 h 2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64" h="24452">
                      <a:moveTo>
                        <a:pt x="569" y="9042"/>
                      </a:moveTo>
                      <a:lnTo>
                        <a:pt x="0" y="8302"/>
                      </a:lnTo>
                      <a:lnTo>
                        <a:pt x="1080" y="569"/>
                      </a:lnTo>
                      <a:lnTo>
                        <a:pt x="1820" y="0"/>
                      </a:lnTo>
                      <a:lnTo>
                        <a:pt x="112196" y="15411"/>
                      </a:lnTo>
                      <a:lnTo>
                        <a:pt x="112765" y="16150"/>
                      </a:lnTo>
                      <a:lnTo>
                        <a:pt x="111684" y="23884"/>
                      </a:lnTo>
                      <a:lnTo>
                        <a:pt x="110945" y="24452"/>
                      </a:lnTo>
                      <a:lnTo>
                        <a:pt x="569" y="9042"/>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5" name="Freeform: Shape 54">
                  <a:extLst>
                    <a:ext uri="{FF2B5EF4-FFF2-40B4-BE49-F238E27FC236}">
                      <a16:creationId xmlns:a16="http://schemas.microsoft.com/office/drawing/2014/main" id="{5471CC1F-B122-3F1A-68FB-5DCA05089508}"/>
                    </a:ext>
                  </a:extLst>
                </p:cNvPr>
                <p:cNvSpPr/>
                <p:nvPr/>
              </p:nvSpPr>
              <p:spPr>
                <a:xfrm>
                  <a:off x="80830" y="2261087"/>
                  <a:ext cx="117662" cy="107543"/>
                </a:xfrm>
                <a:custGeom>
                  <a:avLst/>
                  <a:gdLst>
                    <a:gd name="connsiteX0" fmla="*/ 116550 w 117662"/>
                    <a:gd name="connsiteY0" fmla="*/ 65571 h 107543"/>
                    <a:gd name="connsiteX1" fmla="*/ 50074 w 117662"/>
                    <a:gd name="connsiteY1" fmla="*/ 106117 h 107543"/>
                    <a:gd name="connsiteX2" fmla="*/ 46321 w 117662"/>
                    <a:gd name="connsiteY2" fmla="*/ 105377 h 107543"/>
                    <a:gd name="connsiteX3" fmla="*/ 1113 w 117662"/>
                    <a:gd name="connsiteY3" fmla="*/ 41972 h 107543"/>
                    <a:gd name="connsiteX4" fmla="*/ 67589 w 117662"/>
                    <a:gd name="connsiteY4" fmla="*/ 1427 h 107543"/>
                    <a:gd name="connsiteX5" fmla="*/ 71342 w 117662"/>
                    <a:gd name="connsiteY5" fmla="*/ 2166 h 107543"/>
                    <a:gd name="connsiteX6" fmla="*/ 116550 w 117662"/>
                    <a:gd name="connsiteY6" fmla="*/ 65571 h 107543"/>
                    <a:gd name="connsiteX7" fmla="*/ 65712 w 117662"/>
                    <a:gd name="connsiteY7" fmla="*/ 10639 h 107543"/>
                    <a:gd name="connsiteX8" fmla="*/ 8733 w 117662"/>
                    <a:gd name="connsiteY8" fmla="*/ 43508 h 107543"/>
                    <a:gd name="connsiteX9" fmla="*/ 48198 w 117662"/>
                    <a:gd name="connsiteY9" fmla="*/ 96108 h 107543"/>
                    <a:gd name="connsiteX10" fmla="*/ 51951 w 117662"/>
                    <a:gd name="connsiteY10" fmla="*/ 96847 h 107543"/>
                    <a:gd name="connsiteX11" fmla="*/ 108930 w 117662"/>
                    <a:gd name="connsiteY11" fmla="*/ 63979 h 107543"/>
                    <a:gd name="connsiteX12" fmla="*/ 69465 w 117662"/>
                    <a:gd name="connsiteY12" fmla="*/ 11378 h 107543"/>
                    <a:gd name="connsiteX13" fmla="*/ 65712 w 117662"/>
                    <a:gd name="connsiteY13" fmla="*/ 10639 h 1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662" h="107543">
                      <a:moveTo>
                        <a:pt x="116550" y="65571"/>
                      </a:moveTo>
                      <a:cubicBezTo>
                        <a:pt x="110920" y="93208"/>
                        <a:pt x="84705" y="113168"/>
                        <a:pt x="50074" y="106117"/>
                      </a:cubicBezTo>
                      <a:lnTo>
                        <a:pt x="46321" y="105377"/>
                      </a:lnTo>
                      <a:cubicBezTo>
                        <a:pt x="11690" y="98269"/>
                        <a:pt x="-4574" y="69609"/>
                        <a:pt x="1113" y="41972"/>
                      </a:cubicBezTo>
                      <a:cubicBezTo>
                        <a:pt x="6743" y="14335"/>
                        <a:pt x="32958" y="-5624"/>
                        <a:pt x="67589" y="1427"/>
                      </a:cubicBezTo>
                      <a:lnTo>
                        <a:pt x="71342" y="2166"/>
                      </a:lnTo>
                      <a:cubicBezTo>
                        <a:pt x="105973" y="9274"/>
                        <a:pt x="122237" y="37935"/>
                        <a:pt x="116550" y="65571"/>
                      </a:cubicBezTo>
                      <a:close/>
                      <a:moveTo>
                        <a:pt x="65712" y="10639"/>
                      </a:moveTo>
                      <a:cubicBezTo>
                        <a:pt x="35460" y="4441"/>
                        <a:pt x="13453" y="20420"/>
                        <a:pt x="8733" y="43508"/>
                      </a:cubicBezTo>
                      <a:cubicBezTo>
                        <a:pt x="4013" y="66595"/>
                        <a:pt x="17945" y="89910"/>
                        <a:pt x="48198" y="96108"/>
                      </a:cubicBezTo>
                      <a:lnTo>
                        <a:pt x="51951" y="96847"/>
                      </a:lnTo>
                      <a:cubicBezTo>
                        <a:pt x="82203" y="103046"/>
                        <a:pt x="104210" y="87067"/>
                        <a:pt x="108930" y="63979"/>
                      </a:cubicBezTo>
                      <a:cubicBezTo>
                        <a:pt x="113650" y="40892"/>
                        <a:pt x="99718" y="17577"/>
                        <a:pt x="69465" y="11378"/>
                      </a:cubicBezTo>
                      <a:lnTo>
                        <a:pt x="65712" y="10639"/>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56" name="Freeform: Shape 55">
                  <a:extLst>
                    <a:ext uri="{FF2B5EF4-FFF2-40B4-BE49-F238E27FC236}">
                      <a16:creationId xmlns:a16="http://schemas.microsoft.com/office/drawing/2014/main" id="{681897F8-26A2-A8B2-2B14-34CCC7CE3D70}"/>
                    </a:ext>
                  </a:extLst>
                </p:cNvPr>
                <p:cNvSpPr/>
                <p:nvPr/>
              </p:nvSpPr>
              <p:spPr>
                <a:xfrm>
                  <a:off x="102415" y="2142471"/>
                  <a:ext cx="132838" cy="115551"/>
                </a:xfrm>
                <a:custGeom>
                  <a:avLst/>
                  <a:gdLst>
                    <a:gd name="connsiteX0" fmla="*/ 398 w 132838"/>
                    <a:gd name="connsiteY0" fmla="*/ 83138 h 115551"/>
                    <a:gd name="connsiteX1" fmla="*/ 0 w 132838"/>
                    <a:gd name="connsiteY1" fmla="*/ 82342 h 115551"/>
                    <a:gd name="connsiteX2" fmla="*/ 3753 w 132838"/>
                    <a:gd name="connsiteY2" fmla="*/ 70002 h 115551"/>
                    <a:gd name="connsiteX3" fmla="*/ 117314 w 132838"/>
                    <a:gd name="connsiteY3" fmla="*/ 37986 h 115551"/>
                    <a:gd name="connsiteX4" fmla="*/ 117655 w 132838"/>
                    <a:gd name="connsiteY4" fmla="*/ 36906 h 115551"/>
                    <a:gd name="connsiteX5" fmla="*/ 23258 w 132838"/>
                    <a:gd name="connsiteY5" fmla="*/ 8189 h 115551"/>
                    <a:gd name="connsiteX6" fmla="*/ 22860 w 132838"/>
                    <a:gd name="connsiteY6" fmla="*/ 7393 h 115551"/>
                    <a:gd name="connsiteX7" fmla="*/ 25021 w 132838"/>
                    <a:gd name="connsiteY7" fmla="*/ 398 h 115551"/>
                    <a:gd name="connsiteX8" fmla="*/ 25817 w 132838"/>
                    <a:gd name="connsiteY8" fmla="*/ 0 h 115551"/>
                    <a:gd name="connsiteX9" fmla="*/ 132440 w 132838"/>
                    <a:gd name="connsiteY9" fmla="*/ 32413 h 115551"/>
                    <a:gd name="connsiteX10" fmla="*/ 132838 w 132838"/>
                    <a:gd name="connsiteY10" fmla="*/ 33210 h 115551"/>
                    <a:gd name="connsiteX11" fmla="*/ 129654 w 132838"/>
                    <a:gd name="connsiteY11" fmla="*/ 43730 h 115551"/>
                    <a:gd name="connsiteX12" fmla="*/ 12795 w 132838"/>
                    <a:gd name="connsiteY12" fmla="*/ 76712 h 115551"/>
                    <a:gd name="connsiteX13" fmla="*/ 12454 w 132838"/>
                    <a:gd name="connsiteY13" fmla="*/ 77792 h 115551"/>
                    <a:gd name="connsiteX14" fmla="*/ 109580 w 132838"/>
                    <a:gd name="connsiteY14" fmla="*/ 107362 h 115551"/>
                    <a:gd name="connsiteX15" fmla="*/ 109978 w 132838"/>
                    <a:gd name="connsiteY15" fmla="*/ 108159 h 115551"/>
                    <a:gd name="connsiteX16" fmla="*/ 107817 w 132838"/>
                    <a:gd name="connsiteY16" fmla="*/ 115153 h 115551"/>
                    <a:gd name="connsiteX17" fmla="*/ 107021 w 132838"/>
                    <a:gd name="connsiteY17" fmla="*/ 115551 h 115551"/>
                    <a:gd name="connsiteX18" fmla="*/ 398 w 132838"/>
                    <a:gd name="connsiteY18" fmla="*/ 83138 h 1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838" h="115551">
                      <a:moveTo>
                        <a:pt x="398" y="83138"/>
                      </a:moveTo>
                      <a:lnTo>
                        <a:pt x="0" y="82342"/>
                      </a:lnTo>
                      <a:lnTo>
                        <a:pt x="3753" y="70002"/>
                      </a:lnTo>
                      <a:lnTo>
                        <a:pt x="117314" y="37986"/>
                      </a:lnTo>
                      <a:lnTo>
                        <a:pt x="117655" y="36906"/>
                      </a:lnTo>
                      <a:lnTo>
                        <a:pt x="23258" y="8189"/>
                      </a:lnTo>
                      <a:lnTo>
                        <a:pt x="22860" y="7393"/>
                      </a:lnTo>
                      <a:lnTo>
                        <a:pt x="25021" y="398"/>
                      </a:lnTo>
                      <a:lnTo>
                        <a:pt x="25817" y="0"/>
                      </a:lnTo>
                      <a:lnTo>
                        <a:pt x="132440" y="32413"/>
                      </a:lnTo>
                      <a:lnTo>
                        <a:pt x="132838" y="33210"/>
                      </a:lnTo>
                      <a:lnTo>
                        <a:pt x="129654" y="43730"/>
                      </a:lnTo>
                      <a:lnTo>
                        <a:pt x="12795" y="76712"/>
                      </a:lnTo>
                      <a:lnTo>
                        <a:pt x="12454" y="77792"/>
                      </a:lnTo>
                      <a:lnTo>
                        <a:pt x="109580" y="107362"/>
                      </a:lnTo>
                      <a:lnTo>
                        <a:pt x="109978" y="108159"/>
                      </a:lnTo>
                      <a:lnTo>
                        <a:pt x="107817" y="115153"/>
                      </a:lnTo>
                      <a:lnTo>
                        <a:pt x="107021" y="115551"/>
                      </a:lnTo>
                      <a:lnTo>
                        <a:pt x="398" y="83138"/>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grpSp>
        <p:sp>
          <p:nvSpPr>
            <p:cNvPr id="57" name="Freeform: Shape 56">
              <a:extLst>
                <a:ext uri="{FF2B5EF4-FFF2-40B4-BE49-F238E27FC236}">
                  <a16:creationId xmlns:a16="http://schemas.microsoft.com/office/drawing/2014/main" id="{CFC0891B-B378-C0A1-F733-BF88CBD6C112}"/>
                </a:ext>
              </a:extLst>
            </p:cNvPr>
            <p:cNvSpPr/>
            <p:nvPr/>
          </p:nvSpPr>
          <p:spPr>
            <a:xfrm>
              <a:off x="295701" y="1479929"/>
              <a:ext cx="8552597" cy="2183641"/>
            </a:xfrm>
            <a:custGeom>
              <a:avLst/>
              <a:gdLst>
                <a:gd name="connsiteX0" fmla="*/ 7460776 w 8552597"/>
                <a:gd name="connsiteY0" fmla="*/ 0 h 2183641"/>
                <a:gd name="connsiteX1" fmla="*/ 8552597 w 8552597"/>
                <a:gd name="connsiteY1" fmla="*/ 1091821 h 2183641"/>
                <a:gd name="connsiteX2" fmla="*/ 8552597 w 8552597"/>
                <a:gd name="connsiteY2" fmla="*/ 1091821 h 2183641"/>
                <a:gd name="connsiteX3" fmla="*/ 7460776 w 8552597"/>
                <a:gd name="connsiteY3" fmla="*/ 2183641 h 2183641"/>
                <a:gd name="connsiteX4" fmla="*/ 1091821 w 8552597"/>
                <a:gd name="connsiteY4" fmla="*/ 2183641 h 2183641"/>
                <a:gd name="connsiteX5" fmla="*/ 0 w 8552597"/>
                <a:gd name="connsiteY5" fmla="*/ 1091821 h 2183641"/>
                <a:gd name="connsiteX6" fmla="*/ 0 w 8552597"/>
                <a:gd name="connsiteY6" fmla="*/ 1091821 h 2183641"/>
                <a:gd name="connsiteX7" fmla="*/ 1091821 w 8552597"/>
                <a:gd name="connsiteY7" fmla="*/ 0 h 218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2597" h="2183641">
                  <a:moveTo>
                    <a:pt x="7460776" y="0"/>
                  </a:moveTo>
                  <a:cubicBezTo>
                    <a:pt x="8063773" y="0"/>
                    <a:pt x="8552597" y="488825"/>
                    <a:pt x="8552597" y="1091821"/>
                  </a:cubicBezTo>
                  <a:lnTo>
                    <a:pt x="8552597" y="1091821"/>
                  </a:lnTo>
                  <a:cubicBezTo>
                    <a:pt x="8552597" y="1694817"/>
                    <a:pt x="8063773" y="2183641"/>
                    <a:pt x="7460776" y="2183641"/>
                  </a:cubicBezTo>
                  <a:lnTo>
                    <a:pt x="1091821" y="2183641"/>
                  </a:lnTo>
                  <a:cubicBezTo>
                    <a:pt x="488825" y="2183641"/>
                    <a:pt x="0" y="1694817"/>
                    <a:pt x="0" y="1091821"/>
                  </a:cubicBezTo>
                  <a:lnTo>
                    <a:pt x="0" y="1091821"/>
                  </a:lnTo>
                  <a:cubicBezTo>
                    <a:pt x="0" y="488825"/>
                    <a:pt x="488825" y="0"/>
                    <a:pt x="1091821" y="0"/>
                  </a:cubicBezTo>
                  <a:close/>
                </a:path>
              </a:pathLst>
            </a:custGeom>
            <a:solidFill>
              <a:schemeClr val="accent6">
                <a:lumMod val="40000"/>
                <a:lumOff val="6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nvGrpSpPr>
            <p:cNvPr id="76" name="Group 75">
              <a:extLst>
                <a:ext uri="{FF2B5EF4-FFF2-40B4-BE49-F238E27FC236}">
                  <a16:creationId xmlns:a16="http://schemas.microsoft.com/office/drawing/2014/main" id="{336D9A68-0175-6458-C9DF-34E4A373CF60}"/>
                </a:ext>
              </a:extLst>
            </p:cNvPr>
            <p:cNvGrpSpPr/>
            <p:nvPr/>
          </p:nvGrpSpPr>
          <p:grpSpPr>
            <a:xfrm>
              <a:off x="8299195" y="1366246"/>
              <a:ext cx="844804" cy="2411112"/>
              <a:chOff x="8299195" y="1366246"/>
              <a:chExt cx="844804" cy="2411112"/>
            </a:xfrm>
          </p:grpSpPr>
          <p:sp>
            <p:nvSpPr>
              <p:cNvPr id="47" name="Freeform: Shape 46">
                <a:extLst>
                  <a:ext uri="{FF2B5EF4-FFF2-40B4-BE49-F238E27FC236}">
                    <a16:creationId xmlns:a16="http://schemas.microsoft.com/office/drawing/2014/main" id="{800F9C82-015B-798D-78B8-740D88E4A796}"/>
                  </a:ext>
                </a:extLst>
              </p:cNvPr>
              <p:cNvSpPr/>
              <p:nvPr/>
            </p:nvSpPr>
            <p:spPr>
              <a:xfrm>
                <a:off x="8299195" y="1366246"/>
                <a:ext cx="844804" cy="2411112"/>
              </a:xfrm>
              <a:custGeom>
                <a:avLst/>
                <a:gdLst>
                  <a:gd name="connsiteX0" fmla="*/ 113853 w 844804"/>
                  <a:gd name="connsiteY0" fmla="*/ 2411113 h 2411112"/>
                  <a:gd name="connsiteX1" fmla="*/ 16329 w 844804"/>
                  <a:gd name="connsiteY1" fmla="*/ 2356067 h 2411112"/>
                  <a:gd name="connsiteX2" fmla="*/ 55054 w 844804"/>
                  <a:gd name="connsiteY2" fmla="*/ 2199971 h 2411112"/>
                  <a:gd name="connsiteX3" fmla="*/ 617342 w 844804"/>
                  <a:gd name="connsiteY3" fmla="*/ 1205561 h 2411112"/>
                  <a:gd name="connsiteX4" fmla="*/ 55054 w 844804"/>
                  <a:gd name="connsiteY4" fmla="*/ 211151 h 2411112"/>
                  <a:gd name="connsiteX5" fmla="*/ 16329 w 844804"/>
                  <a:gd name="connsiteY5" fmla="*/ 55055 h 2411112"/>
                  <a:gd name="connsiteX6" fmla="*/ 172425 w 844804"/>
                  <a:gd name="connsiteY6" fmla="*/ 16329 h 2411112"/>
                  <a:gd name="connsiteX7" fmla="*/ 659594 w 844804"/>
                  <a:gd name="connsiteY7" fmla="*/ 512596 h 2411112"/>
                  <a:gd name="connsiteX8" fmla="*/ 844805 w 844804"/>
                  <a:gd name="connsiteY8" fmla="*/ 1205561 h 2411112"/>
                  <a:gd name="connsiteX9" fmla="*/ 659594 w 844804"/>
                  <a:gd name="connsiteY9" fmla="*/ 1898526 h 2411112"/>
                  <a:gd name="connsiteX10" fmla="*/ 172425 w 844804"/>
                  <a:gd name="connsiteY10" fmla="*/ 2394792 h 2411112"/>
                  <a:gd name="connsiteX11" fmla="*/ 113853 w 844804"/>
                  <a:gd name="connsiteY11" fmla="*/ 2411113 h 241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4804" h="2411112">
                    <a:moveTo>
                      <a:pt x="113853" y="2411113"/>
                    </a:moveTo>
                    <a:cubicBezTo>
                      <a:pt x="75299" y="2411113"/>
                      <a:pt x="37710" y="2391494"/>
                      <a:pt x="16329" y="2356067"/>
                    </a:cubicBezTo>
                    <a:cubicBezTo>
                      <a:pt x="-16085" y="2302272"/>
                      <a:pt x="1260" y="2232384"/>
                      <a:pt x="55054" y="2199971"/>
                    </a:cubicBezTo>
                    <a:cubicBezTo>
                      <a:pt x="407167" y="1987805"/>
                      <a:pt x="617342" y="1616074"/>
                      <a:pt x="617342" y="1205561"/>
                    </a:cubicBezTo>
                    <a:cubicBezTo>
                      <a:pt x="617342" y="795047"/>
                      <a:pt x="407167" y="423317"/>
                      <a:pt x="55054" y="211151"/>
                    </a:cubicBezTo>
                    <a:cubicBezTo>
                      <a:pt x="1260" y="178737"/>
                      <a:pt x="-16085" y="108849"/>
                      <a:pt x="16329" y="55055"/>
                    </a:cubicBezTo>
                    <a:cubicBezTo>
                      <a:pt x="48742" y="1260"/>
                      <a:pt x="118631" y="-16084"/>
                      <a:pt x="172425" y="16329"/>
                    </a:cubicBezTo>
                    <a:cubicBezTo>
                      <a:pt x="373673" y="137567"/>
                      <a:pt x="542109" y="309187"/>
                      <a:pt x="659594" y="512596"/>
                    </a:cubicBezTo>
                    <a:cubicBezTo>
                      <a:pt x="780717" y="722373"/>
                      <a:pt x="844805" y="962005"/>
                      <a:pt x="844805" y="1205561"/>
                    </a:cubicBezTo>
                    <a:cubicBezTo>
                      <a:pt x="844805" y="1449116"/>
                      <a:pt x="780774" y="1688748"/>
                      <a:pt x="659594" y="1898526"/>
                    </a:cubicBezTo>
                    <a:cubicBezTo>
                      <a:pt x="542109" y="2101934"/>
                      <a:pt x="373673" y="2273555"/>
                      <a:pt x="172425" y="2394792"/>
                    </a:cubicBezTo>
                    <a:cubicBezTo>
                      <a:pt x="154058" y="2405881"/>
                      <a:pt x="133813" y="2411113"/>
                      <a:pt x="113853" y="2411113"/>
                    </a:cubicBezTo>
                    <a:close/>
                  </a:path>
                </a:pathLst>
              </a:custGeom>
              <a:solidFill>
                <a:srgbClr val="DB12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nvGrpSpPr>
              <p:cNvPr id="67" name="Graphic 43">
                <a:extLst>
                  <a:ext uri="{FF2B5EF4-FFF2-40B4-BE49-F238E27FC236}">
                    <a16:creationId xmlns:a16="http://schemas.microsoft.com/office/drawing/2014/main" id="{6A657C11-60FB-8E3E-D563-BD5918B3C6BE}"/>
                  </a:ext>
                </a:extLst>
              </p:cNvPr>
              <p:cNvGrpSpPr/>
              <p:nvPr/>
            </p:nvGrpSpPr>
            <p:grpSpPr>
              <a:xfrm>
                <a:off x="8919778" y="2263879"/>
                <a:ext cx="168318" cy="699788"/>
                <a:chOff x="8919778" y="2263879"/>
                <a:chExt cx="168318" cy="699788"/>
              </a:xfrm>
              <a:solidFill>
                <a:srgbClr val="FFFFFF"/>
              </a:solidFill>
            </p:grpSpPr>
            <p:sp>
              <p:nvSpPr>
                <p:cNvPr id="68" name="Freeform: Shape 67">
                  <a:extLst>
                    <a:ext uri="{FF2B5EF4-FFF2-40B4-BE49-F238E27FC236}">
                      <a16:creationId xmlns:a16="http://schemas.microsoft.com/office/drawing/2014/main" id="{59BC43CF-62AA-7DA0-4AC8-75DEBE6BE99C}"/>
                    </a:ext>
                  </a:extLst>
                </p:cNvPr>
                <p:cNvSpPr/>
                <p:nvPr/>
              </p:nvSpPr>
              <p:spPr>
                <a:xfrm>
                  <a:off x="8941330" y="2263879"/>
                  <a:ext cx="118424" cy="101633"/>
                </a:xfrm>
                <a:custGeom>
                  <a:avLst/>
                  <a:gdLst>
                    <a:gd name="connsiteX0" fmla="*/ 109694 w 118424"/>
                    <a:gd name="connsiteY0" fmla="*/ 0 h 101633"/>
                    <a:gd name="connsiteX1" fmla="*/ 110433 w 118424"/>
                    <a:gd name="connsiteY1" fmla="*/ 512 h 101633"/>
                    <a:gd name="connsiteX2" fmla="*/ 116632 w 118424"/>
                    <a:gd name="connsiteY2" fmla="*/ 30935 h 101633"/>
                    <a:gd name="connsiteX3" fmla="*/ 73982 w 118424"/>
                    <a:gd name="connsiteY3" fmla="*/ 100197 h 101633"/>
                    <a:gd name="connsiteX4" fmla="*/ 6312 w 118424"/>
                    <a:gd name="connsiteY4" fmla="*/ 54136 h 101633"/>
                    <a:gd name="connsiteX5" fmla="*/ 0 w 118424"/>
                    <a:gd name="connsiteY5" fmla="*/ 22917 h 101633"/>
                    <a:gd name="connsiteX6" fmla="*/ 512 w 118424"/>
                    <a:gd name="connsiteY6" fmla="*/ 22178 h 101633"/>
                    <a:gd name="connsiteX7" fmla="*/ 109694 w 118424"/>
                    <a:gd name="connsiteY7" fmla="*/ 0 h 101633"/>
                    <a:gd name="connsiteX8" fmla="*/ 104462 w 118424"/>
                    <a:gd name="connsiteY8" fmla="*/ 10293 h 101633"/>
                    <a:gd name="connsiteX9" fmla="*/ 9269 w 118424"/>
                    <a:gd name="connsiteY9" fmla="*/ 29627 h 101633"/>
                    <a:gd name="connsiteX10" fmla="*/ 13933 w 118424"/>
                    <a:gd name="connsiteY10" fmla="*/ 52544 h 101633"/>
                    <a:gd name="connsiteX11" fmla="*/ 72049 w 118424"/>
                    <a:gd name="connsiteY11" fmla="*/ 90758 h 101633"/>
                    <a:gd name="connsiteX12" fmla="*/ 109183 w 118424"/>
                    <a:gd name="connsiteY12" fmla="*/ 33664 h 101633"/>
                    <a:gd name="connsiteX13" fmla="*/ 104405 w 118424"/>
                    <a:gd name="connsiteY13" fmla="*/ 10236 h 10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424" h="101633">
                      <a:moveTo>
                        <a:pt x="109694" y="0"/>
                      </a:moveTo>
                      <a:lnTo>
                        <a:pt x="110433" y="512"/>
                      </a:lnTo>
                      <a:lnTo>
                        <a:pt x="116632" y="30935"/>
                      </a:lnTo>
                      <a:cubicBezTo>
                        <a:pt x="123683" y="65737"/>
                        <a:pt x="110035" y="92862"/>
                        <a:pt x="73982" y="100197"/>
                      </a:cubicBezTo>
                      <a:cubicBezTo>
                        <a:pt x="38100" y="107476"/>
                        <a:pt x="12852" y="86322"/>
                        <a:pt x="6312" y="54136"/>
                      </a:cubicBezTo>
                      <a:lnTo>
                        <a:pt x="0" y="22917"/>
                      </a:lnTo>
                      <a:lnTo>
                        <a:pt x="512" y="22178"/>
                      </a:lnTo>
                      <a:lnTo>
                        <a:pt x="109694" y="0"/>
                      </a:lnTo>
                      <a:close/>
                      <a:moveTo>
                        <a:pt x="104462" y="10293"/>
                      </a:moveTo>
                      <a:lnTo>
                        <a:pt x="9269" y="29627"/>
                      </a:lnTo>
                      <a:lnTo>
                        <a:pt x="13933" y="52544"/>
                      </a:lnTo>
                      <a:cubicBezTo>
                        <a:pt x="19164" y="78304"/>
                        <a:pt x="39124" y="97468"/>
                        <a:pt x="72049" y="90758"/>
                      </a:cubicBezTo>
                      <a:cubicBezTo>
                        <a:pt x="104348" y="84218"/>
                        <a:pt x="114584" y="60164"/>
                        <a:pt x="109183" y="33664"/>
                      </a:cubicBezTo>
                      <a:lnTo>
                        <a:pt x="104405" y="1023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69" name="Freeform: Shape 68">
                  <a:extLst>
                    <a:ext uri="{FF2B5EF4-FFF2-40B4-BE49-F238E27FC236}">
                      <a16:creationId xmlns:a16="http://schemas.microsoft.com/office/drawing/2014/main" id="{BB3C7B3E-3DA7-946E-3498-703D8680EEB4}"/>
                    </a:ext>
                  </a:extLst>
                </p:cNvPr>
                <p:cNvSpPr/>
                <p:nvPr/>
              </p:nvSpPr>
              <p:spPr>
                <a:xfrm>
                  <a:off x="8961461" y="2378691"/>
                  <a:ext cx="120043" cy="83308"/>
                </a:xfrm>
                <a:custGeom>
                  <a:avLst/>
                  <a:gdLst>
                    <a:gd name="connsiteX0" fmla="*/ 111172 w 120043"/>
                    <a:gd name="connsiteY0" fmla="*/ 0 h 83308"/>
                    <a:gd name="connsiteX1" fmla="*/ 111854 w 120043"/>
                    <a:gd name="connsiteY1" fmla="*/ 569 h 83308"/>
                    <a:gd name="connsiteX2" fmla="*/ 120043 w 120043"/>
                    <a:gd name="connsiteY2" fmla="*/ 68523 h 83308"/>
                    <a:gd name="connsiteX3" fmla="*/ 119475 w 120043"/>
                    <a:gd name="connsiteY3" fmla="*/ 69206 h 83308"/>
                    <a:gd name="connsiteX4" fmla="*/ 112992 w 120043"/>
                    <a:gd name="connsiteY4" fmla="*/ 70002 h 83308"/>
                    <a:gd name="connsiteX5" fmla="*/ 112310 w 120043"/>
                    <a:gd name="connsiteY5" fmla="*/ 69433 h 83308"/>
                    <a:gd name="connsiteX6" fmla="*/ 105145 w 120043"/>
                    <a:gd name="connsiteY6" fmla="*/ 9838 h 83308"/>
                    <a:gd name="connsiteX7" fmla="*/ 61642 w 120043"/>
                    <a:gd name="connsiteY7" fmla="*/ 15069 h 83308"/>
                    <a:gd name="connsiteX8" fmla="*/ 67727 w 120043"/>
                    <a:gd name="connsiteY8" fmla="*/ 65680 h 83308"/>
                    <a:gd name="connsiteX9" fmla="*/ 67158 w 120043"/>
                    <a:gd name="connsiteY9" fmla="*/ 66362 h 83308"/>
                    <a:gd name="connsiteX10" fmla="*/ 60675 w 120043"/>
                    <a:gd name="connsiteY10" fmla="*/ 67158 h 83308"/>
                    <a:gd name="connsiteX11" fmla="*/ 59993 w 120043"/>
                    <a:gd name="connsiteY11" fmla="*/ 66590 h 83308"/>
                    <a:gd name="connsiteX12" fmla="*/ 53909 w 120043"/>
                    <a:gd name="connsiteY12" fmla="*/ 15979 h 83308"/>
                    <a:gd name="connsiteX13" fmla="*/ 8701 w 120043"/>
                    <a:gd name="connsiteY13" fmla="*/ 21438 h 83308"/>
                    <a:gd name="connsiteX14" fmla="*/ 15979 w 120043"/>
                    <a:gd name="connsiteY14" fmla="*/ 81830 h 83308"/>
                    <a:gd name="connsiteX15" fmla="*/ 15410 w 120043"/>
                    <a:gd name="connsiteY15" fmla="*/ 82512 h 83308"/>
                    <a:gd name="connsiteX16" fmla="*/ 8928 w 120043"/>
                    <a:gd name="connsiteY16" fmla="*/ 83308 h 83308"/>
                    <a:gd name="connsiteX17" fmla="*/ 8245 w 120043"/>
                    <a:gd name="connsiteY17" fmla="*/ 82740 h 83308"/>
                    <a:gd name="connsiteX18" fmla="*/ 0 w 120043"/>
                    <a:gd name="connsiteY18" fmla="*/ 13989 h 83308"/>
                    <a:gd name="connsiteX19" fmla="*/ 569 w 120043"/>
                    <a:gd name="connsiteY19" fmla="*/ 13307 h 83308"/>
                    <a:gd name="connsiteX20" fmla="*/ 111229 w 120043"/>
                    <a:gd name="connsiteY20" fmla="*/ 0 h 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043" h="83308">
                      <a:moveTo>
                        <a:pt x="111172" y="0"/>
                      </a:moveTo>
                      <a:lnTo>
                        <a:pt x="111854" y="569"/>
                      </a:lnTo>
                      <a:lnTo>
                        <a:pt x="120043" y="68523"/>
                      </a:lnTo>
                      <a:lnTo>
                        <a:pt x="119475" y="69206"/>
                      </a:lnTo>
                      <a:lnTo>
                        <a:pt x="112992" y="70002"/>
                      </a:lnTo>
                      <a:lnTo>
                        <a:pt x="112310" y="69433"/>
                      </a:lnTo>
                      <a:lnTo>
                        <a:pt x="105145" y="9838"/>
                      </a:lnTo>
                      <a:lnTo>
                        <a:pt x="61642" y="15069"/>
                      </a:lnTo>
                      <a:lnTo>
                        <a:pt x="67727" y="65680"/>
                      </a:lnTo>
                      <a:lnTo>
                        <a:pt x="67158" y="66362"/>
                      </a:lnTo>
                      <a:lnTo>
                        <a:pt x="60675" y="67158"/>
                      </a:lnTo>
                      <a:lnTo>
                        <a:pt x="59993" y="66590"/>
                      </a:lnTo>
                      <a:lnTo>
                        <a:pt x="53909" y="15979"/>
                      </a:lnTo>
                      <a:lnTo>
                        <a:pt x="8701" y="21438"/>
                      </a:lnTo>
                      <a:lnTo>
                        <a:pt x="15979" y="81830"/>
                      </a:lnTo>
                      <a:lnTo>
                        <a:pt x="15410" y="82512"/>
                      </a:lnTo>
                      <a:lnTo>
                        <a:pt x="8928" y="83308"/>
                      </a:lnTo>
                      <a:lnTo>
                        <a:pt x="8245" y="82740"/>
                      </a:lnTo>
                      <a:lnTo>
                        <a:pt x="0" y="13989"/>
                      </a:lnTo>
                      <a:lnTo>
                        <a:pt x="569" y="13307"/>
                      </a:lnTo>
                      <a:lnTo>
                        <a:pt x="111229"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0" name="Freeform: Shape 69">
                  <a:extLst>
                    <a:ext uri="{FF2B5EF4-FFF2-40B4-BE49-F238E27FC236}">
                      <a16:creationId xmlns:a16="http://schemas.microsoft.com/office/drawing/2014/main" id="{0EE7EC7F-9872-A726-F12D-531714139256}"/>
                    </a:ext>
                  </a:extLst>
                </p:cNvPr>
                <p:cNvSpPr/>
                <p:nvPr/>
              </p:nvSpPr>
              <p:spPr>
                <a:xfrm>
                  <a:off x="8970281" y="2466420"/>
                  <a:ext cx="117815" cy="93273"/>
                </a:xfrm>
                <a:custGeom>
                  <a:avLst/>
                  <a:gdLst>
                    <a:gd name="connsiteX0" fmla="*/ 59021 w 117815"/>
                    <a:gd name="connsiteY0" fmla="*/ 71 h 93273"/>
                    <a:gd name="connsiteX1" fmla="*/ 117763 w 117815"/>
                    <a:gd name="connsiteY1" fmla="*/ 48919 h 93273"/>
                    <a:gd name="connsiteX2" fmla="*/ 99225 w 117815"/>
                    <a:gd name="connsiteY2" fmla="*/ 89919 h 93273"/>
                    <a:gd name="connsiteX3" fmla="*/ 98144 w 117815"/>
                    <a:gd name="connsiteY3" fmla="*/ 90146 h 93273"/>
                    <a:gd name="connsiteX4" fmla="*/ 92970 w 117815"/>
                    <a:gd name="connsiteY4" fmla="*/ 85256 h 93273"/>
                    <a:gd name="connsiteX5" fmla="*/ 92970 w 117815"/>
                    <a:gd name="connsiteY5" fmla="*/ 84289 h 93273"/>
                    <a:gd name="connsiteX6" fmla="*/ 109973 w 117815"/>
                    <a:gd name="connsiteY6" fmla="*/ 48805 h 93273"/>
                    <a:gd name="connsiteX7" fmla="*/ 59419 w 117815"/>
                    <a:gd name="connsiteY7" fmla="*/ 9454 h 93273"/>
                    <a:gd name="connsiteX8" fmla="*/ 55609 w 117815"/>
                    <a:gd name="connsiteY8" fmla="*/ 9624 h 93273"/>
                    <a:gd name="connsiteX9" fmla="*/ 7898 w 117815"/>
                    <a:gd name="connsiteY9" fmla="*/ 54491 h 93273"/>
                    <a:gd name="connsiteX10" fmla="*/ 25640 w 117815"/>
                    <a:gd name="connsiteY10" fmla="*/ 87815 h 93273"/>
                    <a:gd name="connsiteX11" fmla="*/ 25640 w 117815"/>
                    <a:gd name="connsiteY11" fmla="*/ 88781 h 93273"/>
                    <a:gd name="connsiteX12" fmla="*/ 20807 w 117815"/>
                    <a:gd name="connsiteY12" fmla="*/ 93274 h 93273"/>
                    <a:gd name="connsiteX13" fmla="*/ 19670 w 117815"/>
                    <a:gd name="connsiteY13" fmla="*/ 92989 h 93273"/>
                    <a:gd name="connsiteX14" fmla="*/ 51 w 117815"/>
                    <a:gd name="connsiteY14" fmla="*/ 54036 h 93273"/>
                    <a:gd name="connsiteX15" fmla="*/ 55154 w 117815"/>
                    <a:gd name="connsiteY15" fmla="*/ 242 h 93273"/>
                    <a:gd name="connsiteX16" fmla="*/ 58964 w 117815"/>
                    <a:gd name="connsiteY16" fmla="*/ 71 h 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815" h="93273">
                      <a:moveTo>
                        <a:pt x="59021" y="71"/>
                      </a:moveTo>
                      <a:cubicBezTo>
                        <a:pt x="94164" y="-1521"/>
                        <a:pt x="116682" y="23955"/>
                        <a:pt x="117763" y="48919"/>
                      </a:cubicBezTo>
                      <a:cubicBezTo>
                        <a:pt x="118503" y="65296"/>
                        <a:pt x="111394" y="81105"/>
                        <a:pt x="99225" y="89919"/>
                      </a:cubicBezTo>
                      <a:lnTo>
                        <a:pt x="98144" y="90146"/>
                      </a:lnTo>
                      <a:lnTo>
                        <a:pt x="92970" y="85256"/>
                      </a:lnTo>
                      <a:lnTo>
                        <a:pt x="92970" y="84289"/>
                      </a:lnTo>
                      <a:cubicBezTo>
                        <a:pt x="105765" y="75247"/>
                        <a:pt x="110541" y="61202"/>
                        <a:pt x="109973" y="48805"/>
                      </a:cubicBezTo>
                      <a:cubicBezTo>
                        <a:pt x="109063" y="28276"/>
                        <a:pt x="89330" y="8146"/>
                        <a:pt x="59419" y="9454"/>
                      </a:cubicBezTo>
                      <a:lnTo>
                        <a:pt x="55609" y="9624"/>
                      </a:lnTo>
                      <a:cubicBezTo>
                        <a:pt x="24731" y="10989"/>
                        <a:pt x="6875" y="31233"/>
                        <a:pt x="7898" y="54491"/>
                      </a:cubicBezTo>
                      <a:cubicBezTo>
                        <a:pt x="8467" y="66604"/>
                        <a:pt x="14438" y="78887"/>
                        <a:pt x="25640" y="87815"/>
                      </a:cubicBezTo>
                      <a:lnTo>
                        <a:pt x="25640" y="88781"/>
                      </a:lnTo>
                      <a:cubicBezTo>
                        <a:pt x="25640" y="88781"/>
                        <a:pt x="20807" y="93274"/>
                        <a:pt x="20807" y="93274"/>
                      </a:cubicBezTo>
                      <a:lnTo>
                        <a:pt x="19670" y="92989"/>
                      </a:lnTo>
                      <a:cubicBezTo>
                        <a:pt x="8922" y="84061"/>
                        <a:pt x="847" y="70698"/>
                        <a:pt x="51" y="54036"/>
                      </a:cubicBezTo>
                      <a:cubicBezTo>
                        <a:pt x="-1086" y="28561"/>
                        <a:pt x="16827" y="1948"/>
                        <a:pt x="55154" y="242"/>
                      </a:cubicBezTo>
                      <a:lnTo>
                        <a:pt x="58964" y="71"/>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1" name="Freeform: Shape 70">
                  <a:extLst>
                    <a:ext uri="{FF2B5EF4-FFF2-40B4-BE49-F238E27FC236}">
                      <a16:creationId xmlns:a16="http://schemas.microsoft.com/office/drawing/2014/main" id="{4825B9BB-B27C-CE07-3223-48BF46E070AB}"/>
                    </a:ext>
                  </a:extLst>
                </p:cNvPr>
                <p:cNvSpPr/>
                <p:nvPr/>
              </p:nvSpPr>
              <p:spPr>
                <a:xfrm>
                  <a:off x="8973800" y="2578005"/>
                  <a:ext cx="112821" cy="10235"/>
                </a:xfrm>
                <a:custGeom>
                  <a:avLst/>
                  <a:gdLst>
                    <a:gd name="connsiteX0" fmla="*/ 112197 w 112821"/>
                    <a:gd name="connsiteY0" fmla="*/ 1194 h 10235"/>
                    <a:gd name="connsiteX1" fmla="*/ 112822 w 112821"/>
                    <a:gd name="connsiteY1" fmla="*/ 1820 h 10235"/>
                    <a:gd name="connsiteX2" fmla="*/ 112822 w 112821"/>
                    <a:gd name="connsiteY2" fmla="*/ 9610 h 10235"/>
                    <a:gd name="connsiteX3" fmla="*/ 112083 w 112821"/>
                    <a:gd name="connsiteY3" fmla="*/ 10236 h 10235"/>
                    <a:gd name="connsiteX4" fmla="*/ 626 w 112821"/>
                    <a:gd name="connsiteY4" fmla="*/ 9042 h 10235"/>
                    <a:gd name="connsiteX5" fmla="*/ 0 w 112821"/>
                    <a:gd name="connsiteY5" fmla="*/ 8416 h 10235"/>
                    <a:gd name="connsiteX6" fmla="*/ 0 w 112821"/>
                    <a:gd name="connsiteY6" fmla="*/ 626 h 10235"/>
                    <a:gd name="connsiteX7" fmla="*/ 739 w 112821"/>
                    <a:gd name="connsiteY7" fmla="*/ 0 h 10235"/>
                    <a:gd name="connsiteX8" fmla="*/ 112197 w 112821"/>
                    <a:gd name="connsiteY8" fmla="*/ 1194 h 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21" h="10235">
                      <a:moveTo>
                        <a:pt x="112197" y="1194"/>
                      </a:moveTo>
                      <a:lnTo>
                        <a:pt x="112822" y="1820"/>
                      </a:lnTo>
                      <a:lnTo>
                        <a:pt x="112822" y="9610"/>
                      </a:lnTo>
                      <a:cubicBezTo>
                        <a:pt x="112822" y="9610"/>
                        <a:pt x="112083" y="10236"/>
                        <a:pt x="112083" y="10236"/>
                      </a:cubicBezTo>
                      <a:lnTo>
                        <a:pt x="626" y="9042"/>
                      </a:lnTo>
                      <a:lnTo>
                        <a:pt x="0" y="8416"/>
                      </a:lnTo>
                      <a:lnTo>
                        <a:pt x="0" y="626"/>
                      </a:lnTo>
                      <a:cubicBezTo>
                        <a:pt x="0" y="626"/>
                        <a:pt x="739" y="0"/>
                        <a:pt x="739" y="0"/>
                      </a:cubicBezTo>
                      <a:lnTo>
                        <a:pt x="112197" y="1194"/>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2" name="Freeform: Shape 71">
                  <a:extLst>
                    <a:ext uri="{FF2B5EF4-FFF2-40B4-BE49-F238E27FC236}">
                      <a16:creationId xmlns:a16="http://schemas.microsoft.com/office/drawing/2014/main" id="{E7C040C7-6797-103B-B09B-C8E460611CC2}"/>
                    </a:ext>
                  </a:extLst>
                </p:cNvPr>
                <p:cNvSpPr/>
                <p:nvPr/>
              </p:nvSpPr>
              <p:spPr>
                <a:xfrm>
                  <a:off x="8969057" y="2606608"/>
                  <a:ext cx="117805" cy="80294"/>
                </a:xfrm>
                <a:custGeom>
                  <a:avLst/>
                  <a:gdLst>
                    <a:gd name="connsiteX0" fmla="*/ 56321 w 117805"/>
                    <a:gd name="connsiteY0" fmla="*/ 42137 h 80294"/>
                    <a:gd name="connsiteX1" fmla="*/ 58482 w 117805"/>
                    <a:gd name="connsiteY1" fmla="*/ 32698 h 80294"/>
                    <a:gd name="connsiteX2" fmla="*/ 87767 w 117805"/>
                    <a:gd name="connsiteY2" fmla="*/ 6824 h 80294"/>
                    <a:gd name="connsiteX3" fmla="*/ 117735 w 117805"/>
                    <a:gd name="connsiteY3" fmla="*/ 45265 h 80294"/>
                    <a:gd name="connsiteX4" fmla="*/ 94762 w 117805"/>
                    <a:gd name="connsiteY4" fmla="*/ 80294 h 80294"/>
                    <a:gd name="connsiteX5" fmla="*/ 93966 w 117805"/>
                    <a:gd name="connsiteY5" fmla="*/ 80067 h 80294"/>
                    <a:gd name="connsiteX6" fmla="*/ 88905 w 117805"/>
                    <a:gd name="connsiteY6" fmla="*/ 73698 h 80294"/>
                    <a:gd name="connsiteX7" fmla="*/ 89132 w 117805"/>
                    <a:gd name="connsiteY7" fmla="*/ 72902 h 80294"/>
                    <a:gd name="connsiteX8" fmla="*/ 109888 w 117805"/>
                    <a:gd name="connsiteY8" fmla="*/ 45265 h 80294"/>
                    <a:gd name="connsiteX9" fmla="*/ 88165 w 117805"/>
                    <a:gd name="connsiteY9" fmla="*/ 15581 h 80294"/>
                    <a:gd name="connsiteX10" fmla="*/ 65362 w 117805"/>
                    <a:gd name="connsiteY10" fmla="*/ 39920 h 80294"/>
                    <a:gd name="connsiteX11" fmla="*/ 63201 w 117805"/>
                    <a:gd name="connsiteY11" fmla="*/ 49359 h 80294"/>
                    <a:gd name="connsiteX12" fmla="*/ 32494 w 117805"/>
                    <a:gd name="connsiteY12" fmla="*/ 77565 h 80294"/>
                    <a:gd name="connsiteX13" fmla="*/ 80 w 117805"/>
                    <a:gd name="connsiteY13" fmla="*/ 37361 h 80294"/>
                    <a:gd name="connsiteX14" fmla="*/ 23680 w 117805"/>
                    <a:gd name="connsiteY14" fmla="*/ 0 h 80294"/>
                    <a:gd name="connsiteX15" fmla="*/ 24476 w 117805"/>
                    <a:gd name="connsiteY15" fmla="*/ 227 h 80294"/>
                    <a:gd name="connsiteX16" fmla="*/ 30163 w 117805"/>
                    <a:gd name="connsiteY16" fmla="*/ 6483 h 80294"/>
                    <a:gd name="connsiteX17" fmla="*/ 29935 w 117805"/>
                    <a:gd name="connsiteY17" fmla="*/ 7279 h 80294"/>
                    <a:gd name="connsiteX18" fmla="*/ 7928 w 117805"/>
                    <a:gd name="connsiteY18" fmla="*/ 37076 h 80294"/>
                    <a:gd name="connsiteX19" fmla="*/ 31754 w 117805"/>
                    <a:gd name="connsiteY19" fmla="*/ 68807 h 80294"/>
                    <a:gd name="connsiteX20" fmla="*/ 56321 w 117805"/>
                    <a:gd name="connsiteY20" fmla="*/ 42194 h 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805" h="80294">
                      <a:moveTo>
                        <a:pt x="56321" y="42137"/>
                      </a:moveTo>
                      <a:lnTo>
                        <a:pt x="58482" y="32698"/>
                      </a:lnTo>
                      <a:cubicBezTo>
                        <a:pt x="62348" y="15695"/>
                        <a:pt x="71049" y="5857"/>
                        <a:pt x="87767" y="6824"/>
                      </a:cubicBezTo>
                      <a:cubicBezTo>
                        <a:pt x="107329" y="7961"/>
                        <a:pt x="118816" y="26386"/>
                        <a:pt x="117735" y="45265"/>
                      </a:cubicBezTo>
                      <a:cubicBezTo>
                        <a:pt x="116712" y="62893"/>
                        <a:pt x="106931" y="74437"/>
                        <a:pt x="94762" y="80294"/>
                      </a:cubicBezTo>
                      <a:lnTo>
                        <a:pt x="93966" y="80067"/>
                      </a:lnTo>
                      <a:lnTo>
                        <a:pt x="88905" y="73698"/>
                      </a:lnTo>
                      <a:lnTo>
                        <a:pt x="89132" y="72902"/>
                      </a:lnTo>
                      <a:cubicBezTo>
                        <a:pt x="101927" y="67443"/>
                        <a:pt x="109149" y="57946"/>
                        <a:pt x="109888" y="45265"/>
                      </a:cubicBezTo>
                      <a:cubicBezTo>
                        <a:pt x="110912" y="28262"/>
                        <a:pt x="100562" y="16320"/>
                        <a:pt x="88165" y="15581"/>
                      </a:cubicBezTo>
                      <a:cubicBezTo>
                        <a:pt x="77645" y="14956"/>
                        <a:pt x="70082" y="18823"/>
                        <a:pt x="65362" y="39920"/>
                      </a:cubicBezTo>
                      <a:lnTo>
                        <a:pt x="63201" y="49359"/>
                      </a:lnTo>
                      <a:cubicBezTo>
                        <a:pt x="58936" y="68068"/>
                        <a:pt x="49212" y="78531"/>
                        <a:pt x="32494" y="77565"/>
                      </a:cubicBezTo>
                      <a:cubicBezTo>
                        <a:pt x="11056" y="76314"/>
                        <a:pt x="-1114" y="58174"/>
                        <a:pt x="80" y="37361"/>
                      </a:cubicBezTo>
                      <a:cubicBezTo>
                        <a:pt x="1104" y="19846"/>
                        <a:pt x="10714" y="5743"/>
                        <a:pt x="23680" y="0"/>
                      </a:cubicBezTo>
                      <a:lnTo>
                        <a:pt x="24476" y="227"/>
                      </a:lnTo>
                      <a:lnTo>
                        <a:pt x="30163" y="6483"/>
                      </a:lnTo>
                      <a:lnTo>
                        <a:pt x="29935" y="7279"/>
                      </a:lnTo>
                      <a:cubicBezTo>
                        <a:pt x="17197" y="12454"/>
                        <a:pt x="8610" y="25476"/>
                        <a:pt x="7928" y="37076"/>
                      </a:cubicBezTo>
                      <a:cubicBezTo>
                        <a:pt x="6791" y="56297"/>
                        <a:pt x="18050" y="68011"/>
                        <a:pt x="31754" y="68807"/>
                      </a:cubicBezTo>
                      <a:cubicBezTo>
                        <a:pt x="42559" y="69433"/>
                        <a:pt x="51146" y="64997"/>
                        <a:pt x="56321" y="42194"/>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3" name="Freeform: Shape 72">
                  <a:extLst>
                    <a:ext uri="{FF2B5EF4-FFF2-40B4-BE49-F238E27FC236}">
                      <a16:creationId xmlns:a16="http://schemas.microsoft.com/office/drawing/2014/main" id="{3EE956F7-4794-F2A6-4261-F769697406F7}"/>
                    </a:ext>
                  </a:extLst>
                </p:cNvPr>
                <p:cNvSpPr/>
                <p:nvPr/>
              </p:nvSpPr>
              <p:spPr>
                <a:xfrm>
                  <a:off x="8966067" y="2701858"/>
                  <a:ext cx="112878" cy="21267"/>
                </a:xfrm>
                <a:custGeom>
                  <a:avLst/>
                  <a:gdLst>
                    <a:gd name="connsiteX0" fmla="*/ 112310 w 112878"/>
                    <a:gd name="connsiteY0" fmla="*/ 12283 h 21267"/>
                    <a:gd name="connsiteX1" fmla="*/ 112879 w 112878"/>
                    <a:gd name="connsiteY1" fmla="*/ 12965 h 21267"/>
                    <a:gd name="connsiteX2" fmla="*/ 112026 w 112878"/>
                    <a:gd name="connsiteY2" fmla="*/ 20699 h 21267"/>
                    <a:gd name="connsiteX3" fmla="*/ 111343 w 112878"/>
                    <a:gd name="connsiteY3" fmla="*/ 21268 h 21267"/>
                    <a:gd name="connsiteX4" fmla="*/ 569 w 112878"/>
                    <a:gd name="connsiteY4" fmla="*/ 8985 h 21267"/>
                    <a:gd name="connsiteX5" fmla="*/ 0 w 112878"/>
                    <a:gd name="connsiteY5" fmla="*/ 8302 h 21267"/>
                    <a:gd name="connsiteX6" fmla="*/ 853 w 112878"/>
                    <a:gd name="connsiteY6" fmla="*/ 569 h 21267"/>
                    <a:gd name="connsiteX7" fmla="*/ 1535 w 112878"/>
                    <a:gd name="connsiteY7" fmla="*/ 0 h 21267"/>
                    <a:gd name="connsiteX8" fmla="*/ 112310 w 112878"/>
                    <a:gd name="connsiteY8" fmla="*/ 12283 h 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78" h="21267">
                      <a:moveTo>
                        <a:pt x="112310" y="12283"/>
                      </a:moveTo>
                      <a:lnTo>
                        <a:pt x="112879" y="12965"/>
                      </a:lnTo>
                      <a:lnTo>
                        <a:pt x="112026" y="20699"/>
                      </a:lnTo>
                      <a:lnTo>
                        <a:pt x="111343" y="21268"/>
                      </a:lnTo>
                      <a:lnTo>
                        <a:pt x="569" y="8985"/>
                      </a:lnTo>
                      <a:lnTo>
                        <a:pt x="0" y="8302"/>
                      </a:lnTo>
                      <a:lnTo>
                        <a:pt x="853" y="569"/>
                      </a:lnTo>
                      <a:lnTo>
                        <a:pt x="1535" y="0"/>
                      </a:lnTo>
                      <a:lnTo>
                        <a:pt x="112310" y="12283"/>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4" name="Freeform: Shape 73">
                  <a:extLst>
                    <a:ext uri="{FF2B5EF4-FFF2-40B4-BE49-F238E27FC236}">
                      <a16:creationId xmlns:a16="http://schemas.microsoft.com/office/drawing/2014/main" id="{1B8E2EC6-A9C8-180C-96D1-61C4415D43B2}"/>
                    </a:ext>
                  </a:extLst>
                </p:cNvPr>
                <p:cNvSpPr/>
                <p:nvPr/>
              </p:nvSpPr>
              <p:spPr>
                <a:xfrm>
                  <a:off x="8952352" y="2738210"/>
                  <a:ext cx="117675" cy="107275"/>
                </a:xfrm>
                <a:custGeom>
                  <a:avLst/>
                  <a:gdLst>
                    <a:gd name="connsiteX0" fmla="*/ 806 w 117675"/>
                    <a:gd name="connsiteY0" fmla="*/ 43487 h 107275"/>
                    <a:gd name="connsiteX1" fmla="*/ 66088 w 117675"/>
                    <a:gd name="connsiteY1" fmla="*/ 1065 h 107275"/>
                    <a:gd name="connsiteX2" fmla="*/ 69841 w 117675"/>
                    <a:gd name="connsiteY2" fmla="*/ 1748 h 107275"/>
                    <a:gd name="connsiteX3" fmla="*/ 116869 w 117675"/>
                    <a:gd name="connsiteY3" fmla="*/ 63788 h 107275"/>
                    <a:gd name="connsiteX4" fmla="*/ 51587 w 117675"/>
                    <a:gd name="connsiteY4" fmla="*/ 106210 h 107275"/>
                    <a:gd name="connsiteX5" fmla="*/ 47834 w 117675"/>
                    <a:gd name="connsiteY5" fmla="*/ 105528 h 107275"/>
                    <a:gd name="connsiteX6" fmla="*/ 806 w 117675"/>
                    <a:gd name="connsiteY6" fmla="*/ 43487 h 107275"/>
                    <a:gd name="connsiteX7" fmla="*/ 53237 w 117675"/>
                    <a:gd name="connsiteY7" fmla="*/ 96941 h 107275"/>
                    <a:gd name="connsiteX8" fmla="*/ 109249 w 117675"/>
                    <a:gd name="connsiteY8" fmla="*/ 62423 h 107275"/>
                    <a:gd name="connsiteX9" fmla="*/ 68306 w 117675"/>
                    <a:gd name="connsiteY9" fmla="*/ 10960 h 107275"/>
                    <a:gd name="connsiteX10" fmla="*/ 64553 w 117675"/>
                    <a:gd name="connsiteY10" fmla="*/ 10278 h 107275"/>
                    <a:gd name="connsiteX11" fmla="*/ 8540 w 117675"/>
                    <a:gd name="connsiteY11" fmla="*/ 44795 h 107275"/>
                    <a:gd name="connsiteX12" fmla="*/ 49483 w 117675"/>
                    <a:gd name="connsiteY12" fmla="*/ 96259 h 107275"/>
                    <a:gd name="connsiteX13" fmla="*/ 53237 w 117675"/>
                    <a:gd name="connsiteY13" fmla="*/ 96941 h 1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675" h="107275">
                      <a:moveTo>
                        <a:pt x="806" y="43487"/>
                      </a:moveTo>
                      <a:cubicBezTo>
                        <a:pt x="5640" y="15737"/>
                        <a:pt x="31287" y="-5019"/>
                        <a:pt x="66088" y="1065"/>
                      </a:cubicBezTo>
                      <a:lnTo>
                        <a:pt x="69841" y="1748"/>
                      </a:lnTo>
                      <a:cubicBezTo>
                        <a:pt x="104643" y="7832"/>
                        <a:pt x="121702" y="36038"/>
                        <a:pt x="116869" y="63788"/>
                      </a:cubicBezTo>
                      <a:cubicBezTo>
                        <a:pt x="112036" y="91539"/>
                        <a:pt x="86389" y="112295"/>
                        <a:pt x="51587" y="106210"/>
                      </a:cubicBezTo>
                      <a:lnTo>
                        <a:pt x="47834" y="105528"/>
                      </a:lnTo>
                      <a:cubicBezTo>
                        <a:pt x="13032" y="99443"/>
                        <a:pt x="-4027" y="71238"/>
                        <a:pt x="806" y="43487"/>
                      </a:cubicBezTo>
                      <a:close/>
                      <a:moveTo>
                        <a:pt x="53237" y="96941"/>
                      </a:moveTo>
                      <a:cubicBezTo>
                        <a:pt x="83660" y="102286"/>
                        <a:pt x="105155" y="85625"/>
                        <a:pt x="109249" y="62423"/>
                      </a:cubicBezTo>
                      <a:cubicBezTo>
                        <a:pt x="113286" y="39222"/>
                        <a:pt x="98729" y="16305"/>
                        <a:pt x="68306" y="10960"/>
                      </a:cubicBezTo>
                      <a:lnTo>
                        <a:pt x="64553" y="10278"/>
                      </a:lnTo>
                      <a:cubicBezTo>
                        <a:pt x="34130" y="4932"/>
                        <a:pt x="12635" y="21594"/>
                        <a:pt x="8540" y="44795"/>
                      </a:cubicBezTo>
                      <a:cubicBezTo>
                        <a:pt x="4502" y="67996"/>
                        <a:pt x="19060" y="90913"/>
                        <a:pt x="49483" y="96259"/>
                      </a:cubicBezTo>
                      <a:lnTo>
                        <a:pt x="53237" y="96941"/>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75" name="Freeform: Shape 74">
                  <a:extLst>
                    <a:ext uri="{FF2B5EF4-FFF2-40B4-BE49-F238E27FC236}">
                      <a16:creationId xmlns:a16="http://schemas.microsoft.com/office/drawing/2014/main" id="{540FECEF-AA4B-3FA3-5799-1C9357378EB7}"/>
                    </a:ext>
                  </a:extLst>
                </p:cNvPr>
                <p:cNvSpPr/>
                <p:nvPr/>
              </p:nvSpPr>
              <p:spPr>
                <a:xfrm>
                  <a:off x="8919778" y="2850505"/>
                  <a:ext cx="131303" cy="113162"/>
                </a:xfrm>
                <a:custGeom>
                  <a:avLst/>
                  <a:gdLst>
                    <a:gd name="connsiteX0" fmla="*/ 130848 w 131303"/>
                    <a:gd name="connsiteY0" fmla="*/ 29286 h 113162"/>
                    <a:gd name="connsiteX1" fmla="*/ 131303 w 131303"/>
                    <a:gd name="connsiteY1" fmla="*/ 30082 h 113162"/>
                    <a:gd name="connsiteX2" fmla="*/ 127892 w 131303"/>
                    <a:gd name="connsiteY2" fmla="*/ 42536 h 113162"/>
                    <a:gd name="connsiteX3" fmla="*/ 15297 w 131303"/>
                    <a:gd name="connsiteY3" fmla="*/ 77792 h 113162"/>
                    <a:gd name="connsiteX4" fmla="*/ 15013 w 131303"/>
                    <a:gd name="connsiteY4" fmla="*/ 78873 h 113162"/>
                    <a:gd name="connsiteX5" fmla="*/ 110263 w 131303"/>
                    <a:gd name="connsiteY5" fmla="*/ 104860 h 113162"/>
                    <a:gd name="connsiteX6" fmla="*/ 110718 w 131303"/>
                    <a:gd name="connsiteY6" fmla="*/ 105656 h 113162"/>
                    <a:gd name="connsiteX7" fmla="*/ 108784 w 131303"/>
                    <a:gd name="connsiteY7" fmla="*/ 112708 h 113162"/>
                    <a:gd name="connsiteX8" fmla="*/ 107989 w 131303"/>
                    <a:gd name="connsiteY8" fmla="*/ 113163 h 113162"/>
                    <a:gd name="connsiteX9" fmla="*/ 455 w 131303"/>
                    <a:gd name="connsiteY9" fmla="*/ 83820 h 113162"/>
                    <a:gd name="connsiteX10" fmla="*/ 0 w 131303"/>
                    <a:gd name="connsiteY10" fmla="*/ 83024 h 113162"/>
                    <a:gd name="connsiteX11" fmla="*/ 2900 w 131303"/>
                    <a:gd name="connsiteY11" fmla="*/ 72447 h 113162"/>
                    <a:gd name="connsiteX12" fmla="*/ 118792 w 131303"/>
                    <a:gd name="connsiteY12" fmla="*/ 36110 h 113162"/>
                    <a:gd name="connsiteX13" fmla="*/ 119077 w 131303"/>
                    <a:gd name="connsiteY13" fmla="*/ 35029 h 113162"/>
                    <a:gd name="connsiteX14" fmla="*/ 21098 w 131303"/>
                    <a:gd name="connsiteY14" fmla="*/ 8303 h 113162"/>
                    <a:gd name="connsiteX15" fmla="*/ 20642 w 131303"/>
                    <a:gd name="connsiteY15" fmla="*/ 7506 h 113162"/>
                    <a:gd name="connsiteX16" fmla="*/ 22576 w 131303"/>
                    <a:gd name="connsiteY16" fmla="*/ 455 h 113162"/>
                    <a:gd name="connsiteX17" fmla="*/ 23372 w 131303"/>
                    <a:gd name="connsiteY17" fmla="*/ 0 h 113162"/>
                    <a:gd name="connsiteX18" fmla="*/ 130905 w 131303"/>
                    <a:gd name="connsiteY18" fmla="*/ 29343 h 1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3" h="113162">
                      <a:moveTo>
                        <a:pt x="130848" y="29286"/>
                      </a:moveTo>
                      <a:lnTo>
                        <a:pt x="131303" y="30082"/>
                      </a:lnTo>
                      <a:lnTo>
                        <a:pt x="127892" y="42536"/>
                      </a:lnTo>
                      <a:lnTo>
                        <a:pt x="15297" y="77792"/>
                      </a:lnTo>
                      <a:lnTo>
                        <a:pt x="15013" y="78873"/>
                      </a:lnTo>
                      <a:lnTo>
                        <a:pt x="110263" y="104860"/>
                      </a:lnTo>
                      <a:lnTo>
                        <a:pt x="110718" y="105656"/>
                      </a:lnTo>
                      <a:lnTo>
                        <a:pt x="108784" y="112708"/>
                      </a:lnTo>
                      <a:lnTo>
                        <a:pt x="107989" y="113163"/>
                      </a:lnTo>
                      <a:lnTo>
                        <a:pt x="455" y="83820"/>
                      </a:lnTo>
                      <a:lnTo>
                        <a:pt x="0" y="83024"/>
                      </a:lnTo>
                      <a:lnTo>
                        <a:pt x="2900" y="72447"/>
                      </a:lnTo>
                      <a:lnTo>
                        <a:pt x="118792" y="36110"/>
                      </a:lnTo>
                      <a:lnTo>
                        <a:pt x="119077" y="35029"/>
                      </a:lnTo>
                      <a:lnTo>
                        <a:pt x="21098" y="8303"/>
                      </a:lnTo>
                      <a:lnTo>
                        <a:pt x="20642" y="7506"/>
                      </a:lnTo>
                      <a:lnTo>
                        <a:pt x="22576" y="455"/>
                      </a:lnTo>
                      <a:lnTo>
                        <a:pt x="23372" y="0"/>
                      </a:lnTo>
                      <a:lnTo>
                        <a:pt x="130905" y="29343"/>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grpSp>
      </p:grpSp>
      <p:grpSp>
        <p:nvGrpSpPr>
          <p:cNvPr id="109" name="Group 108">
            <a:extLst>
              <a:ext uri="{FF2B5EF4-FFF2-40B4-BE49-F238E27FC236}">
                <a16:creationId xmlns:a16="http://schemas.microsoft.com/office/drawing/2014/main" id="{20CC7C6D-9CB9-1C28-5FF1-AF636F910898}"/>
              </a:ext>
            </a:extLst>
          </p:cNvPr>
          <p:cNvGrpSpPr/>
          <p:nvPr/>
        </p:nvGrpSpPr>
        <p:grpSpPr>
          <a:xfrm>
            <a:off x="8266778" y="5273633"/>
            <a:ext cx="4488762" cy="1913505"/>
            <a:chOff x="1110070" y="1887544"/>
            <a:chExt cx="1519135" cy="682626"/>
          </a:xfrm>
        </p:grpSpPr>
        <p:grpSp>
          <p:nvGrpSpPr>
            <p:cNvPr id="80" name="Group 79">
              <a:extLst>
                <a:ext uri="{FF2B5EF4-FFF2-40B4-BE49-F238E27FC236}">
                  <a16:creationId xmlns:a16="http://schemas.microsoft.com/office/drawing/2014/main" id="{C3AC2B4B-2371-D1F5-0DE1-D0C22568F663}"/>
                </a:ext>
              </a:extLst>
            </p:cNvPr>
            <p:cNvGrpSpPr/>
            <p:nvPr/>
          </p:nvGrpSpPr>
          <p:grpSpPr>
            <a:xfrm>
              <a:off x="1320800" y="1887544"/>
              <a:ext cx="1219200" cy="682626"/>
              <a:chOff x="1320800" y="1751013"/>
              <a:chExt cx="1219200" cy="682626"/>
            </a:xfrm>
            <a:effectLst>
              <a:outerShdw dist="50800" dir="2700000" algn="tl" rotWithShape="0">
                <a:schemeClr val="accent6">
                  <a:lumMod val="60000"/>
                  <a:lumOff val="40000"/>
                  <a:alpha val="40000"/>
                </a:schemeClr>
              </a:outerShdw>
            </a:effectLst>
          </p:grpSpPr>
          <p:sp>
            <p:nvSpPr>
              <p:cNvPr id="66" name="Freeform: Shape 65">
                <a:extLst>
                  <a:ext uri="{FF2B5EF4-FFF2-40B4-BE49-F238E27FC236}">
                    <a16:creationId xmlns:a16="http://schemas.microsoft.com/office/drawing/2014/main" id="{2954F90D-252B-5160-CFA0-141E94EEF0DA}"/>
                  </a:ext>
                </a:extLst>
              </p:cNvPr>
              <p:cNvSpPr/>
              <p:nvPr/>
            </p:nvSpPr>
            <p:spPr>
              <a:xfrm>
                <a:off x="1456928" y="2295683"/>
                <a:ext cx="137956" cy="137956"/>
              </a:xfrm>
              <a:custGeom>
                <a:avLst/>
                <a:gdLst>
                  <a:gd name="connsiteX0" fmla="*/ 0 w 181970"/>
                  <a:gd name="connsiteY0" fmla="*/ 0 h 181970"/>
                  <a:gd name="connsiteX1" fmla="*/ 181970 w 181970"/>
                  <a:gd name="connsiteY1" fmla="*/ 0 h 181970"/>
                  <a:gd name="connsiteX2" fmla="*/ 0 w 181970"/>
                  <a:gd name="connsiteY2" fmla="*/ 181970 h 181970"/>
                  <a:gd name="connsiteX3" fmla="*/ 0 w 181970"/>
                  <a:gd name="connsiteY3" fmla="*/ 181970 h 181970"/>
                  <a:gd name="connsiteX4" fmla="*/ 0 w 181970"/>
                  <a:gd name="connsiteY4" fmla="*/ 0 h 181970"/>
                  <a:gd name="connsiteX5" fmla="*/ 0 w 181970"/>
                  <a:gd name="connsiteY5" fmla="*/ 0 h 18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70" h="181970">
                    <a:moveTo>
                      <a:pt x="0" y="0"/>
                    </a:moveTo>
                    <a:lnTo>
                      <a:pt x="181970" y="0"/>
                    </a:lnTo>
                    <a:cubicBezTo>
                      <a:pt x="181970" y="100425"/>
                      <a:pt x="100425" y="181970"/>
                      <a:pt x="0" y="181970"/>
                    </a:cubicBezTo>
                    <a:lnTo>
                      <a:pt x="0" y="181970"/>
                    </a:lnTo>
                    <a:lnTo>
                      <a:pt x="0" y="0"/>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000000"/>
                  </a:solidFill>
                  <a:effectLst/>
                  <a:uLnTx/>
                  <a:uFillTx/>
                  <a:latin typeface="Anova Light"/>
                  <a:ea typeface="+mn-ea"/>
                  <a:cs typeface="+mn-cs"/>
                </a:endParaRPr>
              </a:p>
            </p:txBody>
          </p:sp>
          <p:sp>
            <p:nvSpPr>
              <p:cNvPr id="79" name="Rectangle: Diagonal Corners Rounded 78">
                <a:extLst>
                  <a:ext uri="{FF2B5EF4-FFF2-40B4-BE49-F238E27FC236}">
                    <a16:creationId xmlns:a16="http://schemas.microsoft.com/office/drawing/2014/main" id="{A966B07E-4E77-79E6-A01F-58FA67DDB6BF}"/>
                  </a:ext>
                </a:extLst>
              </p:cNvPr>
              <p:cNvSpPr/>
              <p:nvPr/>
            </p:nvSpPr>
            <p:spPr>
              <a:xfrm>
                <a:off x="1320800" y="1751013"/>
                <a:ext cx="1219200" cy="546099"/>
              </a:xfrm>
              <a:prstGeom prst="round2DiagRect">
                <a:avLst>
                  <a:gd name="adj1" fmla="val 2560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19" name="TextBox 18">
              <a:extLst>
                <a:ext uri="{FF2B5EF4-FFF2-40B4-BE49-F238E27FC236}">
                  <a16:creationId xmlns:a16="http://schemas.microsoft.com/office/drawing/2014/main" id="{7E14B4B7-0158-43F2-B511-AAC4B3655647}"/>
                </a:ext>
              </a:extLst>
            </p:cNvPr>
            <p:cNvSpPr txBox="1"/>
            <p:nvPr/>
          </p:nvSpPr>
          <p:spPr>
            <a:xfrm>
              <a:off x="1110070" y="1940172"/>
              <a:ext cx="1519135" cy="559962"/>
            </a:xfrm>
            <a:prstGeom prst="rect">
              <a:avLst/>
            </a:prstGeom>
            <a:noFill/>
          </p:spPr>
          <p:txBody>
            <a:bodyPr wrap="square" lIns="91440" tIns="45720" rIns="91440" bIns="45720" rtlCol="0" anchor="t">
              <a:spAutoFit/>
            </a:bodyPr>
            <a:lstStyle/>
            <a:p>
              <a:pPr algn="ctr">
                <a:defRPr/>
              </a:pPr>
              <a:r>
                <a:rPr lang="en-GB" sz="2400" b="0" i="0" u="none" strike="noStrike" kern="1200" cap="none" spc="0" normalizeH="0" baseline="0" noProof="0">
                  <a:ln>
                    <a:noFill/>
                  </a:ln>
                  <a:solidFill>
                    <a:srgbClr val="032954"/>
                  </a:solidFill>
                  <a:effectLst/>
                  <a:uLnTx/>
                  <a:uFillTx/>
                  <a:latin typeface="Anova Light"/>
                </a:rPr>
                <a:t>How can we deliver </a:t>
              </a:r>
            </a:p>
            <a:p>
              <a:pPr algn="ctr">
                <a:defRPr/>
              </a:pPr>
              <a:r>
                <a:rPr lang="en-GB" sz="2400" b="0" i="0" u="none" strike="noStrike" kern="1200" cap="none" spc="0" normalizeH="0" baseline="0" noProof="0">
                  <a:ln>
                    <a:noFill/>
                  </a:ln>
                  <a:solidFill>
                    <a:srgbClr val="032954"/>
                  </a:solidFill>
                  <a:effectLst/>
                  <a:uLnTx/>
                  <a:uFillTx/>
                  <a:latin typeface="Anova Light"/>
                </a:rPr>
                <a:t>more transparency to stakeholders?</a:t>
              </a:r>
              <a:endParaRPr lang="en-US" sz="2400" b="0" i="0" u="none" strike="noStrike" kern="1200" cap="none" spc="0" normalizeH="0" baseline="0" noProof="0">
                <a:ln>
                  <a:noFill/>
                </a:ln>
                <a:solidFill>
                  <a:srgbClr val="032954"/>
                </a:solidFill>
                <a:effectLst/>
                <a:uLnTx/>
                <a:uFillTx/>
                <a:latin typeface="Anova Light"/>
              </a:endParaRPr>
            </a:p>
            <a:p>
              <a:pPr algn="ctr">
                <a:defRPr/>
              </a:pPr>
              <a:endParaRPr lang="en-US" sz="2400" b="0" i="0" u="none" strike="noStrike" kern="1200" cap="none" spc="0" normalizeH="0" baseline="0" noProof="0">
                <a:ln>
                  <a:noFill/>
                </a:ln>
                <a:solidFill>
                  <a:srgbClr val="032954"/>
                </a:solidFill>
                <a:effectLst/>
                <a:uLnTx/>
                <a:uFillTx/>
                <a:latin typeface="Anova Light"/>
              </a:endParaRPr>
            </a:p>
          </p:txBody>
        </p:sp>
      </p:grpSp>
      <p:grpSp>
        <p:nvGrpSpPr>
          <p:cNvPr id="108" name="Group 107">
            <a:extLst>
              <a:ext uri="{FF2B5EF4-FFF2-40B4-BE49-F238E27FC236}">
                <a16:creationId xmlns:a16="http://schemas.microsoft.com/office/drawing/2014/main" id="{C242E49B-8F6B-C835-50D8-277F632C1ED3}"/>
              </a:ext>
            </a:extLst>
          </p:cNvPr>
          <p:cNvGrpSpPr/>
          <p:nvPr/>
        </p:nvGrpSpPr>
        <p:grpSpPr>
          <a:xfrm>
            <a:off x="2859209" y="3784598"/>
            <a:ext cx="3158538" cy="1365252"/>
            <a:chOff x="1703848" y="2703933"/>
            <a:chExt cx="1579269" cy="682626"/>
          </a:xfrm>
        </p:grpSpPr>
        <p:grpSp>
          <p:nvGrpSpPr>
            <p:cNvPr id="81" name="Group 80">
              <a:extLst>
                <a:ext uri="{FF2B5EF4-FFF2-40B4-BE49-F238E27FC236}">
                  <a16:creationId xmlns:a16="http://schemas.microsoft.com/office/drawing/2014/main" id="{7728CBB8-7E23-8988-FF7A-E29F9F68B21E}"/>
                </a:ext>
              </a:extLst>
            </p:cNvPr>
            <p:cNvGrpSpPr/>
            <p:nvPr/>
          </p:nvGrpSpPr>
          <p:grpSpPr>
            <a:xfrm>
              <a:off x="1730776" y="2703933"/>
              <a:ext cx="1485499" cy="682626"/>
              <a:chOff x="1320799" y="1751013"/>
              <a:chExt cx="1485499" cy="682626"/>
            </a:xfrm>
            <a:effectLst>
              <a:outerShdw dist="50800" dir="2700000" algn="tl" rotWithShape="0">
                <a:schemeClr val="accent6">
                  <a:lumMod val="60000"/>
                  <a:lumOff val="40000"/>
                  <a:alpha val="40000"/>
                </a:schemeClr>
              </a:outerShdw>
            </a:effectLst>
          </p:grpSpPr>
          <p:sp>
            <p:nvSpPr>
              <p:cNvPr id="82" name="Freeform: Shape 81">
                <a:extLst>
                  <a:ext uri="{FF2B5EF4-FFF2-40B4-BE49-F238E27FC236}">
                    <a16:creationId xmlns:a16="http://schemas.microsoft.com/office/drawing/2014/main" id="{AAEAD496-AD81-538C-33A7-C92ED0C1CE59}"/>
                  </a:ext>
                </a:extLst>
              </p:cNvPr>
              <p:cNvSpPr/>
              <p:nvPr/>
            </p:nvSpPr>
            <p:spPr>
              <a:xfrm>
                <a:off x="1456928" y="2295683"/>
                <a:ext cx="137956" cy="137956"/>
              </a:xfrm>
              <a:custGeom>
                <a:avLst/>
                <a:gdLst>
                  <a:gd name="connsiteX0" fmla="*/ 0 w 181970"/>
                  <a:gd name="connsiteY0" fmla="*/ 0 h 181970"/>
                  <a:gd name="connsiteX1" fmla="*/ 181970 w 181970"/>
                  <a:gd name="connsiteY1" fmla="*/ 0 h 181970"/>
                  <a:gd name="connsiteX2" fmla="*/ 0 w 181970"/>
                  <a:gd name="connsiteY2" fmla="*/ 181970 h 181970"/>
                  <a:gd name="connsiteX3" fmla="*/ 0 w 181970"/>
                  <a:gd name="connsiteY3" fmla="*/ 181970 h 181970"/>
                  <a:gd name="connsiteX4" fmla="*/ 0 w 181970"/>
                  <a:gd name="connsiteY4" fmla="*/ 0 h 181970"/>
                  <a:gd name="connsiteX5" fmla="*/ 0 w 181970"/>
                  <a:gd name="connsiteY5" fmla="*/ 0 h 18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70" h="181970">
                    <a:moveTo>
                      <a:pt x="0" y="0"/>
                    </a:moveTo>
                    <a:lnTo>
                      <a:pt x="181970" y="0"/>
                    </a:lnTo>
                    <a:cubicBezTo>
                      <a:pt x="181970" y="100425"/>
                      <a:pt x="100425" y="181970"/>
                      <a:pt x="0" y="181970"/>
                    </a:cubicBezTo>
                    <a:lnTo>
                      <a:pt x="0" y="181970"/>
                    </a:lnTo>
                    <a:lnTo>
                      <a:pt x="0" y="0"/>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000000"/>
                  </a:solidFill>
                  <a:effectLst/>
                  <a:uLnTx/>
                  <a:uFillTx/>
                  <a:latin typeface="Anova Light"/>
                  <a:ea typeface="+mn-ea"/>
                  <a:cs typeface="+mn-cs"/>
                </a:endParaRPr>
              </a:p>
            </p:txBody>
          </p:sp>
          <p:sp>
            <p:nvSpPr>
              <p:cNvPr id="83" name="Rectangle: Diagonal Corners Rounded 82">
                <a:extLst>
                  <a:ext uri="{FF2B5EF4-FFF2-40B4-BE49-F238E27FC236}">
                    <a16:creationId xmlns:a16="http://schemas.microsoft.com/office/drawing/2014/main" id="{8CA4FD60-6A79-CC47-E573-5C7E503ABDC9}"/>
                  </a:ext>
                </a:extLst>
              </p:cNvPr>
              <p:cNvSpPr/>
              <p:nvPr/>
            </p:nvSpPr>
            <p:spPr>
              <a:xfrm>
                <a:off x="1320799" y="1751013"/>
                <a:ext cx="1485499" cy="546099"/>
              </a:xfrm>
              <a:prstGeom prst="round2DiagRect">
                <a:avLst>
                  <a:gd name="adj1" fmla="val 2560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84" name="TextBox 83">
              <a:extLst>
                <a:ext uri="{FF2B5EF4-FFF2-40B4-BE49-F238E27FC236}">
                  <a16:creationId xmlns:a16="http://schemas.microsoft.com/office/drawing/2014/main" id="{489F8398-CDFF-2CF2-2072-3DED2EEAC5B1}"/>
                </a:ext>
              </a:extLst>
            </p:cNvPr>
            <p:cNvSpPr txBox="1"/>
            <p:nvPr/>
          </p:nvSpPr>
          <p:spPr>
            <a:xfrm>
              <a:off x="1703848" y="2732149"/>
              <a:ext cx="1579269" cy="507832"/>
            </a:xfrm>
            <a:prstGeom prst="rect">
              <a:avLst/>
            </a:prstGeom>
            <a:noFill/>
          </p:spPr>
          <p:txBody>
            <a:bodyPr wrap="square" lIns="91440" tIns="45720" rIns="91440" bIns="45720" rtlCol="0" anchor="t">
              <a:spAutoFit/>
            </a:bodyPr>
            <a:lstStyle/>
            <a:p>
              <a:pPr algn="ctr" defTabSz="914378">
                <a:defRPr/>
              </a:pPr>
              <a:r>
                <a:rPr lang="en-GB" sz="2000">
                  <a:solidFill>
                    <a:schemeClr val="tx2"/>
                  </a:solidFill>
                  <a:ea typeface="+mn-lt"/>
                  <a:cs typeface="+mn-lt"/>
                </a:rPr>
                <a:t>How can we conduct more efficient and effective audits and inspections?</a:t>
              </a:r>
              <a:endParaRPr lang="en-US" sz="3200"/>
            </a:p>
          </p:txBody>
        </p:sp>
      </p:grpSp>
      <p:grpSp>
        <p:nvGrpSpPr>
          <p:cNvPr id="110" name="Group 109">
            <a:extLst>
              <a:ext uri="{FF2B5EF4-FFF2-40B4-BE49-F238E27FC236}">
                <a16:creationId xmlns:a16="http://schemas.microsoft.com/office/drawing/2014/main" id="{32EC369A-4574-00F6-F5A9-D1F1637C5525}"/>
              </a:ext>
            </a:extLst>
          </p:cNvPr>
          <p:cNvGrpSpPr/>
          <p:nvPr/>
        </p:nvGrpSpPr>
        <p:grpSpPr>
          <a:xfrm>
            <a:off x="2871196" y="5302286"/>
            <a:ext cx="3646406" cy="1884843"/>
            <a:chOff x="2811647" y="1865950"/>
            <a:chExt cx="1358371" cy="784830"/>
          </a:xfrm>
        </p:grpSpPr>
        <p:grpSp>
          <p:nvGrpSpPr>
            <p:cNvPr id="85" name="Group 84">
              <a:extLst>
                <a:ext uri="{FF2B5EF4-FFF2-40B4-BE49-F238E27FC236}">
                  <a16:creationId xmlns:a16="http://schemas.microsoft.com/office/drawing/2014/main" id="{C078F779-9626-6460-8B06-223F9AE87996}"/>
                </a:ext>
              </a:extLst>
            </p:cNvPr>
            <p:cNvGrpSpPr/>
            <p:nvPr/>
          </p:nvGrpSpPr>
          <p:grpSpPr>
            <a:xfrm>
              <a:off x="2811647" y="1887086"/>
              <a:ext cx="1358371" cy="682626"/>
              <a:chOff x="1320799" y="1751013"/>
              <a:chExt cx="1358371" cy="682626"/>
            </a:xfrm>
            <a:effectLst>
              <a:outerShdw dist="50800" dir="2700000" algn="tl" rotWithShape="0">
                <a:schemeClr val="accent6">
                  <a:lumMod val="60000"/>
                  <a:lumOff val="40000"/>
                  <a:alpha val="40000"/>
                </a:schemeClr>
              </a:outerShdw>
            </a:effectLst>
          </p:grpSpPr>
          <p:sp>
            <p:nvSpPr>
              <p:cNvPr id="86" name="Freeform: Shape 85">
                <a:extLst>
                  <a:ext uri="{FF2B5EF4-FFF2-40B4-BE49-F238E27FC236}">
                    <a16:creationId xmlns:a16="http://schemas.microsoft.com/office/drawing/2014/main" id="{FD5C0DC6-2B5D-5C0D-5DD6-ECB3954F4E24}"/>
                  </a:ext>
                </a:extLst>
              </p:cNvPr>
              <p:cNvSpPr/>
              <p:nvPr/>
            </p:nvSpPr>
            <p:spPr>
              <a:xfrm rot="5400000">
                <a:off x="2412874" y="2295683"/>
                <a:ext cx="137956" cy="137956"/>
              </a:xfrm>
              <a:custGeom>
                <a:avLst/>
                <a:gdLst>
                  <a:gd name="connsiteX0" fmla="*/ 0 w 181970"/>
                  <a:gd name="connsiteY0" fmla="*/ 0 h 181970"/>
                  <a:gd name="connsiteX1" fmla="*/ 181970 w 181970"/>
                  <a:gd name="connsiteY1" fmla="*/ 0 h 181970"/>
                  <a:gd name="connsiteX2" fmla="*/ 0 w 181970"/>
                  <a:gd name="connsiteY2" fmla="*/ 181970 h 181970"/>
                  <a:gd name="connsiteX3" fmla="*/ 0 w 181970"/>
                  <a:gd name="connsiteY3" fmla="*/ 181970 h 181970"/>
                  <a:gd name="connsiteX4" fmla="*/ 0 w 181970"/>
                  <a:gd name="connsiteY4" fmla="*/ 0 h 181970"/>
                  <a:gd name="connsiteX5" fmla="*/ 0 w 181970"/>
                  <a:gd name="connsiteY5" fmla="*/ 0 h 18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70" h="181970">
                    <a:moveTo>
                      <a:pt x="0" y="0"/>
                    </a:moveTo>
                    <a:lnTo>
                      <a:pt x="181970" y="0"/>
                    </a:lnTo>
                    <a:cubicBezTo>
                      <a:pt x="181970" y="100425"/>
                      <a:pt x="100425" y="181970"/>
                      <a:pt x="0" y="181970"/>
                    </a:cubicBezTo>
                    <a:lnTo>
                      <a:pt x="0" y="181970"/>
                    </a:lnTo>
                    <a:lnTo>
                      <a:pt x="0" y="0"/>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000000"/>
                  </a:solidFill>
                  <a:effectLst/>
                  <a:uLnTx/>
                  <a:uFillTx/>
                  <a:latin typeface="Anova Light"/>
                  <a:ea typeface="+mn-ea"/>
                  <a:cs typeface="+mn-cs"/>
                </a:endParaRPr>
              </a:p>
            </p:txBody>
          </p:sp>
          <p:sp>
            <p:nvSpPr>
              <p:cNvPr id="87" name="Rectangle: Diagonal Corners Rounded 86">
                <a:extLst>
                  <a:ext uri="{FF2B5EF4-FFF2-40B4-BE49-F238E27FC236}">
                    <a16:creationId xmlns:a16="http://schemas.microsoft.com/office/drawing/2014/main" id="{79147A2F-6E53-82F9-775E-91BF1BA94460}"/>
                  </a:ext>
                </a:extLst>
              </p:cNvPr>
              <p:cNvSpPr/>
              <p:nvPr/>
            </p:nvSpPr>
            <p:spPr>
              <a:xfrm>
                <a:off x="1320799" y="1751013"/>
                <a:ext cx="1358371" cy="546099"/>
              </a:xfrm>
              <a:prstGeom prst="round2DiagRect">
                <a:avLst>
                  <a:gd name="adj1" fmla="val 0"/>
                  <a:gd name="adj2" fmla="val 244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88" name="TextBox 87">
              <a:extLst>
                <a:ext uri="{FF2B5EF4-FFF2-40B4-BE49-F238E27FC236}">
                  <a16:creationId xmlns:a16="http://schemas.microsoft.com/office/drawing/2014/main" id="{14664AD1-F872-B207-DC17-25C02A250E1F}"/>
                </a:ext>
              </a:extLst>
            </p:cNvPr>
            <p:cNvSpPr txBox="1"/>
            <p:nvPr/>
          </p:nvSpPr>
          <p:spPr>
            <a:xfrm>
              <a:off x="2824999" y="1865950"/>
              <a:ext cx="1330983" cy="784830"/>
            </a:xfrm>
            <a:prstGeom prst="rect">
              <a:avLst/>
            </a:prstGeom>
            <a:noFill/>
          </p:spPr>
          <p:txBody>
            <a:bodyPr wrap="square" lIns="91440" tIns="45720" rIns="91440" bIns="45720" rtlCol="0" anchor="t">
              <a:spAutoFit/>
            </a:bodyPr>
            <a:lstStyle/>
            <a:p>
              <a:pPr algn="ctr" defTabSz="914378">
                <a:defRPr/>
              </a:pPr>
              <a:r>
                <a:rPr lang="en-GB" sz="2400">
                  <a:solidFill>
                    <a:srgbClr val="032954"/>
                  </a:solidFill>
                  <a:latin typeface="Anova Light"/>
                </a:rPr>
                <a:t>How can we apply machine learning and artificial intelligence?</a:t>
              </a:r>
              <a:endParaRPr lang="en-US" sz="2400" b="0" i="0" u="none" strike="noStrike" kern="1200" cap="none" spc="0" normalizeH="0" baseline="0" noProof="0">
                <a:ln>
                  <a:noFill/>
                </a:ln>
                <a:solidFill>
                  <a:srgbClr val="032954"/>
                </a:solidFill>
                <a:effectLst/>
                <a:uLnTx/>
                <a:uFillTx/>
                <a:latin typeface="Anova Light"/>
              </a:endParaRPr>
            </a:p>
          </p:txBody>
        </p:sp>
      </p:grpSp>
      <p:grpSp>
        <p:nvGrpSpPr>
          <p:cNvPr id="107" name="Group 106">
            <a:extLst>
              <a:ext uri="{FF2B5EF4-FFF2-40B4-BE49-F238E27FC236}">
                <a16:creationId xmlns:a16="http://schemas.microsoft.com/office/drawing/2014/main" id="{B00C3E96-8DE3-AF3E-64DE-A49B6C34D4DA}"/>
              </a:ext>
            </a:extLst>
          </p:cNvPr>
          <p:cNvGrpSpPr/>
          <p:nvPr/>
        </p:nvGrpSpPr>
        <p:grpSpPr>
          <a:xfrm>
            <a:off x="12205869" y="5135048"/>
            <a:ext cx="3711183" cy="1871651"/>
            <a:chOff x="3309186" y="2706338"/>
            <a:chExt cx="1549242" cy="682626"/>
          </a:xfrm>
        </p:grpSpPr>
        <p:grpSp>
          <p:nvGrpSpPr>
            <p:cNvPr id="89" name="Group 88">
              <a:extLst>
                <a:ext uri="{FF2B5EF4-FFF2-40B4-BE49-F238E27FC236}">
                  <a16:creationId xmlns:a16="http://schemas.microsoft.com/office/drawing/2014/main" id="{B4A46402-33C0-9A18-D73E-196855340DA8}"/>
                </a:ext>
              </a:extLst>
            </p:cNvPr>
            <p:cNvGrpSpPr/>
            <p:nvPr/>
          </p:nvGrpSpPr>
          <p:grpSpPr>
            <a:xfrm>
              <a:off x="3487738" y="2706338"/>
              <a:ext cx="1219200" cy="682626"/>
              <a:chOff x="1328280" y="1751013"/>
              <a:chExt cx="1219200" cy="682626"/>
            </a:xfrm>
            <a:effectLst>
              <a:outerShdw dist="50800" dir="2700000" algn="tl" rotWithShape="0">
                <a:schemeClr val="accent6">
                  <a:lumMod val="60000"/>
                  <a:lumOff val="40000"/>
                  <a:alpha val="40000"/>
                </a:schemeClr>
              </a:outerShdw>
            </a:effectLst>
          </p:grpSpPr>
          <p:sp>
            <p:nvSpPr>
              <p:cNvPr id="90" name="Freeform: Shape 89">
                <a:extLst>
                  <a:ext uri="{FF2B5EF4-FFF2-40B4-BE49-F238E27FC236}">
                    <a16:creationId xmlns:a16="http://schemas.microsoft.com/office/drawing/2014/main" id="{278904F8-6DC5-8417-4AAD-B633CF85D979}"/>
                  </a:ext>
                </a:extLst>
              </p:cNvPr>
              <p:cNvSpPr/>
              <p:nvPr/>
            </p:nvSpPr>
            <p:spPr>
              <a:xfrm rot="5400000">
                <a:off x="2278962" y="2295683"/>
                <a:ext cx="137956" cy="137956"/>
              </a:xfrm>
              <a:custGeom>
                <a:avLst/>
                <a:gdLst>
                  <a:gd name="connsiteX0" fmla="*/ 0 w 181970"/>
                  <a:gd name="connsiteY0" fmla="*/ 0 h 181970"/>
                  <a:gd name="connsiteX1" fmla="*/ 181970 w 181970"/>
                  <a:gd name="connsiteY1" fmla="*/ 0 h 181970"/>
                  <a:gd name="connsiteX2" fmla="*/ 0 w 181970"/>
                  <a:gd name="connsiteY2" fmla="*/ 181970 h 181970"/>
                  <a:gd name="connsiteX3" fmla="*/ 0 w 181970"/>
                  <a:gd name="connsiteY3" fmla="*/ 181970 h 181970"/>
                  <a:gd name="connsiteX4" fmla="*/ 0 w 181970"/>
                  <a:gd name="connsiteY4" fmla="*/ 0 h 181970"/>
                  <a:gd name="connsiteX5" fmla="*/ 0 w 181970"/>
                  <a:gd name="connsiteY5" fmla="*/ 0 h 18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70" h="181970">
                    <a:moveTo>
                      <a:pt x="0" y="0"/>
                    </a:moveTo>
                    <a:lnTo>
                      <a:pt x="181970" y="0"/>
                    </a:lnTo>
                    <a:cubicBezTo>
                      <a:pt x="181970" y="100425"/>
                      <a:pt x="100425" y="181970"/>
                      <a:pt x="0" y="181970"/>
                    </a:cubicBezTo>
                    <a:lnTo>
                      <a:pt x="0" y="181970"/>
                    </a:lnTo>
                    <a:lnTo>
                      <a:pt x="0" y="0"/>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000000"/>
                  </a:solidFill>
                  <a:effectLst/>
                  <a:uLnTx/>
                  <a:uFillTx/>
                  <a:latin typeface="Anova Light"/>
                  <a:ea typeface="+mn-ea"/>
                  <a:cs typeface="+mn-cs"/>
                </a:endParaRPr>
              </a:p>
            </p:txBody>
          </p:sp>
          <p:sp>
            <p:nvSpPr>
              <p:cNvPr id="91" name="Rectangle: Diagonal Corners Rounded 90">
                <a:extLst>
                  <a:ext uri="{FF2B5EF4-FFF2-40B4-BE49-F238E27FC236}">
                    <a16:creationId xmlns:a16="http://schemas.microsoft.com/office/drawing/2014/main" id="{F253E52E-2640-457F-18DE-7EA7126C1BCE}"/>
                  </a:ext>
                </a:extLst>
              </p:cNvPr>
              <p:cNvSpPr/>
              <p:nvPr/>
            </p:nvSpPr>
            <p:spPr>
              <a:xfrm>
                <a:off x="1328280" y="1751013"/>
                <a:ext cx="1219200" cy="546099"/>
              </a:xfrm>
              <a:prstGeom prst="round2DiagRect">
                <a:avLst>
                  <a:gd name="adj1" fmla="val 0"/>
                  <a:gd name="adj2" fmla="val 23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92" name="TextBox 91">
              <a:extLst>
                <a:ext uri="{FF2B5EF4-FFF2-40B4-BE49-F238E27FC236}">
                  <a16:creationId xmlns:a16="http://schemas.microsoft.com/office/drawing/2014/main" id="{1D371842-122B-9C7A-259B-1992B493C4B7}"/>
                </a:ext>
              </a:extLst>
            </p:cNvPr>
            <p:cNvSpPr txBox="1"/>
            <p:nvPr/>
          </p:nvSpPr>
          <p:spPr>
            <a:xfrm>
              <a:off x="3309186" y="2717010"/>
              <a:ext cx="1549242" cy="437782"/>
            </a:xfrm>
            <a:prstGeom prst="rect">
              <a:avLst/>
            </a:prstGeom>
            <a:noFill/>
          </p:spPr>
          <p:txBody>
            <a:bodyPr wrap="square" lIns="91440" tIns="45720" rIns="91440" bIns="45720" rtlCol="0" anchor="t">
              <a:spAutoFit/>
            </a:bodyPr>
            <a:lstStyle/>
            <a:p>
              <a:pPr algn="ctr">
                <a:defRPr/>
              </a:pPr>
              <a:r>
                <a:rPr lang="en-GB" sz="2400">
                  <a:solidFill>
                    <a:srgbClr val="032954"/>
                  </a:solidFill>
                  <a:ea typeface="+mn-lt"/>
                  <a:cs typeface="+mn-lt"/>
                </a:rPr>
                <a:t>How do we </a:t>
              </a:r>
            </a:p>
            <a:p>
              <a:pPr algn="ctr">
                <a:defRPr/>
              </a:pPr>
              <a:r>
                <a:rPr lang="en-GB" sz="2400">
                  <a:solidFill>
                    <a:srgbClr val="032954"/>
                  </a:solidFill>
                  <a:ea typeface="+mn-lt"/>
                  <a:cs typeface="+mn-lt"/>
                </a:rPr>
                <a:t>proactively manage</a:t>
              </a:r>
            </a:p>
            <a:p>
              <a:pPr algn="ctr">
                <a:defRPr/>
              </a:pPr>
              <a:r>
                <a:rPr lang="en-GB" sz="2400">
                  <a:solidFill>
                    <a:srgbClr val="032954"/>
                  </a:solidFill>
                  <a:ea typeface="+mn-lt"/>
                  <a:cs typeface="+mn-lt"/>
                </a:rPr>
                <a:t>risk to prevent loss?</a:t>
              </a:r>
              <a:endParaRPr lang="en-US" sz="2400" b="0" i="0" u="none" strike="noStrike" kern="1200" cap="none" spc="0" normalizeH="0" baseline="0" noProof="0">
                <a:ln>
                  <a:noFill/>
                </a:ln>
                <a:solidFill>
                  <a:srgbClr val="032954"/>
                </a:solidFill>
                <a:effectLst/>
                <a:uLnTx/>
                <a:uFillTx/>
                <a:latin typeface="Anova Light"/>
              </a:endParaRPr>
            </a:p>
          </p:txBody>
        </p:sp>
      </p:grpSp>
      <p:grpSp>
        <p:nvGrpSpPr>
          <p:cNvPr id="93" name="Group 92">
            <a:extLst>
              <a:ext uri="{FF2B5EF4-FFF2-40B4-BE49-F238E27FC236}">
                <a16:creationId xmlns:a16="http://schemas.microsoft.com/office/drawing/2014/main" id="{D4927191-2B70-F339-2CC6-8F8D973A65EA}"/>
              </a:ext>
            </a:extLst>
          </p:cNvPr>
          <p:cNvGrpSpPr/>
          <p:nvPr/>
        </p:nvGrpSpPr>
        <p:grpSpPr>
          <a:xfrm>
            <a:off x="11863224" y="3784598"/>
            <a:ext cx="3511716" cy="1365252"/>
            <a:chOff x="1320800" y="1751013"/>
            <a:chExt cx="1755858" cy="682626"/>
          </a:xfrm>
          <a:effectLst>
            <a:outerShdw dist="50800" dir="2700000" algn="tl" rotWithShape="0">
              <a:schemeClr val="accent6">
                <a:lumMod val="60000"/>
                <a:lumOff val="40000"/>
                <a:alpha val="40000"/>
              </a:schemeClr>
            </a:outerShdw>
          </a:effectLst>
        </p:grpSpPr>
        <p:sp>
          <p:nvSpPr>
            <p:cNvPr id="94" name="Freeform: Shape 93">
              <a:extLst>
                <a:ext uri="{FF2B5EF4-FFF2-40B4-BE49-F238E27FC236}">
                  <a16:creationId xmlns:a16="http://schemas.microsoft.com/office/drawing/2014/main" id="{6D862B36-DDBB-F391-3AF0-0343898981D8}"/>
                </a:ext>
              </a:extLst>
            </p:cNvPr>
            <p:cNvSpPr/>
            <p:nvPr/>
          </p:nvSpPr>
          <p:spPr>
            <a:xfrm>
              <a:off x="1456928" y="2295683"/>
              <a:ext cx="137956" cy="137956"/>
            </a:xfrm>
            <a:custGeom>
              <a:avLst/>
              <a:gdLst>
                <a:gd name="connsiteX0" fmla="*/ 0 w 181970"/>
                <a:gd name="connsiteY0" fmla="*/ 0 h 181970"/>
                <a:gd name="connsiteX1" fmla="*/ 181970 w 181970"/>
                <a:gd name="connsiteY1" fmla="*/ 0 h 181970"/>
                <a:gd name="connsiteX2" fmla="*/ 0 w 181970"/>
                <a:gd name="connsiteY2" fmla="*/ 181970 h 181970"/>
                <a:gd name="connsiteX3" fmla="*/ 0 w 181970"/>
                <a:gd name="connsiteY3" fmla="*/ 181970 h 181970"/>
                <a:gd name="connsiteX4" fmla="*/ 0 w 181970"/>
                <a:gd name="connsiteY4" fmla="*/ 0 h 181970"/>
                <a:gd name="connsiteX5" fmla="*/ 0 w 181970"/>
                <a:gd name="connsiteY5" fmla="*/ 0 h 18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70" h="181970">
                  <a:moveTo>
                    <a:pt x="0" y="0"/>
                  </a:moveTo>
                  <a:lnTo>
                    <a:pt x="181970" y="0"/>
                  </a:lnTo>
                  <a:cubicBezTo>
                    <a:pt x="181970" y="100425"/>
                    <a:pt x="100425" y="181970"/>
                    <a:pt x="0" y="181970"/>
                  </a:cubicBezTo>
                  <a:lnTo>
                    <a:pt x="0" y="181970"/>
                  </a:lnTo>
                  <a:lnTo>
                    <a:pt x="0" y="0"/>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000000"/>
                </a:solidFill>
                <a:effectLst/>
                <a:uLnTx/>
                <a:uFillTx/>
                <a:latin typeface="Anova Light"/>
                <a:ea typeface="+mn-ea"/>
                <a:cs typeface="+mn-cs"/>
              </a:endParaRPr>
            </a:p>
          </p:txBody>
        </p:sp>
        <p:sp>
          <p:nvSpPr>
            <p:cNvPr id="95" name="Rectangle: Diagonal Corners Rounded 94">
              <a:extLst>
                <a:ext uri="{FF2B5EF4-FFF2-40B4-BE49-F238E27FC236}">
                  <a16:creationId xmlns:a16="http://schemas.microsoft.com/office/drawing/2014/main" id="{4E63713B-F9C0-AE9E-91F9-149C044D67F5}"/>
                </a:ext>
              </a:extLst>
            </p:cNvPr>
            <p:cNvSpPr/>
            <p:nvPr/>
          </p:nvSpPr>
          <p:spPr>
            <a:xfrm>
              <a:off x="1320800" y="1751013"/>
              <a:ext cx="1755858" cy="546099"/>
            </a:xfrm>
            <a:prstGeom prst="round2DiagRect">
              <a:avLst>
                <a:gd name="adj1" fmla="val 2560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96" name="TextBox 95">
            <a:extLst>
              <a:ext uri="{FF2B5EF4-FFF2-40B4-BE49-F238E27FC236}">
                <a16:creationId xmlns:a16="http://schemas.microsoft.com/office/drawing/2014/main" id="{7854EE01-857C-B901-E789-109C0FC2E062}"/>
              </a:ext>
            </a:extLst>
          </p:cNvPr>
          <p:cNvSpPr txBox="1"/>
          <p:nvPr/>
        </p:nvSpPr>
        <p:spPr>
          <a:xfrm>
            <a:off x="11851238" y="3747294"/>
            <a:ext cx="3521076" cy="1200329"/>
          </a:xfrm>
          <a:prstGeom prst="rect">
            <a:avLst/>
          </a:prstGeom>
          <a:noFill/>
        </p:spPr>
        <p:txBody>
          <a:bodyPr wrap="square" lIns="91440" tIns="45720" rIns="91440" bIns="45720" rtlCol="0" anchor="t">
            <a:spAutoFit/>
          </a:bodyPr>
          <a:lstStyle/>
          <a:p>
            <a:pPr algn="ctr" defTabSz="914378">
              <a:defRPr/>
            </a:pPr>
            <a:r>
              <a:rPr lang="en-GB" sz="2400">
                <a:solidFill>
                  <a:srgbClr val="032954"/>
                </a:solidFill>
                <a:latin typeface="Anova Light"/>
              </a:rPr>
              <a:t>Where can we gain a consolidated view of fraud risk?</a:t>
            </a:r>
            <a:endParaRPr lang="en-US" sz="2400">
              <a:solidFill>
                <a:srgbClr val="032954"/>
              </a:solidFill>
            </a:endParaRPr>
          </a:p>
        </p:txBody>
      </p:sp>
      <p:grpSp>
        <p:nvGrpSpPr>
          <p:cNvPr id="106" name="Group 105">
            <a:extLst>
              <a:ext uri="{FF2B5EF4-FFF2-40B4-BE49-F238E27FC236}">
                <a16:creationId xmlns:a16="http://schemas.microsoft.com/office/drawing/2014/main" id="{D526FAAF-5FA2-0187-D4C4-2E55101E9E18}"/>
              </a:ext>
            </a:extLst>
          </p:cNvPr>
          <p:cNvGrpSpPr/>
          <p:nvPr/>
        </p:nvGrpSpPr>
        <p:grpSpPr>
          <a:xfrm>
            <a:off x="6642028" y="5400528"/>
            <a:ext cx="1957454" cy="1371912"/>
            <a:chOff x="4947411" y="2706682"/>
            <a:chExt cx="978727" cy="685956"/>
          </a:xfrm>
        </p:grpSpPr>
        <p:grpSp>
          <p:nvGrpSpPr>
            <p:cNvPr id="97" name="Group 96">
              <a:extLst>
                <a:ext uri="{FF2B5EF4-FFF2-40B4-BE49-F238E27FC236}">
                  <a16:creationId xmlns:a16="http://schemas.microsoft.com/office/drawing/2014/main" id="{78A8DF82-E72C-AE47-32F9-E62E7E5BBACD}"/>
                </a:ext>
              </a:extLst>
            </p:cNvPr>
            <p:cNvGrpSpPr/>
            <p:nvPr/>
          </p:nvGrpSpPr>
          <p:grpSpPr>
            <a:xfrm>
              <a:off x="4984624" y="2710012"/>
              <a:ext cx="941514" cy="682626"/>
              <a:chOff x="1320800" y="1751013"/>
              <a:chExt cx="941514" cy="682626"/>
            </a:xfrm>
            <a:effectLst>
              <a:outerShdw dist="50800" dir="2700000" algn="tl" rotWithShape="0">
                <a:schemeClr val="accent6">
                  <a:lumMod val="60000"/>
                  <a:lumOff val="40000"/>
                  <a:alpha val="40000"/>
                </a:schemeClr>
              </a:outerShdw>
            </a:effectLst>
          </p:grpSpPr>
          <p:sp>
            <p:nvSpPr>
              <p:cNvPr id="98" name="Freeform: Shape 97">
                <a:extLst>
                  <a:ext uri="{FF2B5EF4-FFF2-40B4-BE49-F238E27FC236}">
                    <a16:creationId xmlns:a16="http://schemas.microsoft.com/office/drawing/2014/main" id="{89DDAF5B-3ABB-B114-A7A0-BBE14DBD7FD9}"/>
                  </a:ext>
                </a:extLst>
              </p:cNvPr>
              <p:cNvSpPr/>
              <p:nvPr/>
            </p:nvSpPr>
            <p:spPr>
              <a:xfrm>
                <a:off x="1456928" y="2295683"/>
                <a:ext cx="137956" cy="137956"/>
              </a:xfrm>
              <a:custGeom>
                <a:avLst/>
                <a:gdLst>
                  <a:gd name="connsiteX0" fmla="*/ 0 w 181970"/>
                  <a:gd name="connsiteY0" fmla="*/ 0 h 181970"/>
                  <a:gd name="connsiteX1" fmla="*/ 181970 w 181970"/>
                  <a:gd name="connsiteY1" fmla="*/ 0 h 181970"/>
                  <a:gd name="connsiteX2" fmla="*/ 0 w 181970"/>
                  <a:gd name="connsiteY2" fmla="*/ 181970 h 181970"/>
                  <a:gd name="connsiteX3" fmla="*/ 0 w 181970"/>
                  <a:gd name="connsiteY3" fmla="*/ 181970 h 181970"/>
                  <a:gd name="connsiteX4" fmla="*/ 0 w 181970"/>
                  <a:gd name="connsiteY4" fmla="*/ 0 h 181970"/>
                  <a:gd name="connsiteX5" fmla="*/ 0 w 181970"/>
                  <a:gd name="connsiteY5" fmla="*/ 0 h 18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70" h="181970">
                    <a:moveTo>
                      <a:pt x="0" y="0"/>
                    </a:moveTo>
                    <a:lnTo>
                      <a:pt x="181970" y="0"/>
                    </a:lnTo>
                    <a:cubicBezTo>
                      <a:pt x="181970" y="100425"/>
                      <a:pt x="100425" y="181970"/>
                      <a:pt x="0" y="181970"/>
                    </a:cubicBezTo>
                    <a:lnTo>
                      <a:pt x="0" y="181970"/>
                    </a:lnTo>
                    <a:lnTo>
                      <a:pt x="0" y="0"/>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000000"/>
                  </a:solidFill>
                  <a:effectLst/>
                  <a:uLnTx/>
                  <a:uFillTx/>
                  <a:latin typeface="Anova Light"/>
                  <a:ea typeface="+mn-ea"/>
                  <a:cs typeface="+mn-cs"/>
                </a:endParaRPr>
              </a:p>
            </p:txBody>
          </p:sp>
          <p:sp>
            <p:nvSpPr>
              <p:cNvPr id="99" name="Rectangle: Diagonal Corners Rounded 98">
                <a:extLst>
                  <a:ext uri="{FF2B5EF4-FFF2-40B4-BE49-F238E27FC236}">
                    <a16:creationId xmlns:a16="http://schemas.microsoft.com/office/drawing/2014/main" id="{528DE839-5DFC-F9E4-00D9-25E668A555F2}"/>
                  </a:ext>
                </a:extLst>
              </p:cNvPr>
              <p:cNvSpPr/>
              <p:nvPr/>
            </p:nvSpPr>
            <p:spPr>
              <a:xfrm>
                <a:off x="1320800" y="1751013"/>
                <a:ext cx="941514" cy="546099"/>
              </a:xfrm>
              <a:prstGeom prst="round2DiagRect">
                <a:avLst>
                  <a:gd name="adj1" fmla="val 2560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100" name="TextBox 99">
              <a:extLst>
                <a:ext uri="{FF2B5EF4-FFF2-40B4-BE49-F238E27FC236}">
                  <a16:creationId xmlns:a16="http://schemas.microsoft.com/office/drawing/2014/main" id="{26B3BD4E-CBCE-007C-1373-832560CBAF80}"/>
                </a:ext>
              </a:extLst>
            </p:cNvPr>
            <p:cNvSpPr txBox="1"/>
            <p:nvPr/>
          </p:nvSpPr>
          <p:spPr>
            <a:xfrm>
              <a:off x="4947411" y="2706682"/>
              <a:ext cx="976395" cy="600165"/>
            </a:xfrm>
            <a:prstGeom prst="rect">
              <a:avLst/>
            </a:prstGeom>
            <a:noFill/>
          </p:spPr>
          <p:txBody>
            <a:bodyPr wrap="square" lIns="91440" tIns="45720" rIns="91440" bIns="45720" rtlCol="0" anchor="t">
              <a:spAutoFit/>
            </a:bodyPr>
            <a:lstStyle/>
            <a:p>
              <a:pPr algn="ctr" defTabSz="914378">
                <a:defRPr/>
              </a:pPr>
              <a:r>
                <a:rPr lang="en-GB" sz="2400">
                  <a:solidFill>
                    <a:srgbClr val="032954"/>
                  </a:solidFill>
                  <a:latin typeface="Anova Light"/>
                </a:rPr>
                <a:t>How can we do more with less?</a:t>
              </a:r>
              <a:endParaRPr lang="en-US" sz="2400">
                <a:solidFill>
                  <a:srgbClr val="032954"/>
                </a:solidFill>
              </a:endParaRPr>
            </a:p>
          </p:txBody>
        </p:sp>
      </p:grpSp>
      <p:grpSp>
        <p:nvGrpSpPr>
          <p:cNvPr id="112" name="Group 111">
            <a:extLst>
              <a:ext uri="{FF2B5EF4-FFF2-40B4-BE49-F238E27FC236}">
                <a16:creationId xmlns:a16="http://schemas.microsoft.com/office/drawing/2014/main" id="{10D716DE-35F2-5FBE-A17E-3B2BF5EAA6F0}"/>
              </a:ext>
            </a:extLst>
          </p:cNvPr>
          <p:cNvGrpSpPr/>
          <p:nvPr/>
        </p:nvGrpSpPr>
        <p:grpSpPr>
          <a:xfrm>
            <a:off x="6167603" y="3648462"/>
            <a:ext cx="5414473" cy="1450821"/>
            <a:chOff x="3217070" y="1892299"/>
            <a:chExt cx="2438400" cy="683391"/>
          </a:xfrm>
          <a:effectLst>
            <a:outerShdw dist="50800" dir="2700000" algn="tl" rotWithShape="0">
              <a:schemeClr val="accent6">
                <a:lumMod val="40000"/>
                <a:lumOff val="60000"/>
              </a:schemeClr>
            </a:outerShdw>
          </a:effectLst>
        </p:grpSpPr>
        <p:sp>
          <p:nvSpPr>
            <p:cNvPr id="102" name="Freeform: Shape 101">
              <a:extLst>
                <a:ext uri="{FF2B5EF4-FFF2-40B4-BE49-F238E27FC236}">
                  <a16:creationId xmlns:a16="http://schemas.microsoft.com/office/drawing/2014/main" id="{04043B7B-6D79-D86E-BC34-AE3775337055}"/>
                </a:ext>
              </a:extLst>
            </p:cNvPr>
            <p:cNvSpPr/>
            <p:nvPr/>
          </p:nvSpPr>
          <p:spPr>
            <a:xfrm rot="5400000">
              <a:off x="5239257" y="2434501"/>
              <a:ext cx="144422" cy="137956"/>
            </a:xfrm>
            <a:custGeom>
              <a:avLst/>
              <a:gdLst>
                <a:gd name="connsiteX0" fmla="*/ 0 w 181970"/>
                <a:gd name="connsiteY0" fmla="*/ 0 h 181970"/>
                <a:gd name="connsiteX1" fmla="*/ 181970 w 181970"/>
                <a:gd name="connsiteY1" fmla="*/ 0 h 181970"/>
                <a:gd name="connsiteX2" fmla="*/ 0 w 181970"/>
                <a:gd name="connsiteY2" fmla="*/ 181970 h 181970"/>
                <a:gd name="connsiteX3" fmla="*/ 0 w 181970"/>
                <a:gd name="connsiteY3" fmla="*/ 181970 h 181970"/>
                <a:gd name="connsiteX4" fmla="*/ 0 w 181970"/>
                <a:gd name="connsiteY4" fmla="*/ 0 h 181970"/>
                <a:gd name="connsiteX5" fmla="*/ 0 w 181970"/>
                <a:gd name="connsiteY5" fmla="*/ 0 h 18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70" h="181970">
                  <a:moveTo>
                    <a:pt x="0" y="0"/>
                  </a:moveTo>
                  <a:lnTo>
                    <a:pt x="181970" y="0"/>
                  </a:lnTo>
                  <a:cubicBezTo>
                    <a:pt x="181970" y="100425"/>
                    <a:pt x="100425" y="181970"/>
                    <a:pt x="0" y="181970"/>
                  </a:cubicBezTo>
                  <a:lnTo>
                    <a:pt x="0" y="181970"/>
                  </a:lnTo>
                  <a:lnTo>
                    <a:pt x="0" y="0"/>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000000"/>
                </a:solidFill>
                <a:effectLst/>
                <a:uLnTx/>
                <a:uFillTx/>
                <a:latin typeface="Anova Light"/>
                <a:ea typeface="+mn-ea"/>
                <a:cs typeface="+mn-cs"/>
              </a:endParaRPr>
            </a:p>
          </p:txBody>
        </p:sp>
        <p:sp>
          <p:nvSpPr>
            <p:cNvPr id="103" name="Rectangle: Diagonal Corners Rounded 102">
              <a:extLst>
                <a:ext uri="{FF2B5EF4-FFF2-40B4-BE49-F238E27FC236}">
                  <a16:creationId xmlns:a16="http://schemas.microsoft.com/office/drawing/2014/main" id="{21A3D5E9-AEF3-3DC0-AD43-166AB53C0E33}"/>
                </a:ext>
              </a:extLst>
            </p:cNvPr>
            <p:cNvSpPr/>
            <p:nvPr/>
          </p:nvSpPr>
          <p:spPr>
            <a:xfrm>
              <a:off x="3217070" y="1892299"/>
              <a:ext cx="2438400" cy="547205"/>
            </a:xfrm>
            <a:prstGeom prst="round2DiagRect">
              <a:avLst>
                <a:gd name="adj1" fmla="val 0"/>
                <a:gd name="adj2" fmla="val 217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104" name="TextBox 103">
            <a:extLst>
              <a:ext uri="{FF2B5EF4-FFF2-40B4-BE49-F238E27FC236}">
                <a16:creationId xmlns:a16="http://schemas.microsoft.com/office/drawing/2014/main" id="{ADCF2C35-1057-CFAA-9808-F60B3027C07D}"/>
              </a:ext>
            </a:extLst>
          </p:cNvPr>
          <p:cNvSpPr txBox="1"/>
          <p:nvPr/>
        </p:nvSpPr>
        <p:spPr>
          <a:xfrm>
            <a:off x="6210176" y="3628223"/>
            <a:ext cx="5521541" cy="830997"/>
          </a:xfrm>
          <a:prstGeom prst="rect">
            <a:avLst/>
          </a:prstGeom>
          <a:noFill/>
        </p:spPr>
        <p:txBody>
          <a:bodyPr wrap="square" lIns="91440" tIns="45720" rIns="91440" bIns="45720" rtlCol="0" anchor="t">
            <a:spAutoFit/>
          </a:bodyPr>
          <a:lstStyle/>
          <a:p>
            <a:pPr algn="ctr" defTabSz="914378">
              <a:defRPr/>
            </a:pPr>
            <a:r>
              <a:rPr lang="en-GB" sz="2400">
                <a:solidFill>
                  <a:srgbClr val="032954"/>
                </a:solidFill>
                <a:latin typeface="Anova Light"/>
              </a:rPr>
              <a:t>How can we reduce implementation risk and speed up time to value?</a:t>
            </a:r>
            <a:endParaRPr lang="en-GB" sz="3600">
              <a:solidFill>
                <a:srgbClr val="032954"/>
              </a:solidFill>
              <a:latin typeface="Anova Light"/>
            </a:endParaRPr>
          </a:p>
        </p:txBody>
      </p:sp>
    </p:spTree>
    <p:extLst>
      <p:ext uri="{BB962C8B-B14F-4D97-AF65-F5344CB8AC3E}">
        <p14:creationId xmlns:p14="http://schemas.microsoft.com/office/powerpoint/2010/main" val="208771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72A5E5C-A2A2-5EE1-2A94-1BBAF6EC73DD}"/>
              </a:ext>
            </a:extLst>
          </p:cNvPr>
          <p:cNvSpPr/>
          <p:nvPr/>
        </p:nvSpPr>
        <p:spPr>
          <a:xfrm>
            <a:off x="0" y="1"/>
            <a:ext cx="18282580" cy="29527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2" name="Title 1">
            <a:extLst>
              <a:ext uri="{FF2B5EF4-FFF2-40B4-BE49-F238E27FC236}">
                <a16:creationId xmlns:a16="http://schemas.microsoft.com/office/drawing/2014/main" id="{B938A847-F1EC-D734-DED8-070167F42035}"/>
              </a:ext>
            </a:extLst>
          </p:cNvPr>
          <p:cNvSpPr>
            <a:spLocks noGrp="1"/>
          </p:cNvSpPr>
          <p:nvPr>
            <p:ph type="title"/>
          </p:nvPr>
        </p:nvSpPr>
        <p:spPr>
          <a:xfrm>
            <a:off x="1015736" y="989029"/>
            <a:ext cx="8398140" cy="1616062"/>
          </a:xfrm>
        </p:spPr>
        <p:txBody>
          <a:bodyPr>
            <a:normAutofit fontScale="90000"/>
          </a:bodyPr>
          <a:lstStyle/>
          <a:p>
            <a:r>
              <a:rPr lang="en-US" sz="6400"/>
              <a:t>Faster AI </a:t>
            </a:r>
            <a:br>
              <a:rPr lang="en-US" sz="6400"/>
            </a:br>
            <a:r>
              <a:rPr lang="en-US" sz="6400"/>
              <a:t>&amp; Analytics</a:t>
            </a:r>
          </a:p>
        </p:txBody>
      </p:sp>
      <p:sp>
        <p:nvSpPr>
          <p:cNvPr id="3" name="Text Placeholder 2">
            <a:extLst>
              <a:ext uri="{FF2B5EF4-FFF2-40B4-BE49-F238E27FC236}">
                <a16:creationId xmlns:a16="http://schemas.microsoft.com/office/drawing/2014/main" id="{592DBCDB-F208-6CC4-6CDD-6C59F4568CDE}"/>
              </a:ext>
            </a:extLst>
          </p:cNvPr>
          <p:cNvSpPr>
            <a:spLocks noGrp="1"/>
          </p:cNvSpPr>
          <p:nvPr>
            <p:ph type="body" sz="quarter" idx="10"/>
          </p:nvPr>
        </p:nvSpPr>
        <p:spPr>
          <a:xfrm>
            <a:off x="6139816" y="1041401"/>
            <a:ext cx="6772268" cy="1365250"/>
          </a:xfrm>
        </p:spPr>
        <p:txBody>
          <a:bodyPr anchor="ctr">
            <a:normAutofit lnSpcReduction="10000"/>
          </a:bodyPr>
          <a:lstStyle/>
          <a:p>
            <a:pPr>
              <a:lnSpc>
                <a:spcPct val="100000"/>
              </a:lnSpc>
            </a:pPr>
            <a:r>
              <a:rPr lang="en-US" sz="4800">
                <a:solidFill>
                  <a:schemeClr val="tx2"/>
                </a:solidFill>
              </a:rPr>
              <a:t>SAS Viya outperforms</a:t>
            </a:r>
            <a:br>
              <a:rPr lang="en-US" sz="4800">
                <a:solidFill>
                  <a:schemeClr val="tx2"/>
                </a:solidFill>
              </a:rPr>
            </a:br>
            <a:r>
              <a:rPr lang="en-US" sz="4800">
                <a:solidFill>
                  <a:schemeClr val="tx2"/>
                </a:solidFill>
              </a:rPr>
              <a:t>the competition</a:t>
            </a:r>
          </a:p>
        </p:txBody>
      </p:sp>
      <p:grpSp>
        <p:nvGrpSpPr>
          <p:cNvPr id="23" name="Group 22">
            <a:extLst>
              <a:ext uri="{FF2B5EF4-FFF2-40B4-BE49-F238E27FC236}">
                <a16:creationId xmlns:a16="http://schemas.microsoft.com/office/drawing/2014/main" id="{07E2556E-74E8-78A6-DA4D-CEC4CEB596DD}"/>
              </a:ext>
            </a:extLst>
          </p:cNvPr>
          <p:cNvGrpSpPr/>
          <p:nvPr/>
        </p:nvGrpSpPr>
        <p:grpSpPr>
          <a:xfrm>
            <a:off x="2638295" y="3777212"/>
            <a:ext cx="7045638" cy="1365250"/>
            <a:chOff x="1319147" y="1888606"/>
            <a:chExt cx="3522819" cy="682625"/>
          </a:xfrm>
        </p:grpSpPr>
        <p:sp>
          <p:nvSpPr>
            <p:cNvPr id="9" name="TextBox 8">
              <a:extLst>
                <a:ext uri="{FF2B5EF4-FFF2-40B4-BE49-F238E27FC236}">
                  <a16:creationId xmlns:a16="http://schemas.microsoft.com/office/drawing/2014/main" id="{A1311B86-68A6-2D9A-686E-77429B954ABF}"/>
                </a:ext>
              </a:extLst>
            </p:cNvPr>
            <p:cNvSpPr txBox="1"/>
            <p:nvPr/>
          </p:nvSpPr>
          <p:spPr>
            <a:xfrm>
              <a:off x="2198462" y="1920660"/>
              <a:ext cx="264350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nova Light"/>
                  <a:ea typeface="+mn-ea"/>
                  <a:cs typeface="+mn-cs"/>
                </a:rPr>
                <a:t>More than </a:t>
              </a:r>
              <a:r>
                <a:rPr kumimoji="0" lang="en-US" sz="4000" b="1" i="0" u="none" strike="noStrike" kern="1200" cap="none" spc="0" normalizeH="0" baseline="0" noProof="0">
                  <a:ln>
                    <a:noFill/>
                  </a:ln>
                  <a:solidFill>
                    <a:srgbClr val="0766D1"/>
                  </a:solidFill>
                  <a:effectLst/>
                  <a:uLnTx/>
                  <a:uFillTx/>
                  <a:latin typeface="Anova Bold" panose="020B0503020203020204" pitchFamily="34" charset="0"/>
                  <a:ea typeface="+mn-ea"/>
                  <a:cs typeface="+mn-cs"/>
                </a:rPr>
                <a:t>86% lower </a:t>
              </a:r>
              <a:r>
                <a:rPr kumimoji="0" lang="en-US" sz="4000" b="0" i="0" u="none" strike="noStrike" kern="1200" cap="none" spc="0" normalizeH="0" baseline="0" noProof="0">
                  <a:ln>
                    <a:noFill/>
                  </a:ln>
                  <a:solidFill>
                    <a:srgbClr val="000000"/>
                  </a:solidFill>
                  <a:effectLst/>
                  <a:uLnTx/>
                  <a:uFillTx/>
                  <a:latin typeface="Anova Light"/>
                  <a:ea typeface="+mn-ea"/>
                  <a:cs typeface="+mn-cs"/>
                </a:rPr>
                <a:t>cloud operating costs</a:t>
              </a:r>
              <a:r>
                <a:rPr kumimoji="0" lang="en-US" sz="2100" b="0" i="0" u="none" strike="noStrike" kern="1200" cap="none" spc="0" normalizeH="0" baseline="0" noProof="0">
                  <a:ln>
                    <a:noFill/>
                  </a:ln>
                  <a:solidFill>
                    <a:srgbClr val="000000"/>
                  </a:solidFill>
                  <a:effectLst/>
                  <a:uLnTx/>
                  <a:uFillTx/>
                  <a:latin typeface="Anova Light"/>
                  <a:ea typeface="+mn-ea"/>
                  <a:cs typeface="+mn-cs"/>
                </a:rPr>
                <a:t> </a:t>
              </a:r>
            </a:p>
          </p:txBody>
        </p:sp>
        <p:grpSp>
          <p:nvGrpSpPr>
            <p:cNvPr id="14" name="Group 13">
              <a:extLst>
                <a:ext uri="{FF2B5EF4-FFF2-40B4-BE49-F238E27FC236}">
                  <a16:creationId xmlns:a16="http://schemas.microsoft.com/office/drawing/2014/main" id="{A1DD2668-9986-CCBD-1127-F02176C38454}"/>
                </a:ext>
              </a:extLst>
            </p:cNvPr>
            <p:cNvGrpSpPr/>
            <p:nvPr/>
          </p:nvGrpSpPr>
          <p:grpSpPr>
            <a:xfrm>
              <a:off x="1319147" y="1888606"/>
              <a:ext cx="679662" cy="682625"/>
              <a:chOff x="2944554" y="1886190"/>
              <a:chExt cx="684212" cy="687195"/>
            </a:xfrm>
          </p:grpSpPr>
          <p:sp>
            <p:nvSpPr>
              <p:cNvPr id="149" name="Rectangle: Rounded Corners 148">
                <a:extLst>
                  <a:ext uri="{FF2B5EF4-FFF2-40B4-BE49-F238E27FC236}">
                    <a16:creationId xmlns:a16="http://schemas.microsoft.com/office/drawing/2014/main" id="{4E677D36-D99C-969E-FE4A-F2641129BF96}"/>
                  </a:ext>
                </a:extLst>
              </p:cNvPr>
              <p:cNvSpPr/>
              <p:nvPr/>
            </p:nvSpPr>
            <p:spPr>
              <a:xfrm>
                <a:off x="2946400" y="1887538"/>
                <a:ext cx="680781" cy="685847"/>
              </a:xfrm>
              <a:prstGeom prst="roundRect">
                <a:avLst>
                  <a:gd name="adj" fmla="val 5325"/>
                </a:avLst>
              </a:pr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22" name="Freeform: Shape 121">
                <a:extLst>
                  <a:ext uri="{FF2B5EF4-FFF2-40B4-BE49-F238E27FC236}">
                    <a16:creationId xmlns:a16="http://schemas.microsoft.com/office/drawing/2014/main" id="{A78EDD29-45FB-D778-F37C-13C08A155D9A}"/>
                  </a:ext>
                </a:extLst>
              </p:cNvPr>
              <p:cNvSpPr/>
              <p:nvPr/>
            </p:nvSpPr>
            <p:spPr>
              <a:xfrm>
                <a:off x="3201134" y="2313823"/>
                <a:ext cx="171053" cy="171053"/>
              </a:xfrm>
              <a:custGeom>
                <a:avLst/>
                <a:gdLst>
                  <a:gd name="connsiteX0" fmla="*/ 171053 w 171053"/>
                  <a:gd name="connsiteY0" fmla="*/ 85527 h 171053"/>
                  <a:gd name="connsiteX1" fmla="*/ 85527 w 171053"/>
                  <a:gd name="connsiteY1" fmla="*/ 171053 h 171053"/>
                  <a:gd name="connsiteX2" fmla="*/ 0 w 171053"/>
                  <a:gd name="connsiteY2" fmla="*/ 85527 h 171053"/>
                  <a:gd name="connsiteX3" fmla="*/ 85527 w 171053"/>
                  <a:gd name="connsiteY3" fmla="*/ 0 h 171053"/>
                  <a:gd name="connsiteX4" fmla="*/ 171053 w 171053"/>
                  <a:gd name="connsiteY4" fmla="*/ 85527 h 17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3" h="171053">
                    <a:moveTo>
                      <a:pt x="171053" y="85527"/>
                    </a:moveTo>
                    <a:cubicBezTo>
                      <a:pt x="171053" y="132762"/>
                      <a:pt x="132762" y="171053"/>
                      <a:pt x="85527" y="171053"/>
                    </a:cubicBezTo>
                    <a:cubicBezTo>
                      <a:pt x="38292" y="171053"/>
                      <a:pt x="0" y="132762"/>
                      <a:pt x="0" y="85527"/>
                    </a:cubicBezTo>
                    <a:cubicBezTo>
                      <a:pt x="0" y="38292"/>
                      <a:pt x="38292" y="0"/>
                      <a:pt x="85527" y="0"/>
                    </a:cubicBezTo>
                    <a:cubicBezTo>
                      <a:pt x="132762" y="0"/>
                      <a:pt x="171053" y="38292"/>
                      <a:pt x="171053" y="85527"/>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23" name="Freeform: Shape 122">
                <a:extLst>
                  <a:ext uri="{FF2B5EF4-FFF2-40B4-BE49-F238E27FC236}">
                    <a16:creationId xmlns:a16="http://schemas.microsoft.com/office/drawing/2014/main" id="{FC765B49-372A-55E5-E5A9-2DD1EF37E1C0}"/>
                  </a:ext>
                </a:extLst>
              </p:cNvPr>
              <p:cNvSpPr/>
              <p:nvPr/>
            </p:nvSpPr>
            <p:spPr>
              <a:xfrm>
                <a:off x="2944554" y="1886190"/>
                <a:ext cx="684212" cy="342106"/>
              </a:xfrm>
              <a:custGeom>
                <a:avLst/>
                <a:gdLst>
                  <a:gd name="connsiteX0" fmla="*/ 684212 w 684212"/>
                  <a:gd name="connsiteY0" fmla="*/ 0 h 342106"/>
                  <a:gd name="connsiteX1" fmla="*/ 342106 w 684212"/>
                  <a:gd name="connsiteY1" fmla="*/ 342107 h 342106"/>
                  <a:gd name="connsiteX2" fmla="*/ 0 w 684212"/>
                  <a:gd name="connsiteY2" fmla="*/ 0 h 342106"/>
                </a:gdLst>
                <a:ahLst/>
                <a:cxnLst>
                  <a:cxn ang="0">
                    <a:pos x="connsiteX0" y="connsiteY0"/>
                  </a:cxn>
                  <a:cxn ang="0">
                    <a:pos x="connsiteX1" y="connsiteY1"/>
                  </a:cxn>
                  <a:cxn ang="0">
                    <a:pos x="connsiteX2" y="connsiteY2"/>
                  </a:cxn>
                </a:cxnLst>
                <a:rect l="l" t="t" r="r" b="b"/>
                <a:pathLst>
                  <a:path w="684212" h="342106">
                    <a:moveTo>
                      <a:pt x="684212" y="0"/>
                    </a:moveTo>
                    <a:cubicBezTo>
                      <a:pt x="684212" y="188943"/>
                      <a:pt x="531049" y="342107"/>
                      <a:pt x="342106" y="342107"/>
                    </a:cubicBezTo>
                    <a:cubicBezTo>
                      <a:pt x="153164" y="342107"/>
                      <a:pt x="0" y="188943"/>
                      <a:pt x="0" y="0"/>
                    </a:cubicBezTo>
                  </a:path>
                </a:pathLst>
              </a:custGeom>
              <a:noFill/>
              <a:ln w="355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24" name="Freeform: Shape 123">
                <a:extLst>
                  <a:ext uri="{FF2B5EF4-FFF2-40B4-BE49-F238E27FC236}">
                    <a16:creationId xmlns:a16="http://schemas.microsoft.com/office/drawing/2014/main" id="{6EEAD1D7-356D-F429-1420-D0C982D8D648}"/>
                  </a:ext>
                </a:extLst>
              </p:cNvPr>
              <p:cNvSpPr/>
              <p:nvPr/>
            </p:nvSpPr>
            <p:spPr>
              <a:xfrm>
                <a:off x="3286661" y="1886190"/>
                <a:ext cx="3563" cy="513159"/>
              </a:xfrm>
              <a:custGeom>
                <a:avLst/>
                <a:gdLst>
                  <a:gd name="connsiteX0" fmla="*/ 0 w 3563"/>
                  <a:gd name="connsiteY0" fmla="*/ 513160 h 513159"/>
                  <a:gd name="connsiteX1" fmla="*/ 0 w 3563"/>
                  <a:gd name="connsiteY1" fmla="*/ 0 h 513159"/>
                </a:gdLst>
                <a:ahLst/>
                <a:cxnLst>
                  <a:cxn ang="0">
                    <a:pos x="connsiteX0" y="connsiteY0"/>
                  </a:cxn>
                  <a:cxn ang="0">
                    <a:pos x="connsiteX1" y="connsiteY1"/>
                  </a:cxn>
                </a:cxnLst>
                <a:rect l="l" t="t" r="r" b="b"/>
                <a:pathLst>
                  <a:path w="3563" h="513159">
                    <a:moveTo>
                      <a:pt x="0" y="513160"/>
                    </a:moveTo>
                    <a:lnTo>
                      <a:pt x="0" y="0"/>
                    </a:lnTo>
                  </a:path>
                </a:pathLst>
              </a:custGeom>
              <a:ln w="355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25" name="Freeform: Shape 124">
                <a:extLst>
                  <a:ext uri="{FF2B5EF4-FFF2-40B4-BE49-F238E27FC236}">
                    <a16:creationId xmlns:a16="http://schemas.microsoft.com/office/drawing/2014/main" id="{35A2D7A1-DEBD-1E81-A314-5AF439A3C2ED}"/>
                  </a:ext>
                </a:extLst>
              </p:cNvPr>
              <p:cNvSpPr/>
              <p:nvPr/>
            </p:nvSpPr>
            <p:spPr>
              <a:xfrm>
                <a:off x="3227897" y="2026988"/>
                <a:ext cx="117527" cy="58763"/>
              </a:xfrm>
              <a:custGeom>
                <a:avLst/>
                <a:gdLst>
                  <a:gd name="connsiteX0" fmla="*/ 117528 w 117527"/>
                  <a:gd name="connsiteY0" fmla="*/ 0 h 58763"/>
                  <a:gd name="connsiteX1" fmla="*/ 58764 w 117527"/>
                  <a:gd name="connsiteY1" fmla="*/ 58764 h 58763"/>
                  <a:gd name="connsiteX2" fmla="*/ 0 w 117527"/>
                  <a:gd name="connsiteY2" fmla="*/ 0 h 58763"/>
                </a:gdLst>
                <a:ahLst/>
                <a:cxnLst>
                  <a:cxn ang="0">
                    <a:pos x="connsiteX0" y="connsiteY0"/>
                  </a:cxn>
                  <a:cxn ang="0">
                    <a:pos x="connsiteX1" y="connsiteY1"/>
                  </a:cxn>
                  <a:cxn ang="0">
                    <a:pos x="connsiteX2" y="connsiteY2"/>
                  </a:cxn>
                </a:cxnLst>
                <a:rect l="l" t="t" r="r" b="b"/>
                <a:pathLst>
                  <a:path w="117527" h="58763">
                    <a:moveTo>
                      <a:pt x="117528" y="0"/>
                    </a:moveTo>
                    <a:lnTo>
                      <a:pt x="58764" y="58764"/>
                    </a:lnTo>
                    <a:lnTo>
                      <a:pt x="0" y="0"/>
                    </a:lnTo>
                  </a:path>
                </a:pathLst>
              </a:custGeom>
              <a:noFill/>
              <a:ln w="355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grpSp>
      <p:grpSp>
        <p:nvGrpSpPr>
          <p:cNvPr id="24" name="Group 23">
            <a:extLst>
              <a:ext uri="{FF2B5EF4-FFF2-40B4-BE49-F238E27FC236}">
                <a16:creationId xmlns:a16="http://schemas.microsoft.com/office/drawing/2014/main" id="{09CC3EB3-4A33-E7BB-AF82-6CB25F03521C}"/>
              </a:ext>
            </a:extLst>
          </p:cNvPr>
          <p:cNvGrpSpPr/>
          <p:nvPr/>
        </p:nvGrpSpPr>
        <p:grpSpPr>
          <a:xfrm>
            <a:off x="2639283" y="5689600"/>
            <a:ext cx="7033222" cy="1365250"/>
            <a:chOff x="1319641" y="2844800"/>
            <a:chExt cx="3516611" cy="682625"/>
          </a:xfrm>
        </p:grpSpPr>
        <p:sp>
          <p:nvSpPr>
            <p:cNvPr id="10" name="TextBox 9">
              <a:extLst>
                <a:ext uri="{FF2B5EF4-FFF2-40B4-BE49-F238E27FC236}">
                  <a16:creationId xmlns:a16="http://schemas.microsoft.com/office/drawing/2014/main" id="{854C7706-DD86-6925-3E28-9C94E875E3E6}"/>
                </a:ext>
              </a:extLst>
            </p:cNvPr>
            <p:cNvSpPr txBox="1"/>
            <p:nvPr/>
          </p:nvSpPr>
          <p:spPr>
            <a:xfrm>
              <a:off x="2261331" y="2878859"/>
              <a:ext cx="2574921"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nova Light"/>
                  <a:ea typeface="+mn-ea"/>
                  <a:cs typeface="+mn-cs"/>
                </a:rPr>
                <a:t>On average </a:t>
              </a:r>
              <a:br>
                <a:rPr kumimoji="0" lang="en-US" sz="4000" b="0" i="0" u="none" strike="noStrike" kern="1200" cap="none" spc="0" normalizeH="0" baseline="0" noProof="0">
                  <a:ln>
                    <a:noFill/>
                  </a:ln>
                  <a:solidFill>
                    <a:srgbClr val="000000"/>
                  </a:solidFill>
                  <a:effectLst/>
                  <a:uLnTx/>
                  <a:uFillTx/>
                  <a:latin typeface="Anova Light"/>
                  <a:ea typeface="+mn-ea"/>
                  <a:cs typeface="+mn-cs"/>
                </a:rPr>
              </a:br>
              <a:r>
                <a:rPr kumimoji="0" lang="en-US" sz="4000" b="1" i="0" u="none" strike="noStrike" kern="1200" cap="none" spc="0" normalizeH="0" baseline="0" noProof="0">
                  <a:ln>
                    <a:noFill/>
                  </a:ln>
                  <a:solidFill>
                    <a:srgbClr val="0766D1"/>
                  </a:solidFill>
                  <a:effectLst/>
                  <a:uLnTx/>
                  <a:uFillTx/>
                  <a:latin typeface="Anova Bold"/>
                  <a:ea typeface="+mn-ea"/>
                  <a:cs typeface="+mn-cs"/>
                </a:rPr>
                <a:t>30 times faster</a:t>
              </a:r>
            </a:p>
          </p:txBody>
        </p:sp>
        <p:grpSp>
          <p:nvGrpSpPr>
            <p:cNvPr id="15" name="Group 14">
              <a:extLst>
                <a:ext uri="{FF2B5EF4-FFF2-40B4-BE49-F238E27FC236}">
                  <a16:creationId xmlns:a16="http://schemas.microsoft.com/office/drawing/2014/main" id="{676606B5-42A6-B06C-7D98-9BB0694B7B1D}"/>
                </a:ext>
              </a:extLst>
            </p:cNvPr>
            <p:cNvGrpSpPr/>
            <p:nvPr/>
          </p:nvGrpSpPr>
          <p:grpSpPr>
            <a:xfrm>
              <a:off x="1319641" y="2844800"/>
              <a:ext cx="677583" cy="682625"/>
              <a:chOff x="2946400" y="2844800"/>
              <a:chExt cx="680781" cy="685847"/>
            </a:xfrm>
          </p:grpSpPr>
          <p:sp>
            <p:nvSpPr>
              <p:cNvPr id="148" name="Rectangle: Rounded Corners 147">
                <a:extLst>
                  <a:ext uri="{FF2B5EF4-FFF2-40B4-BE49-F238E27FC236}">
                    <a16:creationId xmlns:a16="http://schemas.microsoft.com/office/drawing/2014/main" id="{EE7484C0-9D79-4061-793E-54EF64779F65}"/>
                  </a:ext>
                </a:extLst>
              </p:cNvPr>
              <p:cNvSpPr/>
              <p:nvPr/>
            </p:nvSpPr>
            <p:spPr>
              <a:xfrm>
                <a:off x="2946400" y="2844800"/>
                <a:ext cx="680781" cy="685847"/>
              </a:xfrm>
              <a:prstGeom prst="roundRect">
                <a:avLst>
                  <a:gd name="adj" fmla="val 5325"/>
                </a:avLst>
              </a:pr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28" name="Freeform: Shape 127">
                <a:extLst>
                  <a:ext uri="{FF2B5EF4-FFF2-40B4-BE49-F238E27FC236}">
                    <a16:creationId xmlns:a16="http://schemas.microsoft.com/office/drawing/2014/main" id="{A5A02211-6BB3-7790-5547-AC7BC52F4EEC}"/>
                  </a:ext>
                </a:extLst>
              </p:cNvPr>
              <p:cNvSpPr/>
              <p:nvPr/>
            </p:nvSpPr>
            <p:spPr>
              <a:xfrm>
                <a:off x="3376720" y="3071847"/>
                <a:ext cx="228615" cy="228615"/>
              </a:xfrm>
              <a:custGeom>
                <a:avLst/>
                <a:gdLst>
                  <a:gd name="connsiteX0" fmla="*/ 114308 w 228615"/>
                  <a:gd name="connsiteY0" fmla="*/ 0 h 228615"/>
                  <a:gd name="connsiteX1" fmla="*/ 228616 w 228615"/>
                  <a:gd name="connsiteY1" fmla="*/ 114308 h 228615"/>
                  <a:gd name="connsiteX2" fmla="*/ 228616 w 228615"/>
                  <a:gd name="connsiteY2" fmla="*/ 114308 h 228615"/>
                  <a:gd name="connsiteX3" fmla="*/ 114308 w 228615"/>
                  <a:gd name="connsiteY3" fmla="*/ 228616 h 228615"/>
                  <a:gd name="connsiteX4" fmla="*/ 114308 w 228615"/>
                  <a:gd name="connsiteY4" fmla="*/ 228616 h 228615"/>
                  <a:gd name="connsiteX5" fmla="*/ 0 w 228615"/>
                  <a:gd name="connsiteY5" fmla="*/ 114308 h 228615"/>
                  <a:gd name="connsiteX6" fmla="*/ 0 w 228615"/>
                  <a:gd name="connsiteY6" fmla="*/ 114308 h 228615"/>
                  <a:gd name="connsiteX7" fmla="*/ 114308 w 228615"/>
                  <a:gd name="connsiteY7" fmla="*/ 0 h 22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15" h="228615">
                    <a:moveTo>
                      <a:pt x="114308" y="0"/>
                    </a:moveTo>
                    <a:cubicBezTo>
                      <a:pt x="177438" y="0"/>
                      <a:pt x="228616" y="51177"/>
                      <a:pt x="228616" y="114308"/>
                    </a:cubicBezTo>
                    <a:lnTo>
                      <a:pt x="228616" y="114308"/>
                    </a:lnTo>
                    <a:cubicBezTo>
                      <a:pt x="228616" y="177438"/>
                      <a:pt x="177438" y="228616"/>
                      <a:pt x="114308" y="228616"/>
                    </a:cubicBezTo>
                    <a:lnTo>
                      <a:pt x="114308" y="228616"/>
                    </a:lnTo>
                    <a:cubicBezTo>
                      <a:pt x="51177" y="228616"/>
                      <a:pt x="0" y="177438"/>
                      <a:pt x="0" y="114308"/>
                    </a:cubicBezTo>
                    <a:lnTo>
                      <a:pt x="0" y="114308"/>
                    </a:lnTo>
                    <a:cubicBezTo>
                      <a:pt x="0" y="51177"/>
                      <a:pt x="51177" y="0"/>
                      <a:pt x="114308" y="0"/>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29" name="Freeform: Shape 128">
                <a:extLst>
                  <a:ext uri="{FF2B5EF4-FFF2-40B4-BE49-F238E27FC236}">
                    <a16:creationId xmlns:a16="http://schemas.microsoft.com/office/drawing/2014/main" id="{BA146AED-DE50-ED74-0B6E-B140702AB810}"/>
                  </a:ext>
                </a:extLst>
              </p:cNvPr>
              <p:cNvSpPr/>
              <p:nvPr/>
            </p:nvSpPr>
            <p:spPr>
              <a:xfrm>
                <a:off x="3233835" y="2957539"/>
                <a:ext cx="114307" cy="114307"/>
              </a:xfrm>
              <a:custGeom>
                <a:avLst/>
                <a:gdLst>
                  <a:gd name="connsiteX0" fmla="*/ 57154 w 114307"/>
                  <a:gd name="connsiteY0" fmla="*/ 0 h 114307"/>
                  <a:gd name="connsiteX1" fmla="*/ 114308 w 114307"/>
                  <a:gd name="connsiteY1" fmla="*/ 57154 h 114307"/>
                  <a:gd name="connsiteX2" fmla="*/ 114308 w 114307"/>
                  <a:gd name="connsiteY2" fmla="*/ 57154 h 114307"/>
                  <a:gd name="connsiteX3" fmla="*/ 57154 w 114307"/>
                  <a:gd name="connsiteY3" fmla="*/ 114308 h 114307"/>
                  <a:gd name="connsiteX4" fmla="*/ 57154 w 114307"/>
                  <a:gd name="connsiteY4" fmla="*/ 114308 h 114307"/>
                  <a:gd name="connsiteX5" fmla="*/ 0 w 114307"/>
                  <a:gd name="connsiteY5" fmla="*/ 57154 h 114307"/>
                  <a:gd name="connsiteX6" fmla="*/ 0 w 114307"/>
                  <a:gd name="connsiteY6" fmla="*/ 57154 h 114307"/>
                  <a:gd name="connsiteX7" fmla="*/ 57154 w 114307"/>
                  <a:gd name="connsiteY7" fmla="*/ 0 h 11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7" h="114307">
                    <a:moveTo>
                      <a:pt x="57154" y="0"/>
                    </a:moveTo>
                    <a:cubicBezTo>
                      <a:pt x="88719" y="0"/>
                      <a:pt x="114308" y="25589"/>
                      <a:pt x="114308" y="57154"/>
                    </a:cubicBezTo>
                    <a:lnTo>
                      <a:pt x="114308" y="57154"/>
                    </a:lnTo>
                    <a:cubicBezTo>
                      <a:pt x="114308" y="88719"/>
                      <a:pt x="88719" y="114308"/>
                      <a:pt x="57154" y="114308"/>
                    </a:cubicBezTo>
                    <a:lnTo>
                      <a:pt x="57154" y="114308"/>
                    </a:lnTo>
                    <a:cubicBezTo>
                      <a:pt x="25589" y="114308"/>
                      <a:pt x="0" y="88719"/>
                      <a:pt x="0" y="57154"/>
                    </a:cubicBezTo>
                    <a:lnTo>
                      <a:pt x="0" y="57154"/>
                    </a:lnTo>
                    <a:cubicBezTo>
                      <a:pt x="0" y="25589"/>
                      <a:pt x="25589" y="0"/>
                      <a:pt x="57154" y="0"/>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30" name="Freeform: Shape 129">
                <a:extLst>
                  <a:ext uri="{FF2B5EF4-FFF2-40B4-BE49-F238E27FC236}">
                    <a16:creationId xmlns:a16="http://schemas.microsoft.com/office/drawing/2014/main" id="{E7C6A508-06D6-9F53-F80D-2E8CA8191B6A}"/>
                  </a:ext>
                </a:extLst>
              </p:cNvPr>
              <p:cNvSpPr/>
              <p:nvPr/>
            </p:nvSpPr>
            <p:spPr>
              <a:xfrm>
                <a:off x="3148104" y="3329040"/>
                <a:ext cx="57153" cy="57153"/>
              </a:xfrm>
              <a:custGeom>
                <a:avLst/>
                <a:gdLst>
                  <a:gd name="connsiteX0" fmla="*/ 28577 w 57153"/>
                  <a:gd name="connsiteY0" fmla="*/ 0 h 57153"/>
                  <a:gd name="connsiteX1" fmla="*/ 57154 w 57153"/>
                  <a:gd name="connsiteY1" fmla="*/ 28577 h 57153"/>
                  <a:gd name="connsiteX2" fmla="*/ 57154 w 57153"/>
                  <a:gd name="connsiteY2" fmla="*/ 28577 h 57153"/>
                  <a:gd name="connsiteX3" fmla="*/ 28577 w 57153"/>
                  <a:gd name="connsiteY3" fmla="*/ 57154 h 57153"/>
                  <a:gd name="connsiteX4" fmla="*/ 28577 w 57153"/>
                  <a:gd name="connsiteY4" fmla="*/ 57154 h 57153"/>
                  <a:gd name="connsiteX5" fmla="*/ 0 w 57153"/>
                  <a:gd name="connsiteY5" fmla="*/ 28577 h 57153"/>
                  <a:gd name="connsiteX6" fmla="*/ 0 w 57153"/>
                  <a:gd name="connsiteY6" fmla="*/ 28577 h 57153"/>
                  <a:gd name="connsiteX7" fmla="*/ 28577 w 57153"/>
                  <a:gd name="connsiteY7" fmla="*/ 0 h 5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3" h="57153">
                    <a:moveTo>
                      <a:pt x="28577" y="0"/>
                    </a:moveTo>
                    <a:cubicBezTo>
                      <a:pt x="44360" y="0"/>
                      <a:pt x="57154" y="12794"/>
                      <a:pt x="57154" y="28577"/>
                    </a:cubicBezTo>
                    <a:lnTo>
                      <a:pt x="57154" y="28577"/>
                    </a:lnTo>
                    <a:cubicBezTo>
                      <a:pt x="57154" y="44360"/>
                      <a:pt x="44360" y="57154"/>
                      <a:pt x="28577" y="57154"/>
                    </a:cubicBezTo>
                    <a:lnTo>
                      <a:pt x="28577" y="57154"/>
                    </a:lnTo>
                    <a:cubicBezTo>
                      <a:pt x="12794" y="57154"/>
                      <a:pt x="0" y="44360"/>
                      <a:pt x="0" y="28577"/>
                    </a:cubicBezTo>
                    <a:lnTo>
                      <a:pt x="0" y="28577"/>
                    </a:lnTo>
                    <a:cubicBezTo>
                      <a:pt x="0" y="12794"/>
                      <a:pt x="12794" y="0"/>
                      <a:pt x="28577" y="0"/>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31" name="Freeform: Shape 130">
                <a:extLst>
                  <a:ext uri="{FF2B5EF4-FFF2-40B4-BE49-F238E27FC236}">
                    <a16:creationId xmlns:a16="http://schemas.microsoft.com/office/drawing/2014/main" id="{30C1946D-7795-65A3-F590-4542358F056D}"/>
                  </a:ext>
                </a:extLst>
              </p:cNvPr>
              <p:cNvSpPr/>
              <p:nvPr/>
            </p:nvSpPr>
            <p:spPr>
              <a:xfrm>
                <a:off x="2948066" y="3014693"/>
                <a:ext cx="342923" cy="3572"/>
              </a:xfrm>
              <a:custGeom>
                <a:avLst/>
                <a:gdLst>
                  <a:gd name="connsiteX0" fmla="*/ 342924 w 342923"/>
                  <a:gd name="connsiteY0" fmla="*/ 0 h 3572"/>
                  <a:gd name="connsiteX1" fmla="*/ 0 w 342923"/>
                  <a:gd name="connsiteY1" fmla="*/ 0 h 3572"/>
                </a:gdLst>
                <a:ahLst/>
                <a:cxnLst>
                  <a:cxn ang="0">
                    <a:pos x="connsiteX0" y="connsiteY0"/>
                  </a:cxn>
                  <a:cxn ang="0">
                    <a:pos x="connsiteX1" y="connsiteY1"/>
                  </a:cxn>
                </a:cxnLst>
                <a:rect l="l" t="t" r="r" b="b"/>
                <a:pathLst>
                  <a:path w="342923" h="3572">
                    <a:moveTo>
                      <a:pt x="342924" y="0"/>
                    </a:moveTo>
                    <a:lnTo>
                      <a:pt x="0" y="0"/>
                    </a:lnTo>
                  </a:path>
                </a:pathLst>
              </a:custGeom>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32" name="Freeform: Shape 131">
                <a:extLst>
                  <a:ext uri="{FF2B5EF4-FFF2-40B4-BE49-F238E27FC236}">
                    <a16:creationId xmlns:a16="http://schemas.microsoft.com/office/drawing/2014/main" id="{92CD2586-4385-FF35-254C-4552055D40FB}"/>
                  </a:ext>
                </a:extLst>
              </p:cNvPr>
              <p:cNvSpPr/>
              <p:nvPr/>
            </p:nvSpPr>
            <p:spPr>
              <a:xfrm>
                <a:off x="2948066" y="3186155"/>
                <a:ext cx="542962" cy="3572"/>
              </a:xfrm>
              <a:custGeom>
                <a:avLst/>
                <a:gdLst>
                  <a:gd name="connsiteX0" fmla="*/ 542962 w 542962"/>
                  <a:gd name="connsiteY0" fmla="*/ 0 h 3572"/>
                  <a:gd name="connsiteX1" fmla="*/ 0 w 542962"/>
                  <a:gd name="connsiteY1" fmla="*/ 0 h 3572"/>
                </a:gdLst>
                <a:ahLst/>
                <a:cxnLst>
                  <a:cxn ang="0">
                    <a:pos x="connsiteX0" y="connsiteY0"/>
                  </a:cxn>
                  <a:cxn ang="0">
                    <a:pos x="connsiteX1" y="connsiteY1"/>
                  </a:cxn>
                </a:cxnLst>
                <a:rect l="l" t="t" r="r" b="b"/>
                <a:pathLst>
                  <a:path w="542962" h="3572">
                    <a:moveTo>
                      <a:pt x="542962" y="0"/>
                    </a:moveTo>
                    <a:lnTo>
                      <a:pt x="0" y="0"/>
                    </a:lnTo>
                  </a:path>
                </a:pathLst>
              </a:custGeom>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33" name="Freeform: Shape 132">
                <a:extLst>
                  <a:ext uri="{FF2B5EF4-FFF2-40B4-BE49-F238E27FC236}">
                    <a16:creationId xmlns:a16="http://schemas.microsoft.com/office/drawing/2014/main" id="{AE267300-9E71-59E4-6A96-2C2415529B5F}"/>
                  </a:ext>
                </a:extLst>
              </p:cNvPr>
              <p:cNvSpPr/>
              <p:nvPr/>
            </p:nvSpPr>
            <p:spPr>
              <a:xfrm>
                <a:off x="2948066" y="3357617"/>
                <a:ext cx="228615" cy="3572"/>
              </a:xfrm>
              <a:custGeom>
                <a:avLst/>
                <a:gdLst>
                  <a:gd name="connsiteX0" fmla="*/ 228616 w 228615"/>
                  <a:gd name="connsiteY0" fmla="*/ 0 h 3572"/>
                  <a:gd name="connsiteX1" fmla="*/ 0 w 228615"/>
                  <a:gd name="connsiteY1" fmla="*/ 0 h 3572"/>
                </a:gdLst>
                <a:ahLst/>
                <a:cxnLst>
                  <a:cxn ang="0">
                    <a:pos x="connsiteX0" y="connsiteY0"/>
                  </a:cxn>
                  <a:cxn ang="0">
                    <a:pos x="connsiteX1" y="connsiteY1"/>
                  </a:cxn>
                </a:cxnLst>
                <a:rect l="l" t="t" r="r" b="b"/>
                <a:pathLst>
                  <a:path w="228615" h="3572">
                    <a:moveTo>
                      <a:pt x="228616" y="0"/>
                    </a:moveTo>
                    <a:lnTo>
                      <a:pt x="0" y="0"/>
                    </a:lnTo>
                  </a:path>
                </a:pathLst>
              </a:custGeom>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34" name="Freeform: Shape 133">
                <a:extLst>
                  <a:ext uri="{FF2B5EF4-FFF2-40B4-BE49-F238E27FC236}">
                    <a16:creationId xmlns:a16="http://schemas.microsoft.com/office/drawing/2014/main" id="{58311B83-A606-11C5-212F-C3754DC979C1}"/>
                  </a:ext>
                </a:extLst>
              </p:cNvPr>
              <p:cNvSpPr/>
              <p:nvPr/>
            </p:nvSpPr>
            <p:spPr>
              <a:xfrm>
                <a:off x="3317816" y="3125536"/>
                <a:ext cx="58904" cy="117772"/>
              </a:xfrm>
              <a:custGeom>
                <a:avLst/>
                <a:gdLst>
                  <a:gd name="connsiteX0" fmla="*/ 0 w 58904"/>
                  <a:gd name="connsiteY0" fmla="*/ 0 h 117772"/>
                  <a:gd name="connsiteX1" fmla="*/ 58904 w 58904"/>
                  <a:gd name="connsiteY1" fmla="*/ 58869 h 117772"/>
                  <a:gd name="connsiteX2" fmla="*/ 0 w 58904"/>
                  <a:gd name="connsiteY2" fmla="*/ 117773 h 117772"/>
                </a:gdLst>
                <a:ahLst/>
                <a:cxnLst>
                  <a:cxn ang="0">
                    <a:pos x="connsiteX0" y="connsiteY0"/>
                  </a:cxn>
                  <a:cxn ang="0">
                    <a:pos x="connsiteX1" y="connsiteY1"/>
                  </a:cxn>
                  <a:cxn ang="0">
                    <a:pos x="connsiteX2" y="connsiteY2"/>
                  </a:cxn>
                </a:cxnLst>
                <a:rect l="l" t="t" r="r" b="b"/>
                <a:pathLst>
                  <a:path w="58904" h="117772">
                    <a:moveTo>
                      <a:pt x="0" y="0"/>
                    </a:moveTo>
                    <a:lnTo>
                      <a:pt x="58904" y="58869"/>
                    </a:lnTo>
                    <a:lnTo>
                      <a:pt x="0" y="117773"/>
                    </a:lnTo>
                  </a:path>
                </a:pathLst>
              </a:custGeom>
              <a:noFill/>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grpSp>
      <p:grpSp>
        <p:nvGrpSpPr>
          <p:cNvPr id="25" name="Group 24">
            <a:extLst>
              <a:ext uri="{FF2B5EF4-FFF2-40B4-BE49-F238E27FC236}">
                <a16:creationId xmlns:a16="http://schemas.microsoft.com/office/drawing/2014/main" id="{39FA8F66-BE24-A708-9FA9-5AA9B6EDEF2A}"/>
              </a:ext>
            </a:extLst>
          </p:cNvPr>
          <p:cNvGrpSpPr/>
          <p:nvPr/>
        </p:nvGrpSpPr>
        <p:grpSpPr>
          <a:xfrm>
            <a:off x="2636134" y="7613684"/>
            <a:ext cx="7047796" cy="1368424"/>
            <a:chOff x="1318067" y="3806842"/>
            <a:chExt cx="3523898" cy="684212"/>
          </a:xfrm>
        </p:grpSpPr>
        <p:sp>
          <p:nvSpPr>
            <p:cNvPr id="11" name="TextBox 10">
              <a:extLst>
                <a:ext uri="{FF2B5EF4-FFF2-40B4-BE49-F238E27FC236}">
                  <a16:creationId xmlns:a16="http://schemas.microsoft.com/office/drawing/2014/main" id="{DF761E69-995E-B955-D7D6-8CB1F5FB8601}"/>
                </a:ext>
              </a:extLst>
            </p:cNvPr>
            <p:cNvSpPr txBox="1"/>
            <p:nvPr/>
          </p:nvSpPr>
          <p:spPr>
            <a:xfrm>
              <a:off x="2255610" y="3837360"/>
              <a:ext cx="2586355"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nova Light"/>
                  <a:ea typeface="+mn-ea"/>
                  <a:cs typeface="+mn-cs"/>
                </a:rPr>
                <a:t>Can </a:t>
              </a:r>
              <a:r>
                <a:rPr kumimoji="0" lang="en-US" sz="4000" b="1" i="0" u="none" strike="noStrike" kern="1200" cap="none" spc="0" normalizeH="0" baseline="0" noProof="0">
                  <a:ln>
                    <a:noFill/>
                  </a:ln>
                  <a:solidFill>
                    <a:srgbClr val="0766D1"/>
                  </a:solidFill>
                  <a:effectLst/>
                  <a:uLnTx/>
                  <a:uFillTx/>
                  <a:latin typeface="Anova Bold" panose="020B0503020203020204" pitchFamily="34" charset="0"/>
                  <a:ea typeface="+mn-ea"/>
                  <a:cs typeface="+mn-cs"/>
                </a:rPr>
                <a:t>scale better</a:t>
              </a:r>
              <a:br>
                <a:rPr kumimoji="0" lang="en-US" sz="4000" b="1" i="0" u="none" strike="noStrike" kern="1200" cap="none" spc="0" normalizeH="0" baseline="0" noProof="0">
                  <a:ln>
                    <a:noFill/>
                  </a:ln>
                  <a:solidFill>
                    <a:srgbClr val="0766D1"/>
                  </a:solidFill>
                  <a:effectLst/>
                  <a:uLnTx/>
                  <a:uFillTx/>
                  <a:latin typeface="Anova Bold" panose="020B0503020203020204" pitchFamily="34" charset="0"/>
                  <a:ea typeface="+mn-ea"/>
                  <a:cs typeface="+mn-cs"/>
                </a:rPr>
              </a:br>
              <a:r>
                <a:rPr kumimoji="0" lang="en-US" sz="4000" b="0" i="0" u="none" strike="noStrike" kern="1200" cap="none" spc="0" normalizeH="0" baseline="0" noProof="0">
                  <a:ln>
                    <a:noFill/>
                  </a:ln>
                  <a:solidFill>
                    <a:srgbClr val="000000"/>
                  </a:solidFill>
                  <a:effectLst/>
                  <a:uLnTx/>
                  <a:uFillTx/>
                  <a:latin typeface="Anova Light"/>
                  <a:ea typeface="+mn-ea"/>
                  <a:cs typeface="+mn-cs"/>
                </a:rPr>
                <a:t>than alternatives</a:t>
              </a:r>
            </a:p>
          </p:txBody>
        </p:sp>
        <p:grpSp>
          <p:nvGrpSpPr>
            <p:cNvPr id="16" name="Group 15">
              <a:extLst>
                <a:ext uri="{FF2B5EF4-FFF2-40B4-BE49-F238E27FC236}">
                  <a16:creationId xmlns:a16="http://schemas.microsoft.com/office/drawing/2014/main" id="{1497E310-6483-DDFE-78A7-19C3315F224D}"/>
                </a:ext>
              </a:extLst>
            </p:cNvPr>
            <p:cNvGrpSpPr/>
            <p:nvPr/>
          </p:nvGrpSpPr>
          <p:grpSpPr>
            <a:xfrm>
              <a:off x="1318067" y="3806842"/>
              <a:ext cx="679158" cy="684212"/>
              <a:chOff x="2946400" y="3801645"/>
              <a:chExt cx="680781" cy="685847"/>
            </a:xfrm>
          </p:grpSpPr>
          <p:sp>
            <p:nvSpPr>
              <p:cNvPr id="136" name="Rectangle: Rounded Corners 135">
                <a:extLst>
                  <a:ext uri="{FF2B5EF4-FFF2-40B4-BE49-F238E27FC236}">
                    <a16:creationId xmlns:a16="http://schemas.microsoft.com/office/drawing/2014/main" id="{492F40E2-B75D-F4E7-2767-9CA48E53FB73}"/>
                  </a:ext>
                </a:extLst>
              </p:cNvPr>
              <p:cNvSpPr/>
              <p:nvPr/>
            </p:nvSpPr>
            <p:spPr>
              <a:xfrm>
                <a:off x="2946400" y="3801645"/>
                <a:ext cx="680781" cy="685847"/>
              </a:xfrm>
              <a:prstGeom prst="roundRect">
                <a:avLst>
                  <a:gd name="adj" fmla="val 5325"/>
                </a:avLst>
              </a:prstGeom>
              <a:solidFill>
                <a:srgbClr val="0766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nvGrpSpPr>
              <p:cNvPr id="137" name="Graphic 40">
                <a:extLst>
                  <a:ext uri="{FF2B5EF4-FFF2-40B4-BE49-F238E27FC236}">
                    <a16:creationId xmlns:a16="http://schemas.microsoft.com/office/drawing/2014/main" id="{034099ED-841E-5655-4724-1FF22B179E48}"/>
                  </a:ext>
                </a:extLst>
              </p:cNvPr>
              <p:cNvGrpSpPr/>
              <p:nvPr/>
            </p:nvGrpSpPr>
            <p:grpSpPr>
              <a:xfrm>
                <a:off x="2998487" y="3858798"/>
                <a:ext cx="571539" cy="571539"/>
                <a:chOff x="2996899" y="3865150"/>
                <a:chExt cx="571539" cy="571539"/>
              </a:xfrm>
            </p:grpSpPr>
            <p:sp>
              <p:nvSpPr>
                <p:cNvPr id="138" name="Freeform: Shape 137">
                  <a:extLst>
                    <a:ext uri="{FF2B5EF4-FFF2-40B4-BE49-F238E27FC236}">
                      <a16:creationId xmlns:a16="http://schemas.microsoft.com/office/drawing/2014/main" id="{F901FE28-2CFA-7D45-CC9E-A1322920D490}"/>
                    </a:ext>
                  </a:extLst>
                </p:cNvPr>
                <p:cNvSpPr/>
                <p:nvPr/>
              </p:nvSpPr>
              <p:spPr>
                <a:xfrm>
                  <a:off x="3282669" y="4150920"/>
                  <a:ext cx="285769" cy="285769"/>
                </a:xfrm>
                <a:custGeom>
                  <a:avLst/>
                  <a:gdLst>
                    <a:gd name="connsiteX0" fmla="*/ 0 w 285769"/>
                    <a:gd name="connsiteY0" fmla="*/ 0 h 285769"/>
                    <a:gd name="connsiteX1" fmla="*/ 285770 w 285769"/>
                    <a:gd name="connsiteY1" fmla="*/ 285770 h 285769"/>
                  </a:gdLst>
                  <a:ahLst/>
                  <a:cxnLst>
                    <a:cxn ang="0">
                      <a:pos x="connsiteX0" y="connsiteY0"/>
                    </a:cxn>
                    <a:cxn ang="0">
                      <a:pos x="connsiteX1" y="connsiteY1"/>
                    </a:cxn>
                  </a:cxnLst>
                  <a:rect l="l" t="t" r="r" b="b"/>
                  <a:pathLst>
                    <a:path w="285769" h="285769">
                      <a:moveTo>
                        <a:pt x="0" y="0"/>
                      </a:moveTo>
                      <a:lnTo>
                        <a:pt x="285770" y="285770"/>
                      </a:lnTo>
                    </a:path>
                  </a:pathLst>
                </a:custGeom>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39" name="Freeform: Shape 138">
                  <a:extLst>
                    <a:ext uri="{FF2B5EF4-FFF2-40B4-BE49-F238E27FC236}">
                      <a16:creationId xmlns:a16="http://schemas.microsoft.com/office/drawing/2014/main" id="{EFA3C7DF-EEEA-9616-CE71-AFA6EE25B923}"/>
                    </a:ext>
                  </a:extLst>
                </p:cNvPr>
                <p:cNvSpPr/>
                <p:nvPr/>
              </p:nvSpPr>
              <p:spPr>
                <a:xfrm>
                  <a:off x="2996899" y="3865150"/>
                  <a:ext cx="285769" cy="285769"/>
                </a:xfrm>
                <a:custGeom>
                  <a:avLst/>
                  <a:gdLst>
                    <a:gd name="connsiteX0" fmla="*/ 0 w 285769"/>
                    <a:gd name="connsiteY0" fmla="*/ 0 h 285769"/>
                    <a:gd name="connsiteX1" fmla="*/ 285770 w 285769"/>
                    <a:gd name="connsiteY1" fmla="*/ 285770 h 285769"/>
                  </a:gdLst>
                  <a:ahLst/>
                  <a:cxnLst>
                    <a:cxn ang="0">
                      <a:pos x="connsiteX0" y="connsiteY0"/>
                    </a:cxn>
                    <a:cxn ang="0">
                      <a:pos x="connsiteX1" y="connsiteY1"/>
                    </a:cxn>
                  </a:cxnLst>
                  <a:rect l="l" t="t" r="r" b="b"/>
                  <a:pathLst>
                    <a:path w="285769" h="285769">
                      <a:moveTo>
                        <a:pt x="0" y="0"/>
                      </a:moveTo>
                      <a:lnTo>
                        <a:pt x="285770" y="285770"/>
                      </a:lnTo>
                    </a:path>
                  </a:pathLst>
                </a:custGeom>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grpSp>
            <p:nvGrpSpPr>
              <p:cNvPr id="140" name="Graphic 40">
                <a:extLst>
                  <a:ext uri="{FF2B5EF4-FFF2-40B4-BE49-F238E27FC236}">
                    <a16:creationId xmlns:a16="http://schemas.microsoft.com/office/drawing/2014/main" id="{2038EF66-114D-EA38-9D2F-9912344437C6}"/>
                  </a:ext>
                </a:extLst>
              </p:cNvPr>
              <p:cNvGrpSpPr/>
              <p:nvPr/>
            </p:nvGrpSpPr>
            <p:grpSpPr>
              <a:xfrm>
                <a:off x="2998487" y="3858798"/>
                <a:ext cx="571539" cy="571539"/>
                <a:chOff x="2996899" y="3865150"/>
                <a:chExt cx="571539" cy="571539"/>
              </a:xfrm>
            </p:grpSpPr>
            <p:sp>
              <p:nvSpPr>
                <p:cNvPr id="141" name="Freeform: Shape 140">
                  <a:extLst>
                    <a:ext uri="{FF2B5EF4-FFF2-40B4-BE49-F238E27FC236}">
                      <a16:creationId xmlns:a16="http://schemas.microsoft.com/office/drawing/2014/main" id="{D47BBF4E-7757-3BAF-A511-B9DECB6B37FE}"/>
                    </a:ext>
                  </a:extLst>
                </p:cNvPr>
                <p:cNvSpPr/>
                <p:nvPr/>
              </p:nvSpPr>
              <p:spPr>
                <a:xfrm>
                  <a:off x="3282669" y="3865150"/>
                  <a:ext cx="285769" cy="285769"/>
                </a:xfrm>
                <a:custGeom>
                  <a:avLst/>
                  <a:gdLst>
                    <a:gd name="connsiteX0" fmla="*/ 0 w 285769"/>
                    <a:gd name="connsiteY0" fmla="*/ 285770 h 285769"/>
                    <a:gd name="connsiteX1" fmla="*/ 285770 w 285769"/>
                    <a:gd name="connsiteY1" fmla="*/ 0 h 285769"/>
                  </a:gdLst>
                  <a:ahLst/>
                  <a:cxnLst>
                    <a:cxn ang="0">
                      <a:pos x="connsiteX0" y="connsiteY0"/>
                    </a:cxn>
                    <a:cxn ang="0">
                      <a:pos x="connsiteX1" y="connsiteY1"/>
                    </a:cxn>
                  </a:cxnLst>
                  <a:rect l="l" t="t" r="r" b="b"/>
                  <a:pathLst>
                    <a:path w="285769" h="285769">
                      <a:moveTo>
                        <a:pt x="0" y="285770"/>
                      </a:moveTo>
                      <a:lnTo>
                        <a:pt x="285770" y="0"/>
                      </a:lnTo>
                    </a:path>
                  </a:pathLst>
                </a:custGeom>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42" name="Freeform: Shape 141">
                  <a:extLst>
                    <a:ext uri="{FF2B5EF4-FFF2-40B4-BE49-F238E27FC236}">
                      <a16:creationId xmlns:a16="http://schemas.microsoft.com/office/drawing/2014/main" id="{EABE6E0E-FE0E-9AD5-4D27-098B11B68D83}"/>
                    </a:ext>
                  </a:extLst>
                </p:cNvPr>
                <p:cNvSpPr/>
                <p:nvPr/>
              </p:nvSpPr>
              <p:spPr>
                <a:xfrm>
                  <a:off x="2996899" y="4150920"/>
                  <a:ext cx="285769" cy="285769"/>
                </a:xfrm>
                <a:custGeom>
                  <a:avLst/>
                  <a:gdLst>
                    <a:gd name="connsiteX0" fmla="*/ 0 w 285769"/>
                    <a:gd name="connsiteY0" fmla="*/ 285770 h 285769"/>
                    <a:gd name="connsiteX1" fmla="*/ 285770 w 285769"/>
                    <a:gd name="connsiteY1" fmla="*/ 0 h 285769"/>
                  </a:gdLst>
                  <a:ahLst/>
                  <a:cxnLst>
                    <a:cxn ang="0">
                      <a:pos x="connsiteX0" y="connsiteY0"/>
                    </a:cxn>
                    <a:cxn ang="0">
                      <a:pos x="connsiteX1" y="connsiteY1"/>
                    </a:cxn>
                  </a:cxnLst>
                  <a:rect l="l" t="t" r="r" b="b"/>
                  <a:pathLst>
                    <a:path w="285769" h="285769">
                      <a:moveTo>
                        <a:pt x="0" y="285770"/>
                      </a:moveTo>
                      <a:lnTo>
                        <a:pt x="285770" y="0"/>
                      </a:lnTo>
                    </a:path>
                  </a:pathLst>
                </a:custGeom>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sp>
            <p:nvSpPr>
              <p:cNvPr id="143" name="Freeform: Shape 142">
                <a:extLst>
                  <a:ext uri="{FF2B5EF4-FFF2-40B4-BE49-F238E27FC236}">
                    <a16:creationId xmlns:a16="http://schemas.microsoft.com/office/drawing/2014/main" id="{C2A6D4E9-5428-1F03-8CD2-997A000644C2}"/>
                  </a:ext>
                </a:extLst>
              </p:cNvPr>
              <p:cNvSpPr/>
              <p:nvPr/>
            </p:nvSpPr>
            <p:spPr>
              <a:xfrm>
                <a:off x="3198526" y="4058837"/>
                <a:ext cx="171461" cy="171461"/>
              </a:xfrm>
              <a:custGeom>
                <a:avLst/>
                <a:gdLst>
                  <a:gd name="connsiteX0" fmla="*/ 171462 w 171461"/>
                  <a:gd name="connsiteY0" fmla="*/ 85731 h 171461"/>
                  <a:gd name="connsiteX1" fmla="*/ 85731 w 171461"/>
                  <a:gd name="connsiteY1" fmla="*/ 171462 h 171461"/>
                  <a:gd name="connsiteX2" fmla="*/ 0 w 171461"/>
                  <a:gd name="connsiteY2" fmla="*/ 85731 h 171461"/>
                  <a:gd name="connsiteX3" fmla="*/ 85731 w 171461"/>
                  <a:gd name="connsiteY3" fmla="*/ 0 h 171461"/>
                  <a:gd name="connsiteX4" fmla="*/ 171462 w 171461"/>
                  <a:gd name="connsiteY4" fmla="*/ 85731 h 17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61" h="171461">
                    <a:moveTo>
                      <a:pt x="171462" y="85731"/>
                    </a:moveTo>
                    <a:cubicBezTo>
                      <a:pt x="171462" y="133079"/>
                      <a:pt x="133079" y="171462"/>
                      <a:pt x="85731" y="171462"/>
                    </a:cubicBezTo>
                    <a:cubicBezTo>
                      <a:pt x="38383" y="171462"/>
                      <a:pt x="0" y="133079"/>
                      <a:pt x="0" y="85731"/>
                    </a:cubicBezTo>
                    <a:cubicBezTo>
                      <a:pt x="0" y="38383"/>
                      <a:pt x="38383" y="0"/>
                      <a:pt x="85731" y="0"/>
                    </a:cubicBezTo>
                    <a:cubicBezTo>
                      <a:pt x="133079" y="0"/>
                      <a:pt x="171462" y="38383"/>
                      <a:pt x="171462" y="85731"/>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44" name="Freeform: Shape 143">
                <a:extLst>
                  <a:ext uri="{FF2B5EF4-FFF2-40B4-BE49-F238E27FC236}">
                    <a16:creationId xmlns:a16="http://schemas.microsoft.com/office/drawing/2014/main" id="{FCC2272E-E79A-5991-2A0A-F4A5A890EFBD}"/>
                  </a:ext>
                </a:extLst>
              </p:cNvPr>
              <p:cNvSpPr/>
              <p:nvPr/>
            </p:nvSpPr>
            <p:spPr>
              <a:xfrm>
                <a:off x="3484296" y="3858798"/>
                <a:ext cx="85730" cy="85730"/>
              </a:xfrm>
              <a:custGeom>
                <a:avLst/>
                <a:gdLst>
                  <a:gd name="connsiteX0" fmla="*/ 0 w 85730"/>
                  <a:gd name="connsiteY0" fmla="*/ 0 h 85730"/>
                  <a:gd name="connsiteX1" fmla="*/ 85731 w 85730"/>
                  <a:gd name="connsiteY1" fmla="*/ 0 h 85730"/>
                  <a:gd name="connsiteX2" fmla="*/ 85731 w 85730"/>
                  <a:gd name="connsiteY2" fmla="*/ 85731 h 85730"/>
                </a:gdLst>
                <a:ahLst/>
                <a:cxnLst>
                  <a:cxn ang="0">
                    <a:pos x="connsiteX0" y="connsiteY0"/>
                  </a:cxn>
                  <a:cxn ang="0">
                    <a:pos x="connsiteX1" y="connsiteY1"/>
                  </a:cxn>
                  <a:cxn ang="0">
                    <a:pos x="connsiteX2" y="connsiteY2"/>
                  </a:cxn>
                </a:cxnLst>
                <a:rect l="l" t="t" r="r" b="b"/>
                <a:pathLst>
                  <a:path w="85730" h="85730">
                    <a:moveTo>
                      <a:pt x="0" y="0"/>
                    </a:moveTo>
                    <a:lnTo>
                      <a:pt x="85731" y="0"/>
                    </a:lnTo>
                    <a:lnTo>
                      <a:pt x="85731" y="85731"/>
                    </a:lnTo>
                  </a:path>
                </a:pathLst>
              </a:custGeom>
              <a:noFill/>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45" name="Freeform: Shape 144">
                <a:extLst>
                  <a:ext uri="{FF2B5EF4-FFF2-40B4-BE49-F238E27FC236}">
                    <a16:creationId xmlns:a16="http://schemas.microsoft.com/office/drawing/2014/main" id="{3A07B7C9-EA6A-52DB-E896-9573C599BE23}"/>
                  </a:ext>
                </a:extLst>
              </p:cNvPr>
              <p:cNvSpPr/>
              <p:nvPr/>
            </p:nvSpPr>
            <p:spPr>
              <a:xfrm>
                <a:off x="2998487" y="3858798"/>
                <a:ext cx="85730" cy="85730"/>
              </a:xfrm>
              <a:custGeom>
                <a:avLst/>
                <a:gdLst>
                  <a:gd name="connsiteX0" fmla="*/ 0 w 85730"/>
                  <a:gd name="connsiteY0" fmla="*/ 85731 h 85730"/>
                  <a:gd name="connsiteX1" fmla="*/ 0 w 85730"/>
                  <a:gd name="connsiteY1" fmla="*/ 0 h 85730"/>
                  <a:gd name="connsiteX2" fmla="*/ 85731 w 85730"/>
                  <a:gd name="connsiteY2" fmla="*/ 0 h 85730"/>
                </a:gdLst>
                <a:ahLst/>
                <a:cxnLst>
                  <a:cxn ang="0">
                    <a:pos x="connsiteX0" y="connsiteY0"/>
                  </a:cxn>
                  <a:cxn ang="0">
                    <a:pos x="connsiteX1" y="connsiteY1"/>
                  </a:cxn>
                  <a:cxn ang="0">
                    <a:pos x="connsiteX2" y="connsiteY2"/>
                  </a:cxn>
                </a:cxnLst>
                <a:rect l="l" t="t" r="r" b="b"/>
                <a:pathLst>
                  <a:path w="85730" h="85730">
                    <a:moveTo>
                      <a:pt x="0" y="85731"/>
                    </a:moveTo>
                    <a:lnTo>
                      <a:pt x="0" y="0"/>
                    </a:lnTo>
                    <a:lnTo>
                      <a:pt x="85731" y="0"/>
                    </a:lnTo>
                  </a:path>
                </a:pathLst>
              </a:custGeom>
              <a:noFill/>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46" name="Freeform: Shape 145">
                <a:extLst>
                  <a:ext uri="{FF2B5EF4-FFF2-40B4-BE49-F238E27FC236}">
                    <a16:creationId xmlns:a16="http://schemas.microsoft.com/office/drawing/2014/main" id="{4C776064-34F3-E920-8D17-BA990C1FEDDC}"/>
                  </a:ext>
                </a:extLst>
              </p:cNvPr>
              <p:cNvSpPr/>
              <p:nvPr/>
            </p:nvSpPr>
            <p:spPr>
              <a:xfrm>
                <a:off x="2998487" y="4344607"/>
                <a:ext cx="85730" cy="85730"/>
              </a:xfrm>
              <a:custGeom>
                <a:avLst/>
                <a:gdLst>
                  <a:gd name="connsiteX0" fmla="*/ 85731 w 85730"/>
                  <a:gd name="connsiteY0" fmla="*/ 85731 h 85730"/>
                  <a:gd name="connsiteX1" fmla="*/ 0 w 85730"/>
                  <a:gd name="connsiteY1" fmla="*/ 85731 h 85730"/>
                  <a:gd name="connsiteX2" fmla="*/ 0 w 85730"/>
                  <a:gd name="connsiteY2" fmla="*/ 0 h 85730"/>
                </a:gdLst>
                <a:ahLst/>
                <a:cxnLst>
                  <a:cxn ang="0">
                    <a:pos x="connsiteX0" y="connsiteY0"/>
                  </a:cxn>
                  <a:cxn ang="0">
                    <a:pos x="connsiteX1" y="connsiteY1"/>
                  </a:cxn>
                  <a:cxn ang="0">
                    <a:pos x="connsiteX2" y="connsiteY2"/>
                  </a:cxn>
                </a:cxnLst>
                <a:rect l="l" t="t" r="r" b="b"/>
                <a:pathLst>
                  <a:path w="85730" h="85730">
                    <a:moveTo>
                      <a:pt x="85731" y="85731"/>
                    </a:moveTo>
                    <a:lnTo>
                      <a:pt x="0" y="85731"/>
                    </a:lnTo>
                    <a:lnTo>
                      <a:pt x="0" y="0"/>
                    </a:lnTo>
                  </a:path>
                </a:pathLst>
              </a:custGeom>
              <a:noFill/>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sp>
            <p:nvSpPr>
              <p:cNvPr id="147" name="Freeform: Shape 146">
                <a:extLst>
                  <a:ext uri="{FF2B5EF4-FFF2-40B4-BE49-F238E27FC236}">
                    <a16:creationId xmlns:a16="http://schemas.microsoft.com/office/drawing/2014/main" id="{4785F18A-75A1-0735-A32A-506AEE7B5952}"/>
                  </a:ext>
                </a:extLst>
              </p:cNvPr>
              <p:cNvSpPr/>
              <p:nvPr/>
            </p:nvSpPr>
            <p:spPr>
              <a:xfrm>
                <a:off x="3484296" y="4344607"/>
                <a:ext cx="85730" cy="85730"/>
              </a:xfrm>
              <a:custGeom>
                <a:avLst/>
                <a:gdLst>
                  <a:gd name="connsiteX0" fmla="*/ 85731 w 85730"/>
                  <a:gd name="connsiteY0" fmla="*/ 0 h 85730"/>
                  <a:gd name="connsiteX1" fmla="*/ 85731 w 85730"/>
                  <a:gd name="connsiteY1" fmla="*/ 85731 h 85730"/>
                  <a:gd name="connsiteX2" fmla="*/ 0 w 85730"/>
                  <a:gd name="connsiteY2" fmla="*/ 85731 h 85730"/>
                </a:gdLst>
                <a:ahLst/>
                <a:cxnLst>
                  <a:cxn ang="0">
                    <a:pos x="connsiteX0" y="connsiteY0"/>
                  </a:cxn>
                  <a:cxn ang="0">
                    <a:pos x="connsiteX1" y="connsiteY1"/>
                  </a:cxn>
                  <a:cxn ang="0">
                    <a:pos x="connsiteX2" y="connsiteY2"/>
                  </a:cxn>
                </a:cxnLst>
                <a:rect l="l" t="t" r="r" b="b"/>
                <a:pathLst>
                  <a:path w="85730" h="85730">
                    <a:moveTo>
                      <a:pt x="85731" y="0"/>
                    </a:moveTo>
                    <a:lnTo>
                      <a:pt x="85731" y="85731"/>
                    </a:lnTo>
                    <a:lnTo>
                      <a:pt x="0" y="85731"/>
                    </a:lnTo>
                  </a:path>
                </a:pathLst>
              </a:custGeom>
              <a:noFill/>
              <a:ln w="3572"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000000"/>
                  </a:solidFill>
                  <a:effectLst/>
                  <a:uLnTx/>
                  <a:uFillTx/>
                  <a:latin typeface="Anova Light"/>
                  <a:ea typeface="+mn-ea"/>
                  <a:cs typeface="+mn-cs"/>
                </a:endParaRPr>
              </a:p>
            </p:txBody>
          </p:sp>
        </p:grpSp>
      </p:grpSp>
      <p:sp>
        <p:nvSpPr>
          <p:cNvPr id="20" name="Rectangle: Rounded Corners 19">
            <a:extLst>
              <a:ext uri="{FF2B5EF4-FFF2-40B4-BE49-F238E27FC236}">
                <a16:creationId xmlns:a16="http://schemas.microsoft.com/office/drawing/2014/main" id="{864A2FF8-2BE0-95E8-2E5F-2F586EE36573}"/>
              </a:ext>
            </a:extLst>
          </p:cNvPr>
          <p:cNvSpPr/>
          <p:nvPr/>
        </p:nvSpPr>
        <p:spPr>
          <a:xfrm>
            <a:off x="10501533" y="3507876"/>
            <a:ext cx="5144866" cy="1635624"/>
          </a:xfrm>
          <a:prstGeom prst="roundRect">
            <a:avLst>
              <a:gd name="adj" fmla="val 692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2200">
                <a:solidFill>
                  <a:srgbClr val="032954"/>
                </a:solidFill>
                <a:latin typeface="Anova Light"/>
              </a:rPr>
              <a:t>Increased response times to address challenges especially in times of disruption and uncertainty</a:t>
            </a:r>
            <a:endParaRPr kumimoji="0" lang="en-US" sz="2200" b="0" i="0" u="none" strike="noStrike" kern="1200" cap="none" spc="0" normalizeH="0" baseline="0" noProof="0">
              <a:ln>
                <a:noFill/>
              </a:ln>
              <a:solidFill>
                <a:srgbClr val="032954"/>
              </a:solidFill>
              <a:effectLst/>
              <a:uLnTx/>
              <a:uFillTx/>
              <a:latin typeface="Anova Light"/>
              <a:ea typeface="+mn-ea"/>
              <a:cs typeface="+mn-cs"/>
            </a:endParaRPr>
          </a:p>
        </p:txBody>
      </p:sp>
      <p:sp>
        <p:nvSpPr>
          <p:cNvPr id="42" name="Rectangle: Rounded Corners 41">
            <a:extLst>
              <a:ext uri="{FF2B5EF4-FFF2-40B4-BE49-F238E27FC236}">
                <a16:creationId xmlns:a16="http://schemas.microsoft.com/office/drawing/2014/main" id="{0F5930AA-E8B6-9285-297D-84854F3BBCF6}"/>
              </a:ext>
            </a:extLst>
          </p:cNvPr>
          <p:cNvSpPr/>
          <p:nvPr/>
        </p:nvSpPr>
        <p:spPr>
          <a:xfrm>
            <a:off x="10496550" y="5556250"/>
            <a:ext cx="5149848" cy="1634168"/>
          </a:xfrm>
          <a:prstGeom prst="roundRect">
            <a:avLst>
              <a:gd name="adj" fmla="val 77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2200" noProof="0">
                <a:solidFill>
                  <a:srgbClr val="032954"/>
                </a:solidFill>
                <a:latin typeface="Anova Light"/>
              </a:rPr>
              <a:t>Quickly access powerful AI for short-term projects and critical use cases.</a:t>
            </a:r>
            <a:endParaRPr kumimoji="0" lang="en-US" sz="2200" b="0" i="0" u="none" strike="noStrike" kern="1200" cap="none" spc="0" normalizeH="0" baseline="0" noProof="0">
              <a:ln>
                <a:noFill/>
              </a:ln>
              <a:solidFill>
                <a:srgbClr val="032954"/>
              </a:solidFill>
              <a:effectLst/>
              <a:uLnTx/>
              <a:uFillTx/>
              <a:latin typeface="Anova Light"/>
              <a:ea typeface="+mn-ea"/>
              <a:cs typeface="+mn-cs"/>
            </a:endParaRPr>
          </a:p>
        </p:txBody>
      </p:sp>
      <p:sp>
        <p:nvSpPr>
          <p:cNvPr id="43" name="Rectangle: Rounded Corners 42">
            <a:extLst>
              <a:ext uri="{FF2B5EF4-FFF2-40B4-BE49-F238E27FC236}">
                <a16:creationId xmlns:a16="http://schemas.microsoft.com/office/drawing/2014/main" id="{D5A56F36-D45A-E355-378C-1F7046CFA7F1}"/>
              </a:ext>
            </a:extLst>
          </p:cNvPr>
          <p:cNvSpPr/>
          <p:nvPr/>
        </p:nvSpPr>
        <p:spPr>
          <a:xfrm>
            <a:off x="10496549" y="7604126"/>
            <a:ext cx="5149850" cy="1638780"/>
          </a:xfrm>
          <a:prstGeom prst="roundRect">
            <a:avLst>
              <a:gd name="adj" fmla="val 794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32954"/>
                </a:solidFill>
                <a:effectLst/>
                <a:uLnTx/>
                <a:uFillTx/>
                <a:latin typeface="Anova Light"/>
                <a:ea typeface="+mn-ea"/>
                <a:cs typeface="+mn-cs"/>
              </a:rPr>
              <a:t>Automate key processes quickly to free up valuable staff time for higher value activities.</a:t>
            </a:r>
          </a:p>
        </p:txBody>
      </p:sp>
      <p:grpSp>
        <p:nvGrpSpPr>
          <p:cNvPr id="5" name="Group 4">
            <a:extLst>
              <a:ext uri="{FF2B5EF4-FFF2-40B4-BE49-F238E27FC236}">
                <a16:creationId xmlns:a16="http://schemas.microsoft.com/office/drawing/2014/main" id="{864F80E4-687D-CF4C-24B2-9E19F843E1DA}"/>
              </a:ext>
            </a:extLst>
          </p:cNvPr>
          <p:cNvGrpSpPr/>
          <p:nvPr/>
        </p:nvGrpSpPr>
        <p:grpSpPr>
          <a:xfrm>
            <a:off x="13474058" y="1041392"/>
            <a:ext cx="3797136" cy="1365262"/>
            <a:chOff x="6737029" y="520696"/>
            <a:chExt cx="1898568" cy="682631"/>
          </a:xfrm>
        </p:grpSpPr>
        <p:sp>
          <p:nvSpPr>
            <p:cNvPr id="72" name="Rectangle: Top Corners Rounded 71">
              <a:extLst>
                <a:ext uri="{FF2B5EF4-FFF2-40B4-BE49-F238E27FC236}">
                  <a16:creationId xmlns:a16="http://schemas.microsoft.com/office/drawing/2014/main" id="{8DC24988-E8E6-E433-C48A-13231555C89B}"/>
                </a:ext>
              </a:extLst>
            </p:cNvPr>
            <p:cNvSpPr/>
            <p:nvPr/>
          </p:nvSpPr>
          <p:spPr>
            <a:xfrm rot="5400000">
              <a:off x="7957499" y="525230"/>
              <a:ext cx="678265" cy="677930"/>
            </a:xfrm>
            <a:prstGeom prst="round2SameRect">
              <a:avLst>
                <a:gd name="adj1" fmla="val 611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pic>
          <p:nvPicPr>
            <p:cNvPr id="35" name="Picture 34">
              <a:extLst>
                <a:ext uri="{FF2B5EF4-FFF2-40B4-BE49-F238E27FC236}">
                  <a16:creationId xmlns:a16="http://schemas.microsoft.com/office/drawing/2014/main" id="{7C1E99A8-C2C4-7405-EE84-0675B71904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18" t="9150" r="6672" b="7901"/>
            <a:stretch/>
          </p:blipFill>
          <p:spPr>
            <a:xfrm>
              <a:off x="8000539" y="571123"/>
              <a:ext cx="605719" cy="598547"/>
            </a:xfrm>
            <a:prstGeom prst="rect">
              <a:avLst/>
            </a:prstGeom>
            <a:ln w="38100">
              <a:noFill/>
            </a:ln>
          </p:spPr>
        </p:pic>
        <p:sp>
          <p:nvSpPr>
            <p:cNvPr id="71" name="Rectangle: Top Corners Rounded 70">
              <a:extLst>
                <a:ext uri="{FF2B5EF4-FFF2-40B4-BE49-F238E27FC236}">
                  <a16:creationId xmlns:a16="http://schemas.microsoft.com/office/drawing/2014/main" id="{279C8AF0-D3C5-95EA-0481-F0CA6853F405}"/>
                </a:ext>
              </a:extLst>
            </p:cNvPr>
            <p:cNvSpPr/>
            <p:nvPr/>
          </p:nvSpPr>
          <p:spPr>
            <a:xfrm rot="16200000">
              <a:off x="7005320" y="252408"/>
              <a:ext cx="682623" cy="1219199"/>
            </a:xfrm>
            <a:prstGeom prst="round2SameRect">
              <a:avLst>
                <a:gd name="adj1" fmla="val 608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36" name="TextBox 35">
              <a:extLst>
                <a:ext uri="{FF2B5EF4-FFF2-40B4-BE49-F238E27FC236}">
                  <a16:creationId xmlns:a16="http://schemas.microsoft.com/office/drawing/2014/main" id="{B6C7114F-138F-B74B-9419-AB81A374C995}"/>
                </a:ext>
              </a:extLst>
            </p:cNvPr>
            <p:cNvSpPr txBox="1"/>
            <p:nvPr/>
          </p:nvSpPr>
          <p:spPr>
            <a:xfrm>
              <a:off x="6737029" y="610620"/>
              <a:ext cx="1219200" cy="492443"/>
            </a:xfrm>
            <a:prstGeom prst="rect">
              <a:avLst/>
            </a:prstGeom>
            <a:noFill/>
          </p:spPr>
          <p:txBody>
            <a:bodyPr wrap="square" lIns="0" tIns="0" rIns="0" bIns="0"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nova Light"/>
                  <a:ea typeface="+mn-ea"/>
                  <a:cs typeface="+mn-cs"/>
                </a:rPr>
                <a:t>Read the </a:t>
              </a:r>
              <a:br>
                <a:rPr kumimoji="0" lang="en-US" sz="3200" b="0" i="0" u="none" strike="noStrike" kern="1200" cap="none" spc="0" normalizeH="0" baseline="0" noProof="0">
                  <a:ln>
                    <a:noFill/>
                  </a:ln>
                  <a:solidFill>
                    <a:srgbClr val="FFFFFF"/>
                  </a:solidFill>
                  <a:effectLst/>
                  <a:uLnTx/>
                  <a:uFillTx/>
                  <a:latin typeface="Anova Light"/>
                  <a:ea typeface="+mn-ea"/>
                  <a:cs typeface="+mn-cs"/>
                </a:rPr>
              </a:br>
              <a:r>
                <a:rPr kumimoji="0" lang="en-US" sz="3200" b="0" i="0" u="none" strike="noStrike" kern="1200" cap="none" spc="0" normalizeH="0" baseline="0" noProof="0">
                  <a:ln>
                    <a:noFill/>
                  </a:ln>
                  <a:solidFill>
                    <a:srgbClr val="FFFFFF"/>
                  </a:solidFill>
                  <a:effectLst/>
                  <a:uLnTx/>
                  <a:uFillTx/>
                  <a:latin typeface="Anova Light"/>
                  <a:ea typeface="+mn-ea"/>
                  <a:cs typeface="+mn-cs"/>
                </a:rPr>
                <a:t>report</a:t>
              </a:r>
              <a:endParaRPr kumimoji="0" lang="en-DE" sz="3200" b="0" i="0" u="none" strike="noStrike" kern="1200" cap="none" spc="0" normalizeH="0" baseline="0" noProof="0">
                <a:ln>
                  <a:noFill/>
                </a:ln>
                <a:solidFill>
                  <a:srgbClr val="FFFFFF"/>
                </a:solidFill>
                <a:effectLst/>
                <a:uLnTx/>
                <a:uFillTx/>
                <a:latin typeface="Anova Light"/>
                <a:ea typeface="+mn-ea"/>
                <a:cs typeface="+mn-cs"/>
              </a:endParaRPr>
            </a:p>
          </p:txBody>
        </p:sp>
      </p:grpSp>
      <p:cxnSp>
        <p:nvCxnSpPr>
          <p:cNvPr id="76" name="Straight Connector 75">
            <a:extLst>
              <a:ext uri="{FF2B5EF4-FFF2-40B4-BE49-F238E27FC236}">
                <a16:creationId xmlns:a16="http://schemas.microsoft.com/office/drawing/2014/main" id="{836FE39E-CD42-52DD-95B4-229C81B86409}"/>
              </a:ext>
            </a:extLst>
          </p:cNvPr>
          <p:cNvCxnSpPr>
            <a:cxnSpLocks/>
          </p:cNvCxnSpPr>
          <p:nvPr/>
        </p:nvCxnSpPr>
        <p:spPr>
          <a:xfrm>
            <a:off x="5619750" y="1041401"/>
            <a:ext cx="0" cy="1365250"/>
          </a:xfrm>
          <a:prstGeom prst="line">
            <a:avLst/>
          </a:prstGeom>
          <a:ln w="6350">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12BE471C-A07E-9724-AF44-C67CC839CB24}"/>
              </a:ext>
            </a:extLst>
          </p:cNvPr>
          <p:cNvGrpSpPr/>
          <p:nvPr/>
        </p:nvGrpSpPr>
        <p:grpSpPr>
          <a:xfrm>
            <a:off x="9413874" y="3499330"/>
            <a:ext cx="689460" cy="5751884"/>
            <a:chOff x="5519738" y="1749665"/>
            <a:chExt cx="344730" cy="2875942"/>
          </a:xfrm>
        </p:grpSpPr>
        <p:cxnSp>
          <p:nvCxnSpPr>
            <p:cNvPr id="52" name="Straight Connector 51">
              <a:extLst>
                <a:ext uri="{FF2B5EF4-FFF2-40B4-BE49-F238E27FC236}">
                  <a16:creationId xmlns:a16="http://schemas.microsoft.com/office/drawing/2014/main" id="{7821537E-0B26-B493-4587-176E43D3BCBE}"/>
                </a:ext>
              </a:extLst>
            </p:cNvPr>
            <p:cNvCxnSpPr>
              <a:cxnSpLocks/>
            </p:cNvCxnSpPr>
            <p:nvPr/>
          </p:nvCxnSpPr>
          <p:spPr>
            <a:xfrm>
              <a:off x="5790097" y="1749665"/>
              <a:ext cx="0" cy="1164059"/>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A226075-C586-CC13-8AEF-0F343410B44F}"/>
                </a:ext>
              </a:extLst>
            </p:cNvPr>
            <p:cNvCxnSpPr>
              <a:cxnSpLocks/>
            </p:cNvCxnSpPr>
            <p:nvPr/>
          </p:nvCxnSpPr>
          <p:spPr>
            <a:xfrm flipH="1">
              <a:off x="5519738" y="4625607"/>
              <a:ext cx="270359" cy="0"/>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D604E13-562C-9367-702F-01A23D886FE3}"/>
                </a:ext>
              </a:extLst>
            </p:cNvPr>
            <p:cNvCxnSpPr>
              <a:cxnSpLocks/>
            </p:cNvCxnSpPr>
            <p:nvPr/>
          </p:nvCxnSpPr>
          <p:spPr>
            <a:xfrm flipH="1">
              <a:off x="5519738" y="1749665"/>
              <a:ext cx="270359" cy="0"/>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79FC75A-4B2E-BF0A-F6C9-C3C4B44A6C1B}"/>
                </a:ext>
              </a:extLst>
            </p:cNvPr>
            <p:cNvCxnSpPr>
              <a:cxnSpLocks/>
            </p:cNvCxnSpPr>
            <p:nvPr/>
          </p:nvCxnSpPr>
          <p:spPr>
            <a:xfrm flipH="1" flipV="1">
              <a:off x="5790097" y="2911185"/>
              <a:ext cx="74371" cy="276889"/>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48D65B8-CCE2-234F-9068-FACBBA80B40E}"/>
                </a:ext>
              </a:extLst>
            </p:cNvPr>
            <p:cNvCxnSpPr>
              <a:cxnSpLocks/>
            </p:cNvCxnSpPr>
            <p:nvPr/>
          </p:nvCxnSpPr>
          <p:spPr>
            <a:xfrm flipV="1">
              <a:off x="5790097" y="3185835"/>
              <a:ext cx="74371" cy="273673"/>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F715FBF-8368-2117-3A04-81B57E5265B6}"/>
                </a:ext>
              </a:extLst>
            </p:cNvPr>
            <p:cNvCxnSpPr>
              <a:cxnSpLocks/>
            </p:cNvCxnSpPr>
            <p:nvPr/>
          </p:nvCxnSpPr>
          <p:spPr>
            <a:xfrm>
              <a:off x="5790097" y="3461124"/>
              <a:ext cx="0" cy="1161676"/>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248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6" presetClass="emph" presetSubtype="0" fill="hold" nodeType="withEffect">
                                  <p:stCondLst>
                                    <p:cond delay="0"/>
                                  </p:stCondLst>
                                  <p:childTnLst>
                                    <p:animScale>
                                      <p:cBhvr>
                                        <p:cTn id="9" dur="10" fill="hold"/>
                                        <p:tgtEl>
                                          <p:spTgt spid="23"/>
                                        </p:tgtEl>
                                      </p:cBhvr>
                                      <p:by x="125000" y="125000"/>
                                    </p:animScale>
                                  </p:childTnLst>
                                </p:cTn>
                              </p:par>
                              <p:par>
                                <p:cTn id="10" presetID="6" presetClass="emph" presetSubtype="0" decel="100000" fill="hold" nodeType="withEffect">
                                  <p:stCondLst>
                                    <p:cond delay="0"/>
                                  </p:stCondLst>
                                  <p:childTnLst>
                                    <p:animScale>
                                      <p:cBhvr>
                                        <p:cTn id="11" dur="750" fill="hold"/>
                                        <p:tgtEl>
                                          <p:spTgt spid="23"/>
                                        </p:tgtEl>
                                      </p:cBhvr>
                                      <p:by x="80000" y="80000"/>
                                    </p:animScale>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6" presetClass="emph" presetSubtype="0" fill="hold" nodeType="withEffect">
                                  <p:stCondLst>
                                    <p:cond delay="0"/>
                                  </p:stCondLst>
                                  <p:childTnLst>
                                    <p:animScale>
                                      <p:cBhvr>
                                        <p:cTn id="17" dur="10" fill="hold"/>
                                        <p:tgtEl>
                                          <p:spTgt spid="24"/>
                                        </p:tgtEl>
                                      </p:cBhvr>
                                      <p:by x="125000" y="125000"/>
                                    </p:animScale>
                                  </p:childTnLst>
                                </p:cTn>
                              </p:par>
                              <p:par>
                                <p:cTn id="18" presetID="6" presetClass="emph" presetSubtype="0" decel="100000" fill="hold" nodeType="withEffect">
                                  <p:stCondLst>
                                    <p:cond delay="0"/>
                                  </p:stCondLst>
                                  <p:childTnLst>
                                    <p:animScale>
                                      <p:cBhvr>
                                        <p:cTn id="19" dur="750" fill="hold"/>
                                        <p:tgtEl>
                                          <p:spTgt spid="24"/>
                                        </p:tgtEl>
                                      </p:cBhvr>
                                      <p:by x="80000" y="80000"/>
                                    </p:animScale>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6" presetClass="emph" presetSubtype="0" fill="hold" nodeType="withEffect">
                                  <p:stCondLst>
                                    <p:cond delay="0"/>
                                  </p:stCondLst>
                                  <p:childTnLst>
                                    <p:animScale>
                                      <p:cBhvr>
                                        <p:cTn id="25" dur="10" fill="hold"/>
                                        <p:tgtEl>
                                          <p:spTgt spid="25"/>
                                        </p:tgtEl>
                                      </p:cBhvr>
                                      <p:by x="125000" y="125000"/>
                                    </p:animScale>
                                  </p:childTnLst>
                                </p:cTn>
                              </p:par>
                              <p:par>
                                <p:cTn id="26" presetID="6" presetClass="emph" presetSubtype="0" decel="100000" fill="hold" nodeType="withEffect">
                                  <p:stCondLst>
                                    <p:cond delay="0"/>
                                  </p:stCondLst>
                                  <p:childTnLst>
                                    <p:animScale>
                                      <p:cBhvr>
                                        <p:cTn id="27" dur="750" fill="hold"/>
                                        <p:tgtEl>
                                          <p:spTgt spid="25"/>
                                        </p:tgtEl>
                                      </p:cBhvr>
                                      <p:by x="80000" y="8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8" decel="100000"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1000" fill="hold"/>
                                        <p:tgtEl>
                                          <p:spTgt spid="117"/>
                                        </p:tgtEl>
                                        <p:attrNameLst>
                                          <p:attrName>ppt_x</p:attrName>
                                        </p:attrNameLst>
                                      </p:cBhvr>
                                      <p:tavLst>
                                        <p:tav tm="0">
                                          <p:val>
                                            <p:strVal val="0-#ppt_w/2"/>
                                          </p:val>
                                        </p:tav>
                                        <p:tav tm="100000">
                                          <p:val>
                                            <p:strVal val="#ppt_x"/>
                                          </p:val>
                                        </p:tav>
                                      </p:tavLst>
                                    </p:anim>
                                    <p:anim calcmode="lin" valueType="num">
                                      <p:cBhvr additive="base">
                                        <p:cTn id="33" dur="1000" fill="hold"/>
                                        <p:tgtEl>
                                          <p:spTgt spid="117"/>
                                        </p:tgtEl>
                                        <p:attrNameLst>
                                          <p:attrName>ppt_y</p:attrName>
                                        </p:attrNameLst>
                                      </p:cBhvr>
                                      <p:tavLst>
                                        <p:tav tm="0">
                                          <p:val>
                                            <p:strVal val="#ppt_y"/>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fade">
                                      <p:cBhvr>
                                        <p:cTn id="36" dur="1000"/>
                                        <p:tgtEl>
                                          <p:spTgt spid="117"/>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6" presetClass="emph" presetSubtype="0" fill="hold" grpId="1" nodeType="withEffect">
                                  <p:stCondLst>
                                    <p:cond delay="0"/>
                                  </p:stCondLst>
                                  <p:childTnLst>
                                    <p:animScale>
                                      <p:cBhvr>
                                        <p:cTn id="42" dur="10" fill="hold"/>
                                        <p:tgtEl>
                                          <p:spTgt spid="20"/>
                                        </p:tgtEl>
                                      </p:cBhvr>
                                      <p:by x="125000" y="125000"/>
                                    </p:animScale>
                                  </p:childTnLst>
                                </p:cTn>
                              </p:par>
                              <p:par>
                                <p:cTn id="43" presetID="6" presetClass="emph" presetSubtype="0" decel="100000" fill="hold" grpId="2" nodeType="withEffect">
                                  <p:stCondLst>
                                    <p:cond delay="0"/>
                                  </p:stCondLst>
                                  <p:childTnLst>
                                    <p:animScale>
                                      <p:cBhvr>
                                        <p:cTn id="44" dur="750" fill="hold"/>
                                        <p:tgtEl>
                                          <p:spTgt spid="20"/>
                                        </p:tgtEl>
                                      </p:cBhvr>
                                      <p:by x="80000" y="80000"/>
                                    </p:animScale>
                                  </p:childTnLst>
                                </p:cTn>
                              </p:par>
                            </p:childTnLst>
                          </p:cTn>
                        </p:par>
                        <p:par>
                          <p:cTn id="45" fill="hold">
                            <p:stCondLst>
                              <p:cond delay="175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6" presetClass="emph" presetSubtype="0" fill="hold" grpId="1" nodeType="withEffect">
                                  <p:stCondLst>
                                    <p:cond delay="0"/>
                                  </p:stCondLst>
                                  <p:childTnLst>
                                    <p:animScale>
                                      <p:cBhvr>
                                        <p:cTn id="50" dur="10" fill="hold"/>
                                        <p:tgtEl>
                                          <p:spTgt spid="42"/>
                                        </p:tgtEl>
                                      </p:cBhvr>
                                      <p:by x="125000" y="125000"/>
                                    </p:animScale>
                                  </p:childTnLst>
                                </p:cTn>
                              </p:par>
                              <p:par>
                                <p:cTn id="51" presetID="6" presetClass="emph" presetSubtype="0" decel="100000" fill="hold" grpId="2" nodeType="withEffect">
                                  <p:stCondLst>
                                    <p:cond delay="0"/>
                                  </p:stCondLst>
                                  <p:childTnLst>
                                    <p:animScale>
                                      <p:cBhvr>
                                        <p:cTn id="52" dur="750" fill="hold"/>
                                        <p:tgtEl>
                                          <p:spTgt spid="42"/>
                                        </p:tgtEl>
                                      </p:cBhvr>
                                      <p:by x="80000" y="80000"/>
                                    </p:animScale>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6" presetClass="emph" presetSubtype="0" fill="hold" grpId="1" nodeType="withEffect">
                                  <p:stCondLst>
                                    <p:cond delay="0"/>
                                  </p:stCondLst>
                                  <p:childTnLst>
                                    <p:animScale>
                                      <p:cBhvr>
                                        <p:cTn id="58" dur="10" fill="hold"/>
                                        <p:tgtEl>
                                          <p:spTgt spid="43"/>
                                        </p:tgtEl>
                                      </p:cBhvr>
                                      <p:by x="125000" y="125000"/>
                                    </p:animScale>
                                  </p:childTnLst>
                                </p:cTn>
                              </p:par>
                              <p:par>
                                <p:cTn id="59" presetID="6" presetClass="emph" presetSubtype="0" decel="100000" fill="hold" grpId="2" nodeType="withEffect">
                                  <p:stCondLst>
                                    <p:cond delay="0"/>
                                  </p:stCondLst>
                                  <p:childTnLst>
                                    <p:animScale>
                                      <p:cBhvr>
                                        <p:cTn id="60" dur="750" fill="hold"/>
                                        <p:tgtEl>
                                          <p:spTgt spid="43"/>
                                        </p:tgtEl>
                                      </p:cBhvr>
                                      <p:by x="80000" y="80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par>
                                <p:cTn id="66" presetID="6" presetClass="emph" presetSubtype="0" fill="hold" nodeType="withEffect">
                                  <p:stCondLst>
                                    <p:cond delay="0"/>
                                  </p:stCondLst>
                                  <p:childTnLst>
                                    <p:animScale>
                                      <p:cBhvr>
                                        <p:cTn id="67" dur="10" fill="hold"/>
                                        <p:tgtEl>
                                          <p:spTgt spid="5"/>
                                        </p:tgtEl>
                                      </p:cBhvr>
                                      <p:by x="125000" y="125000"/>
                                    </p:animScale>
                                  </p:childTnLst>
                                </p:cTn>
                              </p:par>
                              <p:par>
                                <p:cTn id="68" presetID="6" presetClass="emph" presetSubtype="0" decel="100000" fill="hold" nodeType="withEffect">
                                  <p:stCondLst>
                                    <p:cond delay="0"/>
                                  </p:stCondLst>
                                  <p:childTnLst>
                                    <p:animScale>
                                      <p:cBhvr>
                                        <p:cTn id="69" dur="750" fill="hold"/>
                                        <p:tgtEl>
                                          <p:spTgt spid="5"/>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42" grpId="0" animBg="1"/>
      <p:bldP spid="42" grpId="1" animBg="1"/>
      <p:bldP spid="42" grpId="2" animBg="1"/>
      <p:bldP spid="43" grpId="0" animBg="1"/>
      <p:bldP spid="43" grpId="1" animBg="1"/>
      <p:bldP spid="4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82F6D72-673D-9AC2-6E54-43D431D2017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0" name="think-cell data - do not delete" hidden="1">
                        <a:extLst>
                          <a:ext uri="{FF2B5EF4-FFF2-40B4-BE49-F238E27FC236}">
                            <a16:creationId xmlns:a16="http://schemas.microsoft.com/office/drawing/2014/main" id="{A82F6D72-673D-9AC2-6E54-43D431D2017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1" name="Rectangle 50">
            <a:extLst>
              <a:ext uri="{FF2B5EF4-FFF2-40B4-BE49-F238E27FC236}">
                <a16:creationId xmlns:a16="http://schemas.microsoft.com/office/drawing/2014/main" id="{888E4B5B-FA74-E57F-FE64-F778D3D5DE08}"/>
              </a:ext>
            </a:extLst>
          </p:cNvPr>
          <p:cNvSpPr/>
          <p:nvPr/>
        </p:nvSpPr>
        <p:spPr>
          <a:xfrm>
            <a:off x="0" y="4459902"/>
            <a:ext cx="18288000" cy="46240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grpSp>
        <p:nvGrpSpPr>
          <p:cNvPr id="52" name="Group 51">
            <a:extLst>
              <a:ext uri="{FF2B5EF4-FFF2-40B4-BE49-F238E27FC236}">
                <a16:creationId xmlns:a16="http://schemas.microsoft.com/office/drawing/2014/main" id="{FB297E5A-49D7-9651-6ED8-5757A40F0D32}"/>
              </a:ext>
            </a:extLst>
          </p:cNvPr>
          <p:cNvGrpSpPr/>
          <p:nvPr/>
        </p:nvGrpSpPr>
        <p:grpSpPr>
          <a:xfrm>
            <a:off x="1014155" y="3112319"/>
            <a:ext cx="3870178" cy="5698536"/>
            <a:chOff x="647602" y="1216320"/>
            <a:chExt cx="1935089" cy="2849268"/>
          </a:xfrm>
        </p:grpSpPr>
        <p:sp>
          <p:nvSpPr>
            <p:cNvPr id="53" name="TextBox 52">
              <a:extLst>
                <a:ext uri="{FF2B5EF4-FFF2-40B4-BE49-F238E27FC236}">
                  <a16:creationId xmlns:a16="http://schemas.microsoft.com/office/drawing/2014/main" id="{C56FD315-E980-02E7-698C-521CD62D97EA}"/>
                </a:ext>
              </a:extLst>
            </p:cNvPr>
            <p:cNvSpPr txBox="1"/>
            <p:nvPr/>
          </p:nvSpPr>
          <p:spPr>
            <a:xfrm>
              <a:off x="881925" y="2578135"/>
              <a:ext cx="1700766" cy="1487453"/>
            </a:xfrm>
            <a:prstGeom prst="rect">
              <a:avLst/>
            </a:prstGeom>
            <a:noFill/>
          </p:spPr>
          <p:txBody>
            <a:bodyPr wrap="square" lIns="0" tIns="0" rIns="0" bIns="0" anchor="t" anchorCtr="0">
              <a:normAutofit/>
            </a:bodyPr>
            <a:lstStyle/>
            <a:p>
              <a:pPr defTabSz="1028674">
                <a:defRPr/>
              </a:pPr>
              <a:r>
                <a:rPr lang="en-US" sz="3200" kern="0"/>
                <a:t>Conduct more efficient and effective audits and inspections</a:t>
              </a:r>
            </a:p>
          </p:txBody>
        </p:sp>
        <p:pic>
          <p:nvPicPr>
            <p:cNvPr id="54" name="Graphic 53">
              <a:extLst>
                <a:ext uri="{FF2B5EF4-FFF2-40B4-BE49-F238E27FC236}">
                  <a16:creationId xmlns:a16="http://schemas.microsoft.com/office/drawing/2014/main" id="{485E3313-7B87-AD05-0B85-ACA0867DC7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602" y="1216320"/>
              <a:ext cx="540612" cy="810918"/>
            </a:xfrm>
            <a:prstGeom prst="rect">
              <a:avLst/>
            </a:prstGeom>
          </p:spPr>
        </p:pic>
        <p:cxnSp>
          <p:nvCxnSpPr>
            <p:cNvPr id="55" name="Straight Connector 54">
              <a:extLst>
                <a:ext uri="{FF2B5EF4-FFF2-40B4-BE49-F238E27FC236}">
                  <a16:creationId xmlns:a16="http://schemas.microsoft.com/office/drawing/2014/main" id="{7DFD5F3E-BE90-B6AA-3A56-26853FB93E2C}"/>
                </a:ext>
              </a:extLst>
            </p:cNvPr>
            <p:cNvCxnSpPr>
              <a:cxnSpLocks/>
              <a:stCxn id="56" idx="2"/>
            </p:cNvCxnSpPr>
            <p:nvPr/>
          </p:nvCxnSpPr>
          <p:spPr>
            <a:xfrm flipV="1">
              <a:off x="779768" y="1620837"/>
              <a:ext cx="4768" cy="1037659"/>
            </a:xfrm>
            <a:prstGeom prst="line">
              <a:avLst/>
            </a:prstGeom>
            <a:ln w="6350">
              <a:solidFill>
                <a:schemeClr val="accent2"/>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43E17D63-0A7A-B97B-5CBC-81199E52CCFC}"/>
                </a:ext>
              </a:extLst>
            </p:cNvPr>
            <p:cNvSpPr/>
            <p:nvPr/>
          </p:nvSpPr>
          <p:spPr>
            <a:xfrm flipV="1">
              <a:off x="731577" y="2658496"/>
              <a:ext cx="96381" cy="96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grpSp>
      <p:grpSp>
        <p:nvGrpSpPr>
          <p:cNvPr id="57" name="Group 56">
            <a:extLst>
              <a:ext uri="{FF2B5EF4-FFF2-40B4-BE49-F238E27FC236}">
                <a16:creationId xmlns:a16="http://schemas.microsoft.com/office/drawing/2014/main" id="{539712A7-C766-14B3-FF20-169FB00AC018}"/>
              </a:ext>
            </a:extLst>
          </p:cNvPr>
          <p:cNvGrpSpPr/>
          <p:nvPr/>
        </p:nvGrpSpPr>
        <p:grpSpPr>
          <a:xfrm>
            <a:off x="4980893" y="3101007"/>
            <a:ext cx="4498862" cy="5709848"/>
            <a:chOff x="2401666" y="1210664"/>
            <a:chExt cx="2249431" cy="2854924"/>
          </a:xfrm>
        </p:grpSpPr>
        <p:sp>
          <p:nvSpPr>
            <p:cNvPr id="58" name="Google Shape;440;p9">
              <a:extLst>
                <a:ext uri="{FF2B5EF4-FFF2-40B4-BE49-F238E27FC236}">
                  <a16:creationId xmlns:a16="http://schemas.microsoft.com/office/drawing/2014/main" id="{51D6C031-21F2-2944-CDC8-8B5930B03200}"/>
                </a:ext>
              </a:extLst>
            </p:cNvPr>
            <p:cNvSpPr/>
            <p:nvPr/>
          </p:nvSpPr>
          <p:spPr>
            <a:xfrm>
              <a:off x="2924785" y="2578135"/>
              <a:ext cx="1726312" cy="1487453"/>
            </a:xfrm>
            <a:prstGeom prst="rect">
              <a:avLst/>
            </a:prstGeom>
            <a:noFill/>
            <a:ln>
              <a:noFill/>
            </a:ln>
          </p:spPr>
          <p:txBody>
            <a:bodyPr spcFirstLastPara="1" wrap="square" lIns="0" tIns="0" rIns="0" bIns="0" anchor="t" anchorCtr="0">
              <a:normAutofit/>
            </a:bodyPr>
            <a:lstStyle/>
            <a:p>
              <a:pPr defTabSz="1028674">
                <a:defRPr/>
              </a:pPr>
              <a:r>
                <a:rPr lang="en-GB" sz="2900" kern="0">
                  <a:ea typeface="+mn-lt"/>
                  <a:cs typeface="+mn-lt"/>
                </a:rPr>
                <a:t>Proactively manage risk to prevent loss</a:t>
              </a:r>
              <a:endParaRPr lang="en-GB" sz="3200" kern="0"/>
            </a:p>
          </p:txBody>
        </p:sp>
        <p:pic>
          <p:nvPicPr>
            <p:cNvPr id="59" name="Graphic 58">
              <a:extLst>
                <a:ext uri="{FF2B5EF4-FFF2-40B4-BE49-F238E27FC236}">
                  <a16:creationId xmlns:a16="http://schemas.microsoft.com/office/drawing/2014/main" id="{B74C06E2-481F-A52B-CE1C-7B89A98414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1666" y="1210664"/>
              <a:ext cx="544383" cy="816574"/>
            </a:xfrm>
            <a:prstGeom prst="rect">
              <a:avLst/>
            </a:prstGeom>
          </p:spPr>
        </p:pic>
        <p:cxnSp>
          <p:nvCxnSpPr>
            <p:cNvPr id="60" name="Straight Connector 59">
              <a:extLst>
                <a:ext uri="{FF2B5EF4-FFF2-40B4-BE49-F238E27FC236}">
                  <a16:creationId xmlns:a16="http://schemas.microsoft.com/office/drawing/2014/main" id="{540D0F1A-DB72-4E2D-088C-623D6CED3A92}"/>
                </a:ext>
              </a:extLst>
            </p:cNvPr>
            <p:cNvCxnSpPr>
              <a:cxnSpLocks/>
              <a:stCxn id="61" idx="2"/>
            </p:cNvCxnSpPr>
            <p:nvPr/>
          </p:nvCxnSpPr>
          <p:spPr>
            <a:xfrm flipV="1">
              <a:off x="2810962" y="1892300"/>
              <a:ext cx="626" cy="766196"/>
            </a:xfrm>
            <a:prstGeom prst="line">
              <a:avLst/>
            </a:prstGeom>
            <a:ln w="6350">
              <a:solidFill>
                <a:schemeClr val="accent2"/>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57E640E2-E8C2-FD0D-447A-3FA94A346907}"/>
                </a:ext>
              </a:extLst>
            </p:cNvPr>
            <p:cNvSpPr/>
            <p:nvPr/>
          </p:nvSpPr>
          <p:spPr>
            <a:xfrm flipV="1">
              <a:off x="2762771" y="2658496"/>
              <a:ext cx="96381" cy="96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grpSp>
      <p:grpSp>
        <p:nvGrpSpPr>
          <p:cNvPr id="62" name="Group 61">
            <a:extLst>
              <a:ext uri="{FF2B5EF4-FFF2-40B4-BE49-F238E27FC236}">
                <a16:creationId xmlns:a16="http://schemas.microsoft.com/office/drawing/2014/main" id="{22AF30B5-3F3D-165A-5D0B-6365AB2947F7}"/>
              </a:ext>
            </a:extLst>
          </p:cNvPr>
          <p:cNvGrpSpPr/>
          <p:nvPr/>
        </p:nvGrpSpPr>
        <p:grpSpPr>
          <a:xfrm>
            <a:off x="9487474" y="3112415"/>
            <a:ext cx="3826184" cy="5692740"/>
            <a:chOff x="4706938" y="1216368"/>
            <a:chExt cx="1913092" cy="2846370"/>
          </a:xfrm>
        </p:grpSpPr>
        <p:sp>
          <p:nvSpPr>
            <p:cNvPr id="64" name="Google Shape;440;p9">
              <a:extLst>
                <a:ext uri="{FF2B5EF4-FFF2-40B4-BE49-F238E27FC236}">
                  <a16:creationId xmlns:a16="http://schemas.microsoft.com/office/drawing/2014/main" id="{BD1EB7E6-039C-FD59-A874-D04E40D6AB1B}"/>
                </a:ext>
              </a:extLst>
            </p:cNvPr>
            <p:cNvSpPr/>
            <p:nvPr/>
          </p:nvSpPr>
          <p:spPr>
            <a:xfrm>
              <a:off x="4958254" y="2575284"/>
              <a:ext cx="1661776" cy="1487454"/>
            </a:xfrm>
            <a:prstGeom prst="rect">
              <a:avLst/>
            </a:prstGeom>
            <a:noFill/>
            <a:ln>
              <a:noFill/>
            </a:ln>
          </p:spPr>
          <p:txBody>
            <a:bodyPr spcFirstLastPara="1" wrap="square" lIns="0" tIns="0" rIns="0" bIns="0" anchor="t" anchorCtr="0">
              <a:normAutofit/>
            </a:bodyPr>
            <a:lstStyle/>
            <a:p>
              <a:pPr defTabSz="1028674">
                <a:defRPr/>
              </a:pPr>
              <a:r>
                <a:rPr lang="en-GB" sz="3200" kern="0"/>
                <a:t>Deliver more transparency to stakeholders</a:t>
              </a:r>
            </a:p>
          </p:txBody>
        </p:sp>
        <p:pic>
          <p:nvPicPr>
            <p:cNvPr id="65" name="Graphic 64">
              <a:extLst>
                <a:ext uri="{FF2B5EF4-FFF2-40B4-BE49-F238E27FC236}">
                  <a16:creationId xmlns:a16="http://schemas.microsoft.com/office/drawing/2014/main" id="{7AF9CCFB-D760-0689-3671-81518D62C2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6938" y="1216368"/>
              <a:ext cx="540580" cy="810870"/>
            </a:xfrm>
            <a:prstGeom prst="rect">
              <a:avLst/>
            </a:prstGeom>
          </p:spPr>
        </p:pic>
        <p:cxnSp>
          <p:nvCxnSpPr>
            <p:cNvPr id="66" name="Straight Connector 65">
              <a:extLst>
                <a:ext uri="{FF2B5EF4-FFF2-40B4-BE49-F238E27FC236}">
                  <a16:creationId xmlns:a16="http://schemas.microsoft.com/office/drawing/2014/main" id="{5AA8DA6F-8AE0-1DB9-0DEF-E8EB7C5EE780}"/>
                </a:ext>
              </a:extLst>
            </p:cNvPr>
            <p:cNvCxnSpPr>
              <a:cxnSpLocks/>
              <a:stCxn id="68" idx="2"/>
            </p:cNvCxnSpPr>
            <p:nvPr/>
          </p:nvCxnSpPr>
          <p:spPr>
            <a:xfrm flipV="1">
              <a:off x="4842782" y="1620837"/>
              <a:ext cx="119" cy="1037659"/>
            </a:xfrm>
            <a:prstGeom prst="line">
              <a:avLst/>
            </a:prstGeom>
            <a:ln w="6350">
              <a:solidFill>
                <a:schemeClr val="accent2"/>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B07BA9C-272F-75C6-D12B-1E65350F2FA2}"/>
                </a:ext>
              </a:extLst>
            </p:cNvPr>
            <p:cNvSpPr/>
            <p:nvPr/>
          </p:nvSpPr>
          <p:spPr>
            <a:xfrm flipV="1">
              <a:off x="4794591" y="2658496"/>
              <a:ext cx="96381" cy="96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grpSp>
      <p:grpSp>
        <p:nvGrpSpPr>
          <p:cNvPr id="69" name="Group 68">
            <a:extLst>
              <a:ext uri="{FF2B5EF4-FFF2-40B4-BE49-F238E27FC236}">
                <a16:creationId xmlns:a16="http://schemas.microsoft.com/office/drawing/2014/main" id="{0BA3EB3F-346A-7DA4-8325-CA81317FF68F}"/>
              </a:ext>
            </a:extLst>
          </p:cNvPr>
          <p:cNvGrpSpPr/>
          <p:nvPr/>
        </p:nvGrpSpPr>
        <p:grpSpPr>
          <a:xfrm>
            <a:off x="13445899" y="3112415"/>
            <a:ext cx="3965796" cy="5692740"/>
            <a:chOff x="6603407" y="1216368"/>
            <a:chExt cx="1982898" cy="2846370"/>
          </a:xfrm>
        </p:grpSpPr>
        <p:sp>
          <p:nvSpPr>
            <p:cNvPr id="70" name="Google Shape;440;p9">
              <a:extLst>
                <a:ext uri="{FF2B5EF4-FFF2-40B4-BE49-F238E27FC236}">
                  <a16:creationId xmlns:a16="http://schemas.microsoft.com/office/drawing/2014/main" id="{6A876E54-E195-55B0-C9D1-86EA17D96426}"/>
                </a:ext>
              </a:extLst>
            </p:cNvPr>
            <p:cNvSpPr/>
            <p:nvPr/>
          </p:nvSpPr>
          <p:spPr>
            <a:xfrm>
              <a:off x="6855727" y="2579452"/>
              <a:ext cx="1730578" cy="1483286"/>
            </a:xfrm>
            <a:prstGeom prst="rect">
              <a:avLst/>
            </a:prstGeom>
            <a:noFill/>
            <a:ln>
              <a:noFill/>
            </a:ln>
          </p:spPr>
          <p:txBody>
            <a:bodyPr spcFirstLastPara="1" wrap="square" lIns="0" tIns="0" rIns="0" bIns="0" anchor="t" anchorCtr="0">
              <a:normAutofit/>
            </a:bodyPr>
            <a:lstStyle/>
            <a:p>
              <a:pPr defTabSz="1028674">
                <a:defRPr/>
              </a:pPr>
              <a:r>
                <a:rPr lang="en-GB" sz="3200" kern="0"/>
                <a:t>Reduce implementation risk and speed up time to value</a:t>
              </a:r>
            </a:p>
          </p:txBody>
        </p:sp>
        <p:pic>
          <p:nvPicPr>
            <p:cNvPr id="71" name="Graphic 70">
              <a:extLst>
                <a:ext uri="{FF2B5EF4-FFF2-40B4-BE49-F238E27FC236}">
                  <a16:creationId xmlns:a16="http://schemas.microsoft.com/office/drawing/2014/main" id="{5F279E8D-EE70-AD72-D92D-14BFA5291C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03407" y="1216368"/>
              <a:ext cx="540580" cy="810870"/>
            </a:xfrm>
            <a:prstGeom prst="rect">
              <a:avLst/>
            </a:prstGeom>
          </p:spPr>
        </p:pic>
        <p:cxnSp>
          <p:nvCxnSpPr>
            <p:cNvPr id="72" name="Straight Connector 71">
              <a:extLst>
                <a:ext uri="{FF2B5EF4-FFF2-40B4-BE49-F238E27FC236}">
                  <a16:creationId xmlns:a16="http://schemas.microsoft.com/office/drawing/2014/main" id="{EB3A747C-3109-6DF5-974C-B3A9969C07CA}"/>
                </a:ext>
              </a:extLst>
            </p:cNvPr>
            <p:cNvCxnSpPr>
              <a:cxnSpLocks/>
              <a:stCxn id="73" idx="2"/>
            </p:cNvCxnSpPr>
            <p:nvPr/>
          </p:nvCxnSpPr>
          <p:spPr>
            <a:xfrm flipV="1">
              <a:off x="6739634" y="1892300"/>
              <a:ext cx="0" cy="766196"/>
            </a:xfrm>
            <a:prstGeom prst="line">
              <a:avLst/>
            </a:prstGeom>
            <a:ln w="6350">
              <a:solidFill>
                <a:schemeClr val="accent2"/>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4A03EE2F-0852-16B6-2A0B-CD52A42363A0}"/>
                </a:ext>
              </a:extLst>
            </p:cNvPr>
            <p:cNvSpPr/>
            <p:nvPr/>
          </p:nvSpPr>
          <p:spPr>
            <a:xfrm flipV="1">
              <a:off x="6691443" y="2658496"/>
              <a:ext cx="96381" cy="96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grpSp>
      <p:sp>
        <p:nvSpPr>
          <p:cNvPr id="74" name="Text Placeholder 4">
            <a:extLst>
              <a:ext uri="{FF2B5EF4-FFF2-40B4-BE49-F238E27FC236}">
                <a16:creationId xmlns:a16="http://schemas.microsoft.com/office/drawing/2014/main" id="{8FF64D78-FF9C-8333-3F78-8FEFD62EAE4C}"/>
              </a:ext>
            </a:extLst>
          </p:cNvPr>
          <p:cNvSpPr txBox="1">
            <a:spLocks/>
          </p:cNvSpPr>
          <p:nvPr/>
        </p:nvSpPr>
        <p:spPr>
          <a:xfrm>
            <a:off x="1006474" y="1932230"/>
            <a:ext cx="15773400" cy="549382"/>
          </a:xfrm>
          <a:prstGeom prst="rect">
            <a:avLst/>
          </a:prstGeom>
        </p:spPr>
        <p:txBody>
          <a:bodyPr vert="horz" lIns="0" tIns="0" rIns="0" bIns="0" rtlCol="0" anchor="t">
            <a:normAutofit/>
          </a:bodyPr>
          <a:lstStyle>
            <a:lvl1pPr marL="0" indent="0" algn="l" defTabSz="1371600" rtl="0" eaLnBrk="1" latinLnBrk="0" hangingPunct="1">
              <a:lnSpc>
                <a:spcPct val="85000"/>
              </a:lnSpc>
              <a:spcBef>
                <a:spcPts val="1600"/>
              </a:spcBef>
              <a:buClr>
                <a:schemeClr val="accent5"/>
              </a:buClr>
              <a:buFont typeface="Arial" panose="020B0604020202020204" pitchFamily="34" charset="0"/>
              <a:buNone/>
              <a:defRPr sz="3600" b="0" i="0" kern="1200">
                <a:solidFill>
                  <a:schemeClr val="bg2"/>
                </a:solidFill>
                <a:latin typeface="+mn-lt"/>
                <a:ea typeface="+mn-ea"/>
                <a:cs typeface="+mn-cs"/>
              </a:defRPr>
            </a:lvl1pPr>
            <a:lvl2pPr marL="365760" indent="0" algn="l" defTabSz="1371600" rtl="0" eaLnBrk="1" latinLnBrk="0" hangingPunct="1">
              <a:lnSpc>
                <a:spcPct val="85000"/>
              </a:lnSpc>
              <a:spcBef>
                <a:spcPts val="1600"/>
              </a:spcBef>
              <a:buClr>
                <a:schemeClr val="accent5"/>
              </a:buClr>
              <a:buFont typeface="Calibri Light" panose="020F0302020204030204" pitchFamily="34" charset="0"/>
              <a:buNone/>
              <a:defRPr sz="2800" b="0" i="0" kern="1200">
                <a:solidFill>
                  <a:schemeClr val="tx1"/>
                </a:solidFill>
                <a:latin typeface="+mn-lt"/>
                <a:ea typeface="+mn-ea"/>
                <a:cs typeface="+mn-cs"/>
              </a:defRPr>
            </a:lvl2pPr>
            <a:lvl3pPr marL="731520" indent="0" algn="l" defTabSz="1371600" rtl="0" eaLnBrk="1" latinLnBrk="0" hangingPunct="1">
              <a:lnSpc>
                <a:spcPct val="85000"/>
              </a:lnSpc>
              <a:spcBef>
                <a:spcPts val="1600"/>
              </a:spcBef>
              <a:buClr>
                <a:schemeClr val="accent5"/>
              </a:buClr>
              <a:buFont typeface="Arial" panose="020B0604020202020204" pitchFamily="34" charset="0"/>
              <a:buNone/>
              <a:defRPr sz="2400" b="0" i="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bg2"/>
                </a:solidFill>
                <a:latin typeface="+mj-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a:p>
        </p:txBody>
      </p:sp>
      <p:sp>
        <p:nvSpPr>
          <p:cNvPr id="4" name="Text Placeholder 4">
            <a:extLst>
              <a:ext uri="{FF2B5EF4-FFF2-40B4-BE49-F238E27FC236}">
                <a16:creationId xmlns:a16="http://schemas.microsoft.com/office/drawing/2014/main" id="{071FC3C1-D45F-C9CC-F646-13E17171C354}"/>
              </a:ext>
            </a:extLst>
          </p:cNvPr>
          <p:cNvSpPr txBox="1">
            <a:spLocks/>
          </p:cNvSpPr>
          <p:nvPr/>
        </p:nvSpPr>
        <p:spPr>
          <a:xfrm>
            <a:off x="1158874" y="2084630"/>
            <a:ext cx="15773400" cy="549382"/>
          </a:xfrm>
          <a:prstGeom prst="rect">
            <a:avLst/>
          </a:prstGeom>
        </p:spPr>
        <p:txBody>
          <a:bodyPr vert="horz" lIns="0" tIns="0" rIns="0" bIns="0" rtlCol="0" anchor="t">
            <a:normAutofit/>
          </a:bodyPr>
          <a:lstStyle>
            <a:lvl1pPr marL="0" indent="0" algn="l" defTabSz="1371600" rtl="0" eaLnBrk="1" latinLnBrk="0" hangingPunct="1">
              <a:lnSpc>
                <a:spcPct val="85000"/>
              </a:lnSpc>
              <a:spcBef>
                <a:spcPts val="1600"/>
              </a:spcBef>
              <a:buClr>
                <a:schemeClr val="accent5"/>
              </a:buClr>
              <a:buFont typeface="Arial" panose="020B0604020202020204" pitchFamily="34" charset="0"/>
              <a:buNone/>
              <a:defRPr sz="3600" b="0" i="0" kern="1200">
                <a:solidFill>
                  <a:schemeClr val="bg2"/>
                </a:solidFill>
                <a:latin typeface="+mn-lt"/>
                <a:ea typeface="+mn-ea"/>
                <a:cs typeface="+mn-cs"/>
              </a:defRPr>
            </a:lvl1pPr>
            <a:lvl2pPr marL="365760" indent="0" algn="l" defTabSz="1371600" rtl="0" eaLnBrk="1" latinLnBrk="0" hangingPunct="1">
              <a:lnSpc>
                <a:spcPct val="85000"/>
              </a:lnSpc>
              <a:spcBef>
                <a:spcPts val="1600"/>
              </a:spcBef>
              <a:buClr>
                <a:schemeClr val="accent5"/>
              </a:buClr>
              <a:buFont typeface="Calibri Light" panose="020F0302020204030204" pitchFamily="34" charset="0"/>
              <a:buNone/>
              <a:defRPr sz="2800" b="0" i="0" kern="1200">
                <a:solidFill>
                  <a:schemeClr val="tx1"/>
                </a:solidFill>
                <a:latin typeface="+mn-lt"/>
                <a:ea typeface="+mn-ea"/>
                <a:cs typeface="+mn-cs"/>
              </a:defRPr>
            </a:lvl2pPr>
            <a:lvl3pPr marL="731520" indent="0" algn="l" defTabSz="1371600" rtl="0" eaLnBrk="1" latinLnBrk="0" hangingPunct="1">
              <a:lnSpc>
                <a:spcPct val="85000"/>
              </a:lnSpc>
              <a:spcBef>
                <a:spcPts val="1600"/>
              </a:spcBef>
              <a:buClr>
                <a:schemeClr val="accent5"/>
              </a:buClr>
              <a:buFont typeface="Arial" panose="020B0604020202020204" pitchFamily="34" charset="0"/>
              <a:buNone/>
              <a:defRPr sz="2400" b="0" i="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bg2"/>
                </a:solidFill>
                <a:latin typeface="+mj-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t>With SAS, you can…</a:t>
            </a:r>
          </a:p>
        </p:txBody>
      </p:sp>
    </p:spTree>
    <p:extLst>
      <p:ext uri="{BB962C8B-B14F-4D97-AF65-F5344CB8AC3E}">
        <p14:creationId xmlns:p14="http://schemas.microsoft.com/office/powerpoint/2010/main" val="85079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786205F-187D-09AB-23D9-26722E65225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9" name="think-cell data - do not delete" hidden="1">
                        <a:extLst>
                          <a:ext uri="{FF2B5EF4-FFF2-40B4-BE49-F238E27FC236}">
                            <a16:creationId xmlns:a16="http://schemas.microsoft.com/office/drawing/2014/main" id="{C786205F-187D-09AB-23D9-26722E6522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CF9986D2-85E9-846F-E376-62C6B7792421}"/>
              </a:ext>
            </a:extLst>
          </p:cNvPr>
          <p:cNvCxnSpPr>
            <a:cxnSpLocks/>
            <a:endCxn id="24" idx="2"/>
          </p:cNvCxnSpPr>
          <p:nvPr/>
        </p:nvCxnSpPr>
        <p:spPr>
          <a:xfrm>
            <a:off x="8765850" y="3962992"/>
            <a:ext cx="0" cy="2073176"/>
          </a:xfrm>
          <a:prstGeom prst="line">
            <a:avLst/>
          </a:prstGeom>
          <a:ln w="6350" cap="rnd">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1F0D570-D5AA-E08F-31CC-3B091F68CA40}"/>
              </a:ext>
            </a:extLst>
          </p:cNvPr>
          <p:cNvSpPr/>
          <p:nvPr/>
        </p:nvSpPr>
        <p:spPr>
          <a:xfrm>
            <a:off x="0" y="1"/>
            <a:ext cx="18288000" cy="40580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4000">
              <a:solidFill>
                <a:srgbClr val="FFFFFF"/>
              </a:solidFill>
              <a:latin typeface="Anova Light"/>
            </a:endParaRPr>
          </a:p>
        </p:txBody>
      </p:sp>
      <p:sp>
        <p:nvSpPr>
          <p:cNvPr id="12" name="Title 5">
            <a:extLst>
              <a:ext uri="{FF2B5EF4-FFF2-40B4-BE49-F238E27FC236}">
                <a16:creationId xmlns:a16="http://schemas.microsoft.com/office/drawing/2014/main" id="{2E3D17ED-BC75-EB08-6BDA-72C4B41F8E60}"/>
              </a:ext>
            </a:extLst>
          </p:cNvPr>
          <p:cNvSpPr>
            <a:spLocks noGrp="1"/>
          </p:cNvSpPr>
          <p:nvPr>
            <p:ph type="title"/>
          </p:nvPr>
        </p:nvSpPr>
        <p:spPr>
          <a:xfrm>
            <a:off x="915587" y="1063650"/>
            <a:ext cx="7763997" cy="2468932"/>
          </a:xfrm>
        </p:spPr>
        <p:txBody>
          <a:bodyPr vert="horz" anchor="ctr">
            <a:normAutofit fontScale="90000"/>
          </a:bodyPr>
          <a:lstStyle/>
          <a:p>
            <a:pPr defTabSz="1028674">
              <a:defRPr/>
            </a:pPr>
            <a:r>
              <a:rPr lang="en-US" sz="6600" kern="0"/>
              <a:t>Conduct more efficient and effective audits and inspections</a:t>
            </a:r>
          </a:p>
        </p:txBody>
      </p:sp>
      <p:sp>
        <p:nvSpPr>
          <p:cNvPr id="13" name="Text Placeholder 28">
            <a:extLst>
              <a:ext uri="{FF2B5EF4-FFF2-40B4-BE49-F238E27FC236}">
                <a16:creationId xmlns:a16="http://schemas.microsoft.com/office/drawing/2014/main" id="{75289B01-E42F-03DB-A987-5BEAC3836109}"/>
              </a:ext>
            </a:extLst>
          </p:cNvPr>
          <p:cNvSpPr>
            <a:spLocks noGrp="1"/>
          </p:cNvSpPr>
          <p:nvPr>
            <p:ph type="body" sz="quarter" idx="10"/>
          </p:nvPr>
        </p:nvSpPr>
        <p:spPr>
          <a:xfrm>
            <a:off x="9376510" y="1066801"/>
            <a:ext cx="8157052" cy="2465782"/>
          </a:xfrm>
        </p:spPr>
        <p:txBody>
          <a:bodyPr wrap="square" anchor="ctr">
            <a:normAutofit/>
          </a:bodyPr>
          <a:lstStyle/>
          <a:p>
            <a:r>
              <a:rPr lang="en-GB" sz="4400">
                <a:solidFill>
                  <a:schemeClr val="tx1"/>
                </a:solidFill>
              </a:rPr>
              <a:t>Prioritized alerting using intelligent risk based decisioning</a:t>
            </a:r>
            <a:endParaRPr lang="en-US" sz="4400">
              <a:solidFill>
                <a:schemeClr val="tx1"/>
              </a:solidFill>
            </a:endParaRPr>
          </a:p>
        </p:txBody>
      </p:sp>
      <p:cxnSp>
        <p:nvCxnSpPr>
          <p:cNvPr id="16" name="Straight Connector 15">
            <a:extLst>
              <a:ext uri="{FF2B5EF4-FFF2-40B4-BE49-F238E27FC236}">
                <a16:creationId xmlns:a16="http://schemas.microsoft.com/office/drawing/2014/main" id="{01100BDE-A1A5-BCCE-8AE0-93A2A03C4619}"/>
              </a:ext>
            </a:extLst>
          </p:cNvPr>
          <p:cNvCxnSpPr>
            <a:cxnSpLocks/>
          </p:cNvCxnSpPr>
          <p:nvPr/>
        </p:nvCxnSpPr>
        <p:spPr>
          <a:xfrm>
            <a:off x="8743384" y="1066801"/>
            <a:ext cx="0" cy="2444750"/>
          </a:xfrm>
          <a:prstGeom prst="line">
            <a:avLst/>
          </a:prstGeom>
          <a:ln w="25400" cap="rnd">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7048D5-116F-8E0F-464B-0E446B2B9815}"/>
              </a:ext>
            </a:extLst>
          </p:cNvPr>
          <p:cNvSpPr txBox="1"/>
          <p:nvPr/>
        </p:nvSpPr>
        <p:spPr>
          <a:xfrm>
            <a:off x="9434819" y="4767372"/>
            <a:ext cx="7905977" cy="3877985"/>
          </a:xfrm>
          <a:prstGeom prst="rect">
            <a:avLst/>
          </a:prstGeom>
          <a:noFill/>
        </p:spPr>
        <p:txBody>
          <a:bodyPr wrap="square" lIns="0" tIns="0" rIns="0" bIns="0" rtlCol="0" anchor="t" anchorCtr="0">
            <a:spAutoFit/>
          </a:bodyPr>
          <a:lstStyle>
            <a:defPPr>
              <a:defRPr lang="en-US"/>
            </a:defPPr>
            <a:lvl1pPr defTabSz="1371600">
              <a:defRPr sz="3200"/>
            </a:lvl1pPr>
          </a:lstStyle>
          <a:p>
            <a:r>
              <a:rPr lang="en-GB" sz="3600"/>
              <a:t>Helps identify high value cases.</a:t>
            </a:r>
          </a:p>
          <a:p>
            <a:endParaRPr lang="en-GB" sz="3600"/>
          </a:p>
          <a:p>
            <a:r>
              <a:rPr lang="en-GB" sz="3600"/>
              <a:t>Advanced analytics-based alerting eliminates time spent sifting through data or chasing false positives and reduces low value activities</a:t>
            </a:r>
            <a:endParaRPr lang="en-US" sz="3600"/>
          </a:p>
          <a:p>
            <a:endParaRPr lang="en-US" sz="3600"/>
          </a:p>
        </p:txBody>
      </p:sp>
      <p:sp>
        <p:nvSpPr>
          <p:cNvPr id="24" name="Rectangle 23">
            <a:extLst>
              <a:ext uri="{FF2B5EF4-FFF2-40B4-BE49-F238E27FC236}">
                <a16:creationId xmlns:a16="http://schemas.microsoft.com/office/drawing/2014/main" id="{8EC1CCC5-785E-17FE-F0C6-C520817B612C}"/>
              </a:ext>
            </a:extLst>
          </p:cNvPr>
          <p:cNvSpPr/>
          <p:nvPr/>
        </p:nvSpPr>
        <p:spPr>
          <a:xfrm flipV="1">
            <a:off x="8669469" y="6036168"/>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pic>
        <p:nvPicPr>
          <p:cNvPr id="3" name="Picture 2">
            <a:extLst>
              <a:ext uri="{FF2B5EF4-FFF2-40B4-BE49-F238E27FC236}">
                <a16:creationId xmlns:a16="http://schemas.microsoft.com/office/drawing/2014/main" id="{279AE903-BD95-51C5-758C-20C1499D89CF}"/>
              </a:ext>
            </a:extLst>
          </p:cNvPr>
          <p:cNvPicPr>
            <a:picLocks noChangeAspect="1"/>
          </p:cNvPicPr>
          <p:nvPr/>
        </p:nvPicPr>
        <p:blipFill rotWithShape="1">
          <a:blip r:embed="rId7">
            <a:extLst>
              <a:ext uri="{28A0092B-C50C-407E-A947-70E740481C1C}">
                <a14:useLocalDpi xmlns:a14="http://schemas.microsoft.com/office/drawing/2010/main" val="0"/>
              </a:ext>
            </a:extLst>
          </a:blip>
          <a:srcRect t="7411" r="7958" b="7411"/>
          <a:stretch/>
        </p:blipFill>
        <p:spPr>
          <a:xfrm>
            <a:off x="1016002" y="4747578"/>
            <a:ext cx="7035950" cy="4349616"/>
          </a:xfrm>
          <a:custGeom>
            <a:avLst/>
            <a:gdLst>
              <a:gd name="connsiteX0" fmla="*/ 254409 w 7042150"/>
              <a:gd name="connsiteY0" fmla="*/ 0 h 4349616"/>
              <a:gd name="connsiteX1" fmla="*/ 6787741 w 7042150"/>
              <a:gd name="connsiteY1" fmla="*/ 0 h 4349616"/>
              <a:gd name="connsiteX2" fmla="*/ 7042150 w 7042150"/>
              <a:gd name="connsiteY2" fmla="*/ 254409 h 4349616"/>
              <a:gd name="connsiteX3" fmla="*/ 7042150 w 7042150"/>
              <a:gd name="connsiteY3" fmla="*/ 4095207 h 4349616"/>
              <a:gd name="connsiteX4" fmla="*/ 6787741 w 7042150"/>
              <a:gd name="connsiteY4" fmla="*/ 4349616 h 4349616"/>
              <a:gd name="connsiteX5" fmla="*/ 254409 w 7042150"/>
              <a:gd name="connsiteY5" fmla="*/ 4349616 h 4349616"/>
              <a:gd name="connsiteX6" fmla="*/ 0 w 7042150"/>
              <a:gd name="connsiteY6" fmla="*/ 4095207 h 4349616"/>
              <a:gd name="connsiteX7" fmla="*/ 0 w 7042150"/>
              <a:gd name="connsiteY7" fmla="*/ 254409 h 4349616"/>
              <a:gd name="connsiteX8" fmla="*/ 254409 w 7042150"/>
              <a:gd name="connsiteY8" fmla="*/ 0 h 43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2150" h="4349616">
                <a:moveTo>
                  <a:pt x="254409" y="0"/>
                </a:moveTo>
                <a:lnTo>
                  <a:pt x="6787741" y="0"/>
                </a:lnTo>
                <a:cubicBezTo>
                  <a:pt x="6928247" y="0"/>
                  <a:pt x="7042150" y="113903"/>
                  <a:pt x="7042150" y="254409"/>
                </a:cubicBezTo>
                <a:lnTo>
                  <a:pt x="7042150" y="4095207"/>
                </a:lnTo>
                <a:cubicBezTo>
                  <a:pt x="7042150" y="4235713"/>
                  <a:pt x="6928247" y="4349616"/>
                  <a:pt x="6787741" y="4349616"/>
                </a:cubicBezTo>
                <a:lnTo>
                  <a:pt x="254409" y="4349616"/>
                </a:lnTo>
                <a:cubicBezTo>
                  <a:pt x="113903" y="4349616"/>
                  <a:pt x="0" y="4235713"/>
                  <a:pt x="0" y="4095207"/>
                </a:cubicBezTo>
                <a:lnTo>
                  <a:pt x="0" y="254409"/>
                </a:lnTo>
                <a:cubicBezTo>
                  <a:pt x="0" y="113903"/>
                  <a:pt x="113903" y="0"/>
                  <a:pt x="254409" y="0"/>
                </a:cubicBezTo>
                <a:close/>
              </a:path>
            </a:pathLst>
          </a:custGeom>
        </p:spPr>
      </p:pic>
      <p:sp>
        <p:nvSpPr>
          <p:cNvPr id="4" name="Rectangle: Rounded Corners 3">
            <a:extLst>
              <a:ext uri="{FF2B5EF4-FFF2-40B4-BE49-F238E27FC236}">
                <a16:creationId xmlns:a16="http://schemas.microsoft.com/office/drawing/2014/main" id="{85786689-97CC-73AD-F8CF-3E626806E4CB}"/>
              </a:ext>
            </a:extLst>
          </p:cNvPr>
          <p:cNvSpPr/>
          <p:nvPr/>
        </p:nvSpPr>
        <p:spPr>
          <a:xfrm>
            <a:off x="2945630" y="8971040"/>
            <a:ext cx="3176694" cy="25230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Tree>
    <p:custDataLst>
      <p:tags r:id="rId1"/>
    </p:custDataLst>
    <p:extLst>
      <p:ext uri="{BB962C8B-B14F-4D97-AF65-F5344CB8AC3E}">
        <p14:creationId xmlns:p14="http://schemas.microsoft.com/office/powerpoint/2010/main" val="147076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786205F-187D-09AB-23D9-26722E65225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9" name="think-cell data - do not delete" hidden="1">
                        <a:extLst>
                          <a:ext uri="{FF2B5EF4-FFF2-40B4-BE49-F238E27FC236}">
                            <a16:creationId xmlns:a16="http://schemas.microsoft.com/office/drawing/2014/main" id="{C786205F-187D-09AB-23D9-26722E6522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CF9986D2-85E9-846F-E376-62C6B7792421}"/>
              </a:ext>
            </a:extLst>
          </p:cNvPr>
          <p:cNvCxnSpPr>
            <a:cxnSpLocks/>
            <a:endCxn id="24" idx="2"/>
          </p:cNvCxnSpPr>
          <p:nvPr/>
        </p:nvCxnSpPr>
        <p:spPr>
          <a:xfrm>
            <a:off x="8743386" y="4328160"/>
            <a:ext cx="0" cy="3519708"/>
          </a:xfrm>
          <a:prstGeom prst="line">
            <a:avLst/>
          </a:prstGeom>
          <a:ln w="6350" cap="rnd">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7AFF4-3195-8140-92EC-8013DAD7FDC9}"/>
              </a:ext>
            </a:extLst>
          </p:cNvPr>
          <p:cNvSpPr txBox="1"/>
          <p:nvPr/>
        </p:nvSpPr>
        <p:spPr>
          <a:xfrm>
            <a:off x="9352789" y="7740712"/>
            <a:ext cx="7837182" cy="461665"/>
          </a:xfrm>
          <a:prstGeom prst="rect">
            <a:avLst/>
          </a:prstGeom>
          <a:noFill/>
        </p:spPr>
        <p:txBody>
          <a:bodyPr wrap="square" lIns="0" tIns="0" rIns="0" bIns="0" rtlCol="0" anchor="t" anchorCtr="0">
            <a:spAutoFit/>
          </a:bodyPr>
          <a:lstStyle/>
          <a:p>
            <a:pPr>
              <a:defRPr/>
            </a:pPr>
            <a:r>
              <a:rPr lang="en-GB" sz="3000"/>
              <a:t>Identify more high value use cases </a:t>
            </a:r>
            <a:endParaRPr lang="en-US" sz="3000"/>
          </a:p>
        </p:txBody>
      </p:sp>
      <p:sp>
        <p:nvSpPr>
          <p:cNvPr id="30" name="TextBox 29">
            <a:extLst>
              <a:ext uri="{FF2B5EF4-FFF2-40B4-BE49-F238E27FC236}">
                <a16:creationId xmlns:a16="http://schemas.microsoft.com/office/drawing/2014/main" id="{3802CFF9-E924-4E5A-AAED-5926B7F41F20}"/>
              </a:ext>
            </a:extLst>
          </p:cNvPr>
          <p:cNvSpPr txBox="1"/>
          <p:nvPr/>
        </p:nvSpPr>
        <p:spPr>
          <a:xfrm>
            <a:off x="9376508" y="4670991"/>
            <a:ext cx="8074660" cy="615553"/>
          </a:xfrm>
          <a:prstGeom prst="rect">
            <a:avLst/>
          </a:prstGeom>
          <a:noFill/>
        </p:spPr>
        <p:txBody>
          <a:bodyPr wrap="square" lIns="0" tIns="0" rIns="0" bIns="0" rtlCol="0" anchor="ctr">
            <a:spAutoFit/>
          </a:bodyPr>
          <a:lstStyle/>
          <a:p>
            <a:pPr>
              <a:defRPr/>
            </a:pPr>
            <a:r>
              <a:rPr lang="en-US" sz="4000">
                <a:solidFill>
                  <a:srgbClr val="0766D1"/>
                </a:solidFill>
                <a:latin typeface="Anova" panose="020B0503020203020204" pitchFamily="34" charset="0"/>
              </a:rPr>
              <a:t>Our capabilities</a:t>
            </a:r>
          </a:p>
        </p:txBody>
      </p:sp>
      <p:sp>
        <p:nvSpPr>
          <p:cNvPr id="10" name="Rectangle 9">
            <a:extLst>
              <a:ext uri="{FF2B5EF4-FFF2-40B4-BE49-F238E27FC236}">
                <a16:creationId xmlns:a16="http://schemas.microsoft.com/office/drawing/2014/main" id="{81F0D570-D5AA-E08F-31CC-3B091F68CA40}"/>
              </a:ext>
            </a:extLst>
          </p:cNvPr>
          <p:cNvSpPr/>
          <p:nvPr/>
        </p:nvSpPr>
        <p:spPr>
          <a:xfrm>
            <a:off x="0" y="1"/>
            <a:ext cx="18288000" cy="40580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12" name="Title 5">
            <a:extLst>
              <a:ext uri="{FF2B5EF4-FFF2-40B4-BE49-F238E27FC236}">
                <a16:creationId xmlns:a16="http://schemas.microsoft.com/office/drawing/2014/main" id="{2E3D17ED-BC75-EB08-6BDA-72C4B41F8E60}"/>
              </a:ext>
            </a:extLst>
          </p:cNvPr>
          <p:cNvSpPr>
            <a:spLocks noGrp="1"/>
          </p:cNvSpPr>
          <p:nvPr>
            <p:ph type="title"/>
          </p:nvPr>
        </p:nvSpPr>
        <p:spPr>
          <a:xfrm>
            <a:off x="609604" y="1063650"/>
            <a:ext cx="7721597" cy="2468932"/>
          </a:xfrm>
        </p:spPr>
        <p:txBody>
          <a:bodyPr vert="horz" anchor="ctr">
            <a:normAutofit fontScale="90000"/>
          </a:bodyPr>
          <a:lstStyle/>
          <a:p>
            <a:r>
              <a:rPr lang="en-US" sz="6600" kern="0"/>
              <a:t>Conduct more efficient and effective audits and inspections</a:t>
            </a:r>
            <a:endParaRPr lang="en-US" sz="6600" b="0">
              <a:solidFill>
                <a:schemeClr val="bg2"/>
              </a:solidFill>
              <a:latin typeface="+mn-lt"/>
            </a:endParaRPr>
          </a:p>
        </p:txBody>
      </p:sp>
      <p:sp>
        <p:nvSpPr>
          <p:cNvPr id="13" name="Text Placeholder 28">
            <a:extLst>
              <a:ext uri="{FF2B5EF4-FFF2-40B4-BE49-F238E27FC236}">
                <a16:creationId xmlns:a16="http://schemas.microsoft.com/office/drawing/2014/main" id="{75289B01-E42F-03DB-A987-5BEAC3836109}"/>
              </a:ext>
            </a:extLst>
          </p:cNvPr>
          <p:cNvSpPr>
            <a:spLocks noGrp="1"/>
          </p:cNvSpPr>
          <p:nvPr>
            <p:ph type="body" sz="quarter" idx="10"/>
          </p:nvPr>
        </p:nvSpPr>
        <p:spPr>
          <a:xfrm>
            <a:off x="9376510" y="1066801"/>
            <a:ext cx="7250965" cy="2465782"/>
          </a:xfrm>
        </p:spPr>
        <p:txBody>
          <a:bodyPr wrap="square" anchor="ctr">
            <a:normAutofit/>
          </a:bodyPr>
          <a:lstStyle/>
          <a:p>
            <a:r>
              <a:rPr lang="en-GB" sz="3200">
                <a:solidFill>
                  <a:schemeClr val="tx1"/>
                </a:solidFill>
              </a:rPr>
              <a:t>Prioritized alerting using intelligent risk based decisioning</a:t>
            </a:r>
            <a:endParaRPr lang="en-US" sz="3200">
              <a:solidFill>
                <a:schemeClr val="tx1"/>
              </a:solidFill>
            </a:endParaRPr>
          </a:p>
        </p:txBody>
      </p:sp>
      <p:cxnSp>
        <p:nvCxnSpPr>
          <p:cNvPr id="16" name="Straight Connector 15">
            <a:extLst>
              <a:ext uri="{FF2B5EF4-FFF2-40B4-BE49-F238E27FC236}">
                <a16:creationId xmlns:a16="http://schemas.microsoft.com/office/drawing/2014/main" id="{01100BDE-A1A5-BCCE-8AE0-93A2A03C4619}"/>
              </a:ext>
            </a:extLst>
          </p:cNvPr>
          <p:cNvCxnSpPr>
            <a:cxnSpLocks/>
          </p:cNvCxnSpPr>
          <p:nvPr/>
        </p:nvCxnSpPr>
        <p:spPr>
          <a:xfrm>
            <a:off x="8743384" y="1066801"/>
            <a:ext cx="0" cy="2444750"/>
          </a:xfrm>
          <a:prstGeom prst="line">
            <a:avLst/>
          </a:prstGeom>
          <a:ln w="25400" cap="rnd">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587503E-FBA6-A38D-6457-B5559FFA01A6}"/>
              </a:ext>
            </a:extLst>
          </p:cNvPr>
          <p:cNvSpPr/>
          <p:nvPr/>
        </p:nvSpPr>
        <p:spPr>
          <a:xfrm flipV="1">
            <a:off x="8647005" y="5830729"/>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sp>
        <p:nvSpPr>
          <p:cNvPr id="22" name="TextBox 21">
            <a:extLst>
              <a:ext uri="{FF2B5EF4-FFF2-40B4-BE49-F238E27FC236}">
                <a16:creationId xmlns:a16="http://schemas.microsoft.com/office/drawing/2014/main" id="{297048D5-116F-8E0F-464B-0E446B2B9815}"/>
              </a:ext>
            </a:extLst>
          </p:cNvPr>
          <p:cNvSpPr txBox="1"/>
          <p:nvPr/>
        </p:nvSpPr>
        <p:spPr>
          <a:xfrm>
            <a:off x="9352789" y="5735194"/>
            <a:ext cx="7837180" cy="1384995"/>
          </a:xfrm>
          <a:prstGeom prst="rect">
            <a:avLst/>
          </a:prstGeom>
          <a:noFill/>
        </p:spPr>
        <p:txBody>
          <a:bodyPr wrap="square" lIns="0" tIns="0" rIns="0" bIns="0" rtlCol="0" anchor="t" anchorCtr="0">
            <a:spAutoFit/>
          </a:bodyPr>
          <a:lstStyle/>
          <a:p>
            <a:pPr>
              <a:defRPr/>
            </a:pPr>
            <a:r>
              <a:rPr lang="en-GB" sz="3000"/>
              <a:t>Reduce time spent chasing false positives and other low value activities including time sifting through data</a:t>
            </a:r>
            <a:endParaRPr lang="en-US" sz="3000"/>
          </a:p>
        </p:txBody>
      </p:sp>
      <p:sp>
        <p:nvSpPr>
          <p:cNvPr id="24" name="Rectangle 23">
            <a:extLst>
              <a:ext uri="{FF2B5EF4-FFF2-40B4-BE49-F238E27FC236}">
                <a16:creationId xmlns:a16="http://schemas.microsoft.com/office/drawing/2014/main" id="{8EC1CCC5-785E-17FE-F0C6-C520817B612C}"/>
              </a:ext>
            </a:extLst>
          </p:cNvPr>
          <p:cNvSpPr/>
          <p:nvPr/>
        </p:nvSpPr>
        <p:spPr>
          <a:xfrm flipV="1">
            <a:off x="8647005" y="7847868"/>
            <a:ext cx="192762" cy="192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a:solidFill>
                <a:srgbClr val="FFFFFF"/>
              </a:solidFill>
              <a:latin typeface="Anova Light"/>
            </a:endParaRPr>
          </a:p>
        </p:txBody>
      </p:sp>
      <p:pic>
        <p:nvPicPr>
          <p:cNvPr id="3" name="Picture 2" descr="A computer screen with a screenshot&#10;&#10;Description automatically generated">
            <a:extLst>
              <a:ext uri="{FF2B5EF4-FFF2-40B4-BE49-F238E27FC236}">
                <a16:creationId xmlns:a16="http://schemas.microsoft.com/office/drawing/2014/main" id="{9EEEE717-F62B-51F4-089F-783AA3B24B98}"/>
              </a:ext>
            </a:extLst>
          </p:cNvPr>
          <p:cNvPicPr>
            <a:picLocks noChangeAspect="1"/>
          </p:cNvPicPr>
          <p:nvPr/>
        </p:nvPicPr>
        <p:blipFill>
          <a:blip r:embed="rId7"/>
          <a:stretch>
            <a:fillRect/>
          </a:stretch>
        </p:blipFill>
        <p:spPr>
          <a:xfrm>
            <a:off x="1950427" y="4917831"/>
            <a:ext cx="5999284" cy="4038600"/>
          </a:xfrm>
          <a:prstGeom prst="rect">
            <a:avLst/>
          </a:prstGeom>
        </p:spPr>
      </p:pic>
    </p:spTree>
    <p:custDataLst>
      <p:tags r:id="rId1"/>
    </p:custDataLst>
    <p:extLst>
      <p:ext uri="{BB962C8B-B14F-4D97-AF65-F5344CB8AC3E}">
        <p14:creationId xmlns:p14="http://schemas.microsoft.com/office/powerpoint/2010/main" val="146471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2020-TEMPLATE-EXTERNAL" val="pdtUH84H"/>
  <p:tag name="ARTICULATE_DESIGN_ID_SAS-EXTERNAL-16X9-2023" val="CJxW6PTk"/>
  <p:tag name="ARTICULATE_DESIGN_ID_1_NDA" val="5KPCLKMf"/>
  <p:tag name="ARTICULATE_DESIGN_ID_1_SAS-EXTERNAL-16X9-2023" val="OvZPFYIY"/>
  <p:tag name="ARTICULATE_DESIGN_ID_SAS - EXTERNAL - 16X9 - 2023" val="iju6vBOG"/>
  <p:tag name="ARTICULATE_DESIGN_ID_SAS - EXTERNAL" val="IZ9bNYet"/>
  <p:tag name="ARTICULATE_DESIGN_ID_SAS - EXTERNAL - NDA" val="RR4fBfJW"/>
  <p:tag name="ARTICULATE_SLIDE_THUMBNAIL_REFRESH" val="1"/>
  <p:tag name="ARTICULATE_DESIGN_ID_CUSTOM DESIGN" val="WASRYxhz"/>
  <p:tag name="ARTICULATE_SLIDE_COUNT" val="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4D26F06B-4A77-4C47-863E-04711AA87A0D}"/>
    </a:ext>
  </a:extLst>
</a:theme>
</file>

<file path=ppt/theme/theme2.xml><?xml version="1.0" encoding="utf-8"?>
<a:theme xmlns:a="http://schemas.openxmlformats.org/drawingml/2006/main" name="SAS - EXTERNAL - NDA">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1F7D936B-969F-4F95-90C8-977DE9F23A1E}"/>
    </a:ext>
  </a:extLst>
</a:theme>
</file>

<file path=ppt/theme/theme3.xml><?xml version="1.0" encoding="utf-8"?>
<a:theme xmlns:a="http://schemas.openxmlformats.org/drawingml/2006/main" name="1_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4D26F06B-4A77-4C47-863E-04711AA87A0D}"/>
    </a:ext>
  </a:extLst>
</a:theme>
</file>

<file path=ppt/theme/theme4.xml><?xml version="1.0" encoding="utf-8"?>
<a:theme xmlns:a="http://schemas.openxmlformats.org/drawingml/2006/main" name="2_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2023_EXTERNAL_PPTTemplate" id="{30B70852-EC2D-F047-A18F-0A3F3588E3E8}" vid="{7D84F552-E09E-3645-9A28-10EF8793D823}"/>
    </a:ext>
  </a:extLst>
</a:theme>
</file>

<file path=ppt/theme/theme5.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3acc77d-4382-4413-8c2d-408a8e2a5705" xsi:nil="true"/>
    <Value_x0020_Proposition xmlns="a5ece1fa-18a4-44cd-99da-0b3ee0cd1cea">Not Set</Value_x0020_Proposition>
    <Updated xmlns="53acc77d-4382-4413-8c2d-408a8e2a5705" xsi:nil="true"/>
    <a5eaf523e06a49de8d79f6acc451673f xmlns="53acc77d-4382-4413-8c2d-408a8e2a5705">
      <Terms xmlns="http://schemas.microsoft.com/office/infopath/2007/PartnerControls"/>
    </a5eaf523e06a49de8d79f6acc451673f>
    <g1556e91db324706a2d96877947f44a1 xmlns="53acc77d-4382-4413-8c2d-408a8e2a5705">
      <Terms xmlns="http://schemas.microsoft.com/office/infopath/2007/PartnerControls"/>
    </g1556e91db324706a2d96877947f44a1>
    <PublishingContact xmlns="a5ece1fa-18a4-44cd-99da-0b3ee0cd1cea">
      <UserInfo>
        <DisplayName/>
        <AccountId xsi:nil="true"/>
        <AccountType/>
      </UserInfo>
    </PublishingContact>
    <Asset_x0020_Status xmlns="53acc77d-4382-4413-8c2d-408a8e2a5705">Publish</Asset_x0020_Status>
    <pc8465657618468292594f9ab4689c33 xmlns="53acc77d-4382-4413-8c2d-408a8e2a5705">
      <Terms xmlns="http://schemas.microsoft.com/office/infopath/2007/PartnerControls"/>
    </pc8465657618468292594f9ab4689c33>
    <Demo_x0020_ID xmlns="53acc77d-4382-4413-8c2d-408a8e2a5705" xsi:nil="true"/>
    <Industry_x0020_Team xmlns="a5ece1fa-18a4-44cd-99da-0b3ee0cd1cea">Choose one:</Industry_x0020_Team>
    <Portal_x0020_Content_x0020_Asset_x0020_Type xmlns="53acc77d-4382-4413-8c2d-408a8e2a5705">Overview Presentation</Portal_x0020_Content_x0020_Asset_x0020_Type>
  </documentManagement>
</p:properti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SAS Portal Document" ma:contentTypeID="0x0101006BE659B9BD46644CB3C6870C03978025002063E16754B0B6438B37203C566C62BA" ma:contentTypeVersion="49" ma:contentTypeDescription="Custom content type used for content that is surfaced on the Sales &amp; Marketing Portal.." ma:contentTypeScope="" ma:versionID="b9dcda3d67410820b3fc68ba7ef035e3">
  <xsd:schema xmlns:xsd="http://www.w3.org/2001/XMLSchema" xmlns:xs="http://www.w3.org/2001/XMLSchema" xmlns:p="http://schemas.microsoft.com/office/2006/metadata/properties" xmlns:ns2="53acc77d-4382-4413-8c2d-408a8e2a5705" xmlns:ns4="a5ece1fa-18a4-44cd-99da-0b3ee0cd1cea" targetNamespace="http://schemas.microsoft.com/office/2006/metadata/properties" ma:root="true" ma:fieldsID="089e87df66e342b6ece698d16352ab15" ns2:_="" ns4:_="">
    <xsd:import namespace="53acc77d-4382-4413-8c2d-408a8e2a5705"/>
    <xsd:import namespace="a5ece1fa-18a4-44cd-99da-0b3ee0cd1cea"/>
    <xsd:element name="properties">
      <xsd:complexType>
        <xsd:sequence>
          <xsd:element name="documentManagement">
            <xsd:complexType>
              <xsd:all>
                <xsd:element ref="ns2:Portal_x0020_Content_x0020_Asset_x0020_Type"/>
                <xsd:element ref="ns2:Asset_x0020_Status"/>
                <xsd:element ref="ns2:Demo_x0020_ID" minOccurs="0"/>
                <xsd:element ref="ns4:PublishingContact" minOccurs="0"/>
                <xsd:element ref="ns2:Updated" minOccurs="0"/>
                <xsd:element ref="ns2:g1556e91db324706a2d96877947f44a1" minOccurs="0"/>
                <xsd:element ref="ns2:TaxCatchAll" minOccurs="0"/>
                <xsd:element ref="ns2:pc8465657618468292594f9ab4689c33" minOccurs="0"/>
                <xsd:element ref="ns2:TaxCatchAllLabel" minOccurs="0"/>
                <xsd:element ref="ns2:a5eaf523e06a49de8d79f6acc451673f" minOccurs="0"/>
                <xsd:element ref="ns4:MediaServiceMetadata" minOccurs="0"/>
                <xsd:element ref="ns4:MediaServiceFastMetadata" minOccurs="0"/>
                <xsd:element ref="ns4:Industry_x0020_Team" minOccurs="0"/>
                <xsd:element ref="ns4:MediaServiceDateTaken" minOccurs="0"/>
                <xsd:element ref="ns4:MediaServiceAutoKeyPoints" minOccurs="0"/>
                <xsd:element ref="ns4:MediaServiceKeyPoints" minOccurs="0"/>
                <xsd:element ref="ns4:Value_x0020_Proposition" minOccurs="0"/>
                <xsd:element ref="ns4:MediaLengthInSeconds" minOccurs="0"/>
                <xsd:element ref="ns4:MediaServiceAutoTags" minOccurs="0"/>
                <xsd:element ref="ns4:MediaServiceObjectDetectorVersions" minOccurs="0"/>
                <xsd:element ref="ns4:MediaServiceGenerationTime" minOccurs="0"/>
                <xsd:element ref="ns4:MediaServiceEventHashCode"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cc77d-4382-4413-8c2d-408a8e2a5705" elementFormDefault="qualified">
    <xsd:import namespace="http://schemas.microsoft.com/office/2006/documentManagement/types"/>
    <xsd:import namespace="http://schemas.microsoft.com/office/infopath/2007/PartnerControls"/>
    <xsd:element name="Portal_x0020_Content_x0020_Asset_x0020_Type" ma:index="2" ma:displayName="Asset Type" ma:description="Types of assets available for publishing in Portal Content Libraries." ma:format="Dropdown" ma:internalName="Portal_x0020_Content_x0020_Asset_x0020_Type" ma:readOnly="false">
      <xsd:simpleType>
        <xsd:restriction base="dms:Choice">
          <xsd:enumeration value="Battle Card"/>
          <xsd:enumeration value="Competitive Research"/>
          <xsd:enumeration value="Customer Challenge &amp; What SAS Offers"/>
          <xsd:enumeration value="Customer Introduction Letter"/>
          <xsd:enumeration value="Demo Recording (Customer Ready)"/>
          <xsd:enumeration value="Demo Recording (Internal)"/>
          <xsd:enumeration value="Demo Resource"/>
          <xsd:enumeration value="Demo Script"/>
          <xsd:enumeration value="Discovery Questions"/>
          <xsd:enumeration value="External Video"/>
          <xsd:enumeration value="FAQ"/>
          <xsd:enumeration value="Industry Overview Presentation"/>
          <xsd:enumeration value="Initiate Conversations"/>
          <xsd:enumeration value="Impact Brief"/>
          <xsd:enumeration value="Know Your Buyer"/>
          <xsd:enumeration value="Know Your User"/>
          <xsd:enumeration value="Overview Presentation"/>
          <xsd:enumeration value="Presentation - Internal"/>
          <xsd:enumeration value="Product Roadmap"/>
          <xsd:enumeration value="Product Vision"/>
          <xsd:enumeration value="Qualification Criteria"/>
          <xsd:enumeration value="ROI Calculator"/>
          <xsd:enumeration value="Sales Strategy"/>
          <xsd:enumeration value="Sales Tools - Other"/>
          <xsd:enumeration value="Self-Directed Learning"/>
          <xsd:enumeration value="Shark Finesse ROI Model"/>
          <xsd:enumeration value="Social Selling QuickStart Guide"/>
          <xsd:enumeration value="Solution Brief"/>
          <xsd:enumeration value="Technical - Other"/>
          <xsd:enumeration value="Use Cases"/>
        </xsd:restriction>
      </xsd:simpleType>
    </xsd:element>
    <xsd:element name="Asset_x0020_Status" ma:index="5" ma:displayName="Asset Status" ma:default="Draft" ma:description="Publishing status of asset.  Select &quot;Publish&quot; for asset to be available in Mercury / Sales &amp; Marketing Portal." ma:format="Dropdown" ma:internalName="Asset_x0020_Status" ma:readOnly="false">
      <xsd:simpleType>
        <xsd:restriction base="dms:Choice">
          <xsd:enumeration value="Draft"/>
          <xsd:enumeration value="Under Review"/>
          <xsd:enumeration value="Publish"/>
          <xsd:enumeration value="Archive"/>
        </xsd:restriction>
      </xsd:simpleType>
    </xsd:element>
    <xsd:element name="Demo_x0020_ID" ma:index="9" nillable="true" ma:displayName="Demo ID" ma:description="For demo resources only" ma:internalName="Demo_x0020_ID" ma:readOnly="false">
      <xsd:simpleType>
        <xsd:restriction base="dms:Text">
          <xsd:maxLength value="255"/>
        </xsd:restriction>
      </xsd:simpleType>
    </xsd:element>
    <xsd:element name="Updated" ma:index="12" nillable="true" ma:displayName="Updated" ma:description="This field MUST include the date of last update.  Asset expiration rules are based on this date, and assets will expire if they have not been recently updated (after 550 days for many asset types). See the Asset Lifecycle List at http://sww.sas.com/gobot/assets" ma:format="DateOnly" ma:hidden="true" ma:internalName="Updated" ma:readOnly="false">
      <xsd:simpleType>
        <xsd:restriction base="dms:DateTime"/>
      </xsd:simpleType>
    </xsd:element>
    <xsd:element name="g1556e91db324706a2d96877947f44a1" ma:index="15" nillable="true" ma:taxonomy="true" ma:internalName="g1556e91db324706a2d96877947f44a1" ma:taxonomyFieldName="SAS_x0020_CBO" ma:displayName="SAS CBO" ma:readOnly="false" ma:default="" ma:fieldId="{01556e91-db32-4706-a2d9-6877947f44a1}" ma:taxonomyMulti="true" ma:sspId="7fd0e135-c9ac-4e89-9c36-fb2929ad0f0a" ma:termSetId="ca7520f6-ccfb-4624-b7c3-7e078f59c263" ma:anchorId="00000000-0000-0000-0000-000000000000" ma:open="false" ma:isKeyword="false">
      <xsd:complexType>
        <xsd:sequence>
          <xsd:element ref="pc:Terms" minOccurs="0" maxOccurs="1"/>
        </xsd:sequence>
      </xsd:complexType>
    </xsd:element>
    <xsd:element name="TaxCatchAll" ma:index="17" nillable="true" ma:displayName="Taxonomy Catch All Column" ma:hidden="true" ma:list="{acba37b5-229d-48b1-a098-788030c8aec9}" ma:internalName="TaxCatchAll" ma:readOnly="false" ma:showField="CatchAllData" ma:web="53acc77d-4382-4413-8c2d-408a8e2a5705">
      <xsd:complexType>
        <xsd:complexContent>
          <xsd:extension base="dms:MultiChoiceLookup">
            <xsd:sequence>
              <xsd:element name="Value" type="dms:Lookup" maxOccurs="unbounded" minOccurs="0" nillable="true"/>
            </xsd:sequence>
          </xsd:extension>
        </xsd:complexContent>
      </xsd:complexType>
    </xsd:element>
    <xsd:element name="pc8465657618468292594f9ab4689c33" ma:index="19" nillable="true" ma:taxonomy="true" ma:internalName="pc8465657618468292594f9ab4689c33" ma:taxonomyFieldName="SAS_x0020_Offering" ma:displayName="SAS Offering" ma:readOnly="false" ma:default="" ma:fieldId="{9c846565-7618-4682-9259-4f9ab4689c33}" ma:taxonomyMulti="true" ma:sspId="7fd0e135-c9ac-4e89-9c36-fb2929ad0f0a" ma:termSetId="13b43256-b3b3-4bff-80b2-57e1064dbe9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acba37b5-229d-48b1-a098-788030c8aec9}" ma:internalName="TaxCatchAllLabel" ma:readOnly="true" ma:showField="CatchAllDataLabel" ma:web="53acc77d-4382-4413-8c2d-408a8e2a5705">
      <xsd:complexType>
        <xsd:complexContent>
          <xsd:extension base="dms:MultiChoiceLookup">
            <xsd:sequence>
              <xsd:element name="Value" type="dms:Lookup" maxOccurs="unbounded" minOccurs="0" nillable="true"/>
            </xsd:sequence>
          </xsd:extension>
        </xsd:complexContent>
      </xsd:complexType>
    </xsd:element>
    <xsd:element name="a5eaf523e06a49de8d79f6acc451673f" ma:index="22" nillable="true" ma:taxonomy="true" ma:internalName="a5eaf523e06a49de8d79f6acc451673f" ma:taxonomyFieldName="SAS_x0020_Industry" ma:displayName="SAS Industry" ma:readOnly="false" ma:default="" ma:fieldId="{a5eaf523-e06a-49de-8d79-f6acc451673f}" ma:taxonomyMulti="true" ma:sspId="7fd0e135-c9ac-4e89-9c36-fb2929ad0f0a" ma:termSetId="05306096-4b6f-4ef3-835e-901537768b2c"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ece1fa-18a4-44cd-99da-0b3ee0cd1cea" elementFormDefault="qualified">
    <xsd:import namespace="http://schemas.microsoft.com/office/2006/documentManagement/types"/>
    <xsd:import namespace="http://schemas.microsoft.com/office/infopath/2007/PartnerControls"/>
    <xsd:element name="PublishingContact" ma:index="11" nillable="true" ma:displayName="Contact" ma:description="Populates Author field in Mercury." ma:hidden="true" ma:list="UserInfo" ma:SearchPeopleOnly="false" ma:SharePointGroup="0" ma:internalName="Publishing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Industry_x0020_Team" ma:index="25" nillable="true" ma:displayName="Industry Team" ma:default="Choose one:" ma:format="Dropdown" ma:hidden="true" ma:internalName="Industry_x0020_Team" ma:readOnly="false">
      <xsd:simpleType>
        <xsd:restriction base="dms:Choice">
          <xsd:enumeration value="Choose one:"/>
          <xsd:enumeration value="Academics"/>
          <xsd:enumeration value="Education"/>
          <xsd:enumeration value="Government"/>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hidden="true" ma:internalName="MediaServiceKeyPoints" ma:readOnly="true">
      <xsd:simpleType>
        <xsd:restriction base="dms:Note"/>
      </xsd:simpleType>
    </xsd:element>
    <xsd:element name="Value_x0020_Proposition" ma:index="30" nillable="true" ma:displayName="Library VP Filter" ma:default="Not Set" ma:description="Used for library views ONLY, for grouping and filtering assets. These values do NOT impact Mercury or Quick Find tagging.  Use SAS CBO for official content tagging." ma:format="Dropdown" ma:hidden="true" ma:internalName="Value_x0020_Proposition" ma:readOnly="false">
      <xsd:simpleType>
        <xsd:restriction base="dms:Choice">
          <xsd:enumeration value="E - Academic Research"/>
          <xsd:enumeration value="E - Collegiate Sports Analytics"/>
          <xsd:enumeration value="E - Institutional Research"/>
          <xsd:enumeration value="E - Student Success"/>
          <xsd:enumeration value="G - Child Services"/>
          <xsd:enumeration value="G - Contract Tracing for Public Health (Use Case)"/>
          <xsd:enumeration value="G - Economic Development for Government (Use Case)"/>
          <xsd:enumeration value="G - Educator Preparation Programs"/>
          <xsd:enumeration value="G - Financial Transparency for Government (Use Case)"/>
          <xsd:enumeration value="G - Growth Models"/>
          <xsd:enumeration value="G - Health Outcomes"/>
          <xsd:enumeration value="G - Insider Threat"/>
          <xsd:enumeration value="G - Investigations Management"/>
          <xsd:enumeration value="G - Medical Resource Optimization (Use Case)"/>
          <xsd:enumeration value="G - Population Movement Index (Use Case)"/>
          <xsd:enumeration value="G - Prescription and Illicit Drug Misuse"/>
          <xsd:enumeration value="G - Procurement Integrity"/>
          <xsd:enumeration value="G - Property Valuation"/>
          <xsd:enumeration value="G - Law Enforcement and National Security"/>
          <xsd:enumeration value="G - Revenue Impact for Government (Use Case)"/>
          <xsd:enumeration value="G - Roster Verification"/>
          <xsd:enumeration value="G - Situational Awareness/Critical Response Analysis (Use Case)"/>
          <xsd:enumeration value="G - Social Benefits Emergency Program Delivery (Use Case)"/>
          <xsd:enumeration value="G - Social Benefits Program Integrity"/>
          <xsd:enumeration value="G - Student Projections"/>
          <xsd:enumeration value="G - Tax and Revenue Compliance"/>
          <xsd:enumeration value="G - Whole Person Care / Behavioral Health"/>
          <xsd:enumeration value="G - Workforce Analytics"/>
          <xsd:enumeration value="N/A - Demo"/>
          <xsd:enumeration value="N/A - Focus Area"/>
          <xsd:enumeration value="N/A - Industry"/>
          <xsd:enumeration value="N/A - Product &amp; Solution"/>
          <xsd:enumeration value="N/A - Retired Topics"/>
          <xsd:enumeration value="N/A - Roadmap"/>
          <xsd:enumeration value="Not Set"/>
        </xsd:restriction>
      </xsd:simpleType>
    </xsd:element>
    <xsd:element name="MediaLengthInSeconds" ma:index="31" nillable="true" ma:displayName="Length (seconds)" ma:hidden="true" ma:internalName="MediaLengthInSeconds" ma:readOnly="true">
      <xsd:simpleType>
        <xsd:restriction base="dms:Unknown"/>
      </xsd:simpleType>
    </xsd:element>
    <xsd:element name="MediaServiceAutoTags" ma:index="32" nillable="true" ma:displayName="Tags" ma:hidden="true" ma:internalName="MediaServiceAutoTags" ma:readOnly="true">
      <xsd:simpleType>
        <xsd:restriction base="dms:Text"/>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axOccurs="1" ma:index="4"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axOccurs="1" ma:index="3" ma:displayName="Description"/>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663518-7548-4643-8219-608BFF0DFA0C}">
  <ds:schemaRefs>
    <ds:schemaRef ds:uri="http://schemas.openxmlformats.org/package/2006/metadata/core-properties"/>
    <ds:schemaRef ds:uri="http://www.w3.org/XML/1998/namespace"/>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terms/"/>
    <ds:schemaRef ds:uri="a5ece1fa-18a4-44cd-99da-0b3ee0cd1cea"/>
    <ds:schemaRef ds:uri="53acc77d-4382-4413-8c2d-408a8e2a5705"/>
    <ds:schemaRef ds:uri="http://purl.org/dc/elements/1.1/"/>
  </ds:schemaRefs>
</ds:datastoreItem>
</file>

<file path=customXml/itemProps2.xml><?xml version="1.0" encoding="utf-8"?>
<ds:datastoreItem xmlns:ds="http://schemas.openxmlformats.org/officeDocument/2006/customXml" ds:itemID="{5C15AA89-819A-4BD1-AE0B-E964FD6DE875}">
  <ds:schemaRefs>
    <ds:schemaRef ds:uri="http://schemas.microsoft.com/office/2006/metadata/customXsn"/>
  </ds:schemaRefs>
</ds:datastoreItem>
</file>

<file path=customXml/itemProps3.xml><?xml version="1.0" encoding="utf-8"?>
<ds:datastoreItem xmlns:ds="http://schemas.openxmlformats.org/officeDocument/2006/customXml" ds:itemID="{E3E925E4-5239-4639-A029-07B3CFD6A3F1}">
  <ds:schemaRefs>
    <ds:schemaRef ds:uri="http://schemas.microsoft.com/sharepoint/v3/contenttype/forms"/>
  </ds:schemaRefs>
</ds:datastoreItem>
</file>

<file path=customXml/itemProps4.xml><?xml version="1.0" encoding="utf-8"?>
<ds:datastoreItem xmlns:ds="http://schemas.openxmlformats.org/officeDocument/2006/customXml" ds:itemID="{379D56C4-D2EC-4EE7-8BAF-132D087959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acc77d-4382-4413-8c2d-408a8e2a5705"/>
    <ds:schemaRef ds:uri="a5ece1fa-18a4-44cd-99da-0b3ee0cd1c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EXTERNAL_Template_2023</Template>
  <TotalTime>10369</TotalTime>
  <Words>3916</Words>
  <Application>Microsoft Office PowerPoint</Application>
  <PresentationFormat>Custom</PresentationFormat>
  <Paragraphs>197</Paragraphs>
  <Slides>18</Slides>
  <Notes>18</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18</vt:i4>
      </vt:variant>
    </vt:vector>
  </HeadingPairs>
  <TitlesOfParts>
    <vt:vector size="29" baseType="lpstr">
      <vt:lpstr>Anova Bold</vt:lpstr>
      <vt:lpstr>Calibri Light</vt:lpstr>
      <vt:lpstr>Calibri</vt:lpstr>
      <vt:lpstr>Anova</vt:lpstr>
      <vt:lpstr>Arial</vt:lpstr>
      <vt:lpstr>Anova Light</vt:lpstr>
      <vt:lpstr>SAS - EXTERNAL</vt:lpstr>
      <vt:lpstr>SAS - EXTERNAL - NDA</vt:lpstr>
      <vt:lpstr>1_SAS - EXTERNAL</vt:lpstr>
      <vt:lpstr>2_SAS - EXTERNAL</vt:lpstr>
      <vt:lpstr>think-cell Slide</vt:lpstr>
      <vt:lpstr>Investigations Management Improve controls and build trust with a robust AI driven platform</vt:lpstr>
      <vt:lpstr>SAS in Government</vt:lpstr>
      <vt:lpstr>PowerPoint Presentation</vt:lpstr>
      <vt:lpstr>PowerPoint Presentation</vt:lpstr>
      <vt:lpstr>PowerPoint Presentation</vt:lpstr>
      <vt:lpstr>Faster AI  &amp; Analytics</vt:lpstr>
      <vt:lpstr>PowerPoint Presentation</vt:lpstr>
      <vt:lpstr>Conduct more efficient and effective audits and inspections</vt:lpstr>
      <vt:lpstr>Conduct more efficient and effective audits and inspections</vt:lpstr>
      <vt:lpstr> “The organisation has been trying to achieve this kind of capability for 15 years. We now have the most advanced investigations management solution in the world”</vt:lpstr>
      <vt:lpstr>Proactively manage risk to prevent loss</vt:lpstr>
      <vt:lpstr>Deliver more transparency to stakeholders</vt:lpstr>
      <vt:lpstr>Deliver more transparency to stakeholders</vt:lpstr>
      <vt:lpstr>   .</vt:lpstr>
      <vt:lpstr>  Reduce implementation risk and speed up time to value  </vt:lpstr>
      <vt:lpstr>Reduce implementation risk and speed up time to value</vt:lpstr>
      <vt:lpstr>PowerPoint Presentation</vt:lpstr>
      <vt:lpstr>Improve controls and build trust with robust AI driven case management, audits, and inspections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Investigations Management Overview Presentation</dc:title>
  <dc:creator>Vashinta Dickens</dc:creator>
  <dc:description>Customer facing presentation for government programs that have investigative mandates to enforce laws, regulations or policies.</dc:description>
  <cp:lastModifiedBy>Denisa Cretu</cp:lastModifiedBy>
  <cp:revision>22</cp:revision>
  <cp:lastPrinted>2025-10-24T07:01:36Z</cp:lastPrinted>
  <dcterms:created xsi:type="dcterms:W3CDTF">2023-11-07T13:58:08Z</dcterms:created>
  <dcterms:modified xsi:type="dcterms:W3CDTF">2025-11-10T15:21:39Z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451006F2-8E20-4D4E-B05C-4B5D02827FD6</vt:lpwstr>
  </property>
  <property fmtid="{D5CDD505-2E9C-101B-9397-08002B2CF9AE}" pid="3" name="ArticulatePath">
    <vt:lpwstr>2020-Template-External</vt:lpwstr>
  </property>
  <property fmtid="{D5CDD505-2E9C-101B-9397-08002B2CF9AE}" pid="4" name="ContentTypeId">
    <vt:lpwstr>0x0101006BE659B9BD46644CB3C6870C03978025002063E16754B0B6438B37203C566C62BA</vt:lpwstr>
  </property>
  <property fmtid="{D5CDD505-2E9C-101B-9397-08002B2CF9AE}" pid="5" name="MediaServiceImageTags">
    <vt:lpwstr/>
  </property>
  <property fmtid="{D5CDD505-2E9C-101B-9397-08002B2CF9AE}" pid="6" name="SAS CBO">
    <vt:lpwstr/>
  </property>
  <property fmtid="{D5CDD505-2E9C-101B-9397-08002B2CF9AE}" pid="7" name="SAS Industry">
    <vt:lpwstr/>
  </property>
  <property fmtid="{D5CDD505-2E9C-101B-9397-08002B2CF9AE}" pid="8" name="SAS Offering">
    <vt:lpwstr/>
  </property>
  <property fmtid="{D5CDD505-2E9C-101B-9397-08002B2CF9AE}" pid="9" name="Order">
    <vt:r8>23300</vt:r8>
  </property>
  <property fmtid="{D5CDD505-2E9C-101B-9397-08002B2CF9AE}" pid="10" name="•Last Review Date">
    <vt:filetime>2019-08-14T04:00:00Z</vt:filetime>
  </property>
  <property fmtid="{D5CDD505-2E9C-101B-9397-08002B2CF9AE}" pid="11" name="xd_ProgID">
    <vt:lpwstr/>
  </property>
  <property fmtid="{D5CDD505-2E9C-101B-9397-08002B2CF9AE}" pid="12" name="Presentation Template">
    <vt:lpwstr>2017</vt:lpwstr>
  </property>
  <property fmtid="{D5CDD505-2E9C-101B-9397-08002B2CF9AE}" pid="13" name="SAS_x0020_CBO">
    <vt:lpwstr/>
  </property>
  <property fmtid="{D5CDD505-2E9C-101B-9397-08002B2CF9AE}" pid="14" name="SAS_x0020_Industry">
    <vt:lpwstr/>
  </property>
  <property fmtid="{D5CDD505-2E9C-101B-9397-08002B2CF9AE}" pid="15" name="Content Status">
    <vt:lpwstr>3 - Current</vt:lpwstr>
  </property>
  <property fmtid="{D5CDD505-2E9C-101B-9397-08002B2CF9AE}" pid="16" name="TemplateUrl">
    <vt:lpwstr/>
  </property>
  <property fmtid="{D5CDD505-2E9C-101B-9397-08002B2CF9AE}" pid="17" name="SAS CBO1">
    <vt:lpwstr>968;#Fraud and Security Intelligence - General|d25e3c86-95ac-4989-9998-b16bb37c124d;#920;#Fraud Waste and Abuse for Government|f2588dae-ded1-4a14-a349-d10c54a3f7a7;#2247;#Law Enforcement|7f34b1b4-a84b-41cf-9d8a-f16a9b3b9bfd;#919;#Government Programs - Gen</vt:lpwstr>
  </property>
  <property fmtid="{D5CDD505-2E9C-101B-9397-08002B2CF9AE}" pid="18" name="Next Review Date">
    <vt:filetime>2020-09-15T04:00:00Z</vt:filetime>
  </property>
  <property fmtid="{D5CDD505-2E9C-101B-9397-08002B2CF9AE}" pid="19" name="Asset Type">
    <vt:lpwstr>Overview Presentation</vt:lpwstr>
  </property>
  <property fmtid="{D5CDD505-2E9C-101B-9397-08002B2CF9AE}" pid="20" name="URL">
    <vt:lpwstr/>
  </property>
  <property fmtid="{D5CDD505-2E9C-101B-9397-08002B2CF9AE}" pid="21" name="SAS_x0020_Offering">
    <vt:lpwstr/>
  </property>
</Properties>
</file>